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modernComment_129_9090E9DF.xml" ContentType="application/vnd.ms-powerpoint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25"/>
  </p:notesMasterIdLst>
  <p:sldIdLst>
    <p:sldId id="287" r:id="rId8"/>
    <p:sldId id="286" r:id="rId9"/>
    <p:sldId id="293" r:id="rId10"/>
    <p:sldId id="296" r:id="rId11"/>
    <p:sldId id="265" r:id="rId12"/>
    <p:sldId id="264" r:id="rId13"/>
    <p:sldId id="277" r:id="rId14"/>
    <p:sldId id="290" r:id="rId15"/>
    <p:sldId id="288" r:id="rId16"/>
    <p:sldId id="295" r:id="rId17"/>
    <p:sldId id="291" r:id="rId18"/>
    <p:sldId id="297" r:id="rId19"/>
    <p:sldId id="298" r:id="rId20"/>
    <p:sldId id="299" r:id="rId21"/>
    <p:sldId id="300" r:id="rId22"/>
    <p:sldId id="301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  <p188:author id="{207CE754-DEED-6894-4C93-D86BACC9F0C7}" name="Orla Condon" initials="OC" userId="S::o.condon@nutrition.org.uk::62ca7181-df71-4740-a21a-4649c658ad3a" providerId="AD"/>
  <p188:author id="{3895C956-E7D1-F27D-6138-0088B35A53B4}" name="f_mather@yahoo.com" initials="f_" userId="S::urn:spo:guest#f_mather@yahoo.com::" providerId="AD"/>
  <p188:author id="{A7191E5A-F250-6271-A89B-BFC5FFCE1A38}" name="Fiona Mather" initials="FM" userId="S::FMather@westfield.newcastle.sch.uk::9681e01e-704d-4a2f-89ee-aef893e3d6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A41"/>
    <a:srgbClr val="DAE6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1F082-903B-41A2-804A-B6813342E698}" v="1" dt="2026-06-09T12:54:13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la Condon" userId="62ca7181-df71-4740-a21a-4649c658ad3a" providerId="ADAL" clId="{9CA04E6F-9B24-452A-BDA3-5D96B223031B}"/>
    <pc:docChg chg="delMainMaster modMainMaster">
      <pc:chgData name="Orla Condon" userId="62ca7181-df71-4740-a21a-4649c658ad3a" providerId="ADAL" clId="{9CA04E6F-9B24-452A-BDA3-5D96B223031B}" dt="2026-06-09T12:54:24.127" v="2"/>
      <pc:docMkLst>
        <pc:docMk/>
      </pc:docMkLst>
      <pc:sldMasterChg chg="modSldLayout sldLayoutOrd">
        <pc:chgData name="Orla Condon" userId="62ca7181-df71-4740-a21a-4649c658ad3a" providerId="ADAL" clId="{9CA04E6F-9B24-452A-BDA3-5D96B223031B}" dt="2026-06-09T12:54:24.080" v="1"/>
        <pc:sldMasterMkLst>
          <pc:docMk/>
          <pc:sldMasterMk cId="1788143608" sldId="2147483656"/>
        </pc:sldMasterMkLst>
        <pc:sldLayoutChg chg="modSp mod ord">
          <pc:chgData name="Orla Condon" userId="62ca7181-df71-4740-a21a-4649c658ad3a" providerId="ADAL" clId="{9CA04E6F-9B24-452A-BDA3-5D96B223031B}" dt="2026-06-09T12:54:24.080" v="1"/>
          <pc:sldLayoutMkLst>
            <pc:docMk/>
            <pc:sldMasterMk cId="1788143608" sldId="2147483656"/>
            <pc:sldLayoutMk cId="2975876030" sldId="2147483665"/>
          </pc:sldLayoutMkLst>
          <pc:spChg chg="mod">
            <ac:chgData name="Orla Condon" userId="62ca7181-df71-4740-a21a-4649c658ad3a" providerId="ADAL" clId="{9CA04E6F-9B24-452A-BDA3-5D96B223031B}" dt="2026-06-09T12:54:24.080" v="1"/>
            <ac:spMkLst>
              <pc:docMk/>
              <pc:sldMasterMk cId="1788143608" sldId="2147483656"/>
              <pc:sldLayoutMk cId="2975876030" sldId="2147483665"/>
              <ac:spMk id="5" creationId="{00000000-0000-0000-0000-000000000000}"/>
            </ac:spMkLst>
          </pc:spChg>
          <pc:spChg chg="mod">
            <ac:chgData name="Orla Condon" userId="62ca7181-df71-4740-a21a-4649c658ad3a" providerId="ADAL" clId="{9CA04E6F-9B24-452A-BDA3-5D96B223031B}" dt="2026-06-09T12:54:24.080" v="1"/>
            <ac:spMkLst>
              <pc:docMk/>
              <pc:sldMasterMk cId="1788143608" sldId="2147483656"/>
              <pc:sldLayoutMk cId="2975876030" sldId="2147483665"/>
              <ac:spMk id="13" creationId="{00000000-0000-0000-0000-000000000000}"/>
            </ac:spMkLst>
          </pc:spChg>
        </pc:sldLayoutChg>
      </pc:sldMasterChg>
      <pc:sldMasterChg chg="del delSldLayout">
        <pc:chgData name="Orla Condon" userId="62ca7181-df71-4740-a21a-4649c658ad3a" providerId="ADAL" clId="{9CA04E6F-9B24-452A-BDA3-5D96B223031B}" dt="2026-06-09T12:54:23.999" v="0"/>
        <pc:sldMasterMkLst>
          <pc:docMk/>
          <pc:sldMasterMk cId="3694338319" sldId="2147483662"/>
        </pc:sldMasterMkLst>
        <pc:sldLayoutChg chg="del">
          <pc:chgData name="Orla Condon" userId="62ca7181-df71-4740-a21a-4649c658ad3a" providerId="ADAL" clId="{9CA04E6F-9B24-452A-BDA3-5D96B223031B}" dt="2026-06-09T12:54:23.999" v="0"/>
          <pc:sldLayoutMkLst>
            <pc:docMk/>
            <pc:sldMasterMk cId="3694338319" sldId="2147483662"/>
            <pc:sldLayoutMk cId="2013135718" sldId="2147483663"/>
          </pc:sldLayoutMkLst>
        </pc:sldLayoutChg>
      </pc:sldMasterChg>
      <pc:sldMasterChg chg="del sldLayoutOrd">
        <pc:chgData name="Orla Condon" userId="62ca7181-df71-4740-a21a-4649c658ad3a" providerId="ADAL" clId="{9CA04E6F-9B24-452A-BDA3-5D96B223031B}" dt="2026-06-09T12:54:24.127" v="2"/>
        <pc:sldMasterMkLst>
          <pc:docMk/>
          <pc:sldMasterMk cId="2090495021" sldId="2147483664"/>
        </pc:sldMasterMkLst>
      </pc:sldMasterChg>
    </pc:docChg>
  </pc:docChgLst>
</pc:chgInfo>
</file>

<file path=ppt/comments/modernComment_129_9090E9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757D8F-A95C-4E50-A08F-B49B1A98BA9D}" authorId="{3895C956-E7D1-F27D-6138-0088B35A53B4}" created="2025-07-06T12:08:51.922">
    <pc:sldMkLst xmlns:pc="http://schemas.microsoft.com/office/powerpoint/2013/main/command">
      <pc:docMk/>
      <pc:sldMk cId="2425416159" sldId="297"/>
    </pc:sldMkLst>
    <p188:replyLst>
      <p188:reply id="{2E6A1C9A-219C-4A3A-81EE-4CF891863A22}" authorId="{F1E6144C-14BA-4EF9-61ED-859BA2598D84}" created="2025-07-08T13:15:56.447">
        <p188:txBody>
          <a:bodyPr/>
          <a:lstStyle/>
          <a:p>
            <a:r>
              <a:rPr lang="en-GB"/>
              <a:t>That would be good. We can use any of the Oak photos that Sam and I took late last year as these are OGL. Do you know where to find them?</a:t>
            </a:r>
          </a:p>
        </p188:txBody>
      </p188:reply>
      <p188:reply id="{AA515493-FEE0-40E0-8AB3-4F4C3A0C78C5}" authorId="{3895C956-E7D1-F27D-6138-0088B35A53B4}" created="2025-07-16T17:41:06.096">
        <p188:txBody>
          <a:bodyPr/>
          <a:lstStyle/>
          <a:p>
            <a:r>
              <a:rPr lang="en-GB"/>
              <a:t>no</a:t>
            </a:r>
          </a:p>
        </p188:txBody>
      </p188:reply>
      <p188:reply id="{D2800860-1EE9-4CAF-BC70-C2B39B30CFC2}" authorId="{207CE754-DEED-6894-4C93-D86BACC9F0C7}" created="2025-07-28T13:50:15.702">
        <p188:txBody>
          <a:bodyPr/>
          <a:lstStyle/>
          <a:p>
            <a:r>
              <a:rPr lang="en-GB"/>
              <a:t>Add pic from oak </a:t>
            </a:r>
          </a:p>
        </p188:txBody>
      </p188:reply>
    </p188:replyLst>
    <p188:txBody>
      <a:bodyPr/>
      <a:lstStyle/>
      <a:p>
        <a:r>
          <a:rPr lang="en-GB"/>
          <a:t>add photo?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7A20F-CCB4-47D9-8CFD-A6A256BC015A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28F07-267C-4BA3-9F56-81F3083F8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28F07-267C-4BA3-9F56-81F3083F87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8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28F07-267C-4BA3-9F56-81F3083F877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9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oodafactoflife.org.uk/" TargetMode="Externa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29_9090E9DF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food.foodafactoflife.org.uk/" TargetMode="External"/><Relationship Id="rId2" Type="http://schemas.openxmlformats.org/officeDocument/2006/relationships/hyperlink" Target="https://www.foodafactoflife.org.uk/media/f2vn3euu/modifying-recipes-apple-crumble-ws-1114c3.doc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oodafactoflife.org.uk/11-14-years/schemes-of-work-11-14-years/" TargetMode="External"/><Relationship Id="rId5" Type="http://schemas.openxmlformats.org/officeDocument/2006/relationships/hyperlink" Target="https://www.foodafactoflife.org.uk/media/8007/year-7-lesson-plan-6-1114.docx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whole-school/whole-school-approach/guidelines-for-school-education-resources-about-foo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asVFsGkOE8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youtu.be/qasVFsGkOE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Apple and sultana crumble</a:t>
            </a:r>
            <a:br>
              <a:rPr lang="en-US"/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Complexity: low - medium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Food science  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AFBFE-D5A7-FE61-9DB7-8E9B448E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2190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Why does the crumble turn brown?</a:t>
            </a:r>
          </a:p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r>
              <a:rPr lang="en-GB" sz="2000" dirty="0">
                <a:latin typeface="Arial"/>
                <a:cs typeface="Arial"/>
              </a:rPr>
              <a:t>The sugar caramelises.</a:t>
            </a:r>
            <a:endParaRPr lang="en-GB" sz="2000" dirty="0">
              <a:cs typeface="Arial"/>
            </a:endParaRPr>
          </a:p>
          <a:p>
            <a:r>
              <a:rPr lang="en-GB" sz="2000" dirty="0">
                <a:latin typeface="Arial"/>
                <a:cs typeface="Arial"/>
              </a:rPr>
              <a:t>The starch in the flour turns to dextrin, causing it to turn golden brown under the application of dry heat.</a:t>
            </a:r>
            <a:endParaRPr lang="en-GB" sz="2000" dirty="0">
              <a:cs typeface="Arial"/>
            </a:endParaRPr>
          </a:p>
        </p:txBody>
      </p:sp>
      <p:pic>
        <p:nvPicPr>
          <p:cNvPr id="5" name="Picture 4" descr="A white dish with brown crumbs in it&#10;&#10;AI-generated content may be incorrect.">
            <a:extLst>
              <a:ext uri="{FF2B5EF4-FFF2-40B4-BE49-F238E27FC236}">
                <a16:creationId xmlns:a16="http://schemas.microsoft.com/office/drawing/2014/main" id="{129FFA1F-016C-125F-3AA8-8714E37BC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544" y="2283798"/>
            <a:ext cx="2997439" cy="31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035C9-8D2A-735F-1D15-6D9090E79F14}"/>
              </a:ext>
            </a:extLst>
          </p:cNvPr>
          <p:cNvSpPr txBox="1"/>
          <p:nvPr/>
        </p:nvSpPr>
        <p:spPr>
          <a:xfrm>
            <a:off x="693253" y="1818336"/>
            <a:ext cx="11203886" cy="1138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latin typeface="Arial"/>
                <a:ea typeface="MS Mincho"/>
                <a:cs typeface="Arial"/>
              </a:rPr>
              <a:t>Give some advice to a pupil who would like to make apple and sultana crumble.</a:t>
            </a:r>
          </a:p>
          <a:p>
            <a:endParaRPr lang="en-GB" sz="240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endParaRPr lang="en-GB" sz="2400">
              <a:latin typeface="Arial"/>
              <a:ea typeface="MS Mincho"/>
              <a:cs typeface="Arial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D4CDD0E-01A1-A65F-848B-1A2B509842FF}"/>
              </a:ext>
            </a:extLst>
          </p:cNvPr>
          <p:cNvSpPr/>
          <p:nvPr/>
        </p:nvSpPr>
        <p:spPr>
          <a:xfrm>
            <a:off x="704706" y="2715699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How will I know the fat has been rubbed into the flour correctly?</a:t>
            </a:r>
            <a:endParaRPr lang="en-US" sz="2000" err="1"/>
          </a:p>
        </p:txBody>
      </p:sp>
      <p:sp>
        <p:nvSpPr>
          <p:cNvPr id="11" name="Speech Bubble: Rectangle with Corners Rounded 6">
            <a:extLst>
              <a:ext uri="{FF2B5EF4-FFF2-40B4-BE49-F238E27FC236}">
                <a16:creationId xmlns:a16="http://schemas.microsoft.com/office/drawing/2014/main" id="{9BFBD93C-6323-0E4F-6884-E955FF6FE1B1}"/>
              </a:ext>
            </a:extLst>
          </p:cNvPr>
          <p:cNvSpPr/>
          <p:nvPr/>
        </p:nvSpPr>
        <p:spPr>
          <a:xfrm>
            <a:off x="5362646" y="3832918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Can I prepare my apples first? </a:t>
            </a:r>
          </a:p>
        </p:txBody>
      </p:sp>
      <p:sp>
        <p:nvSpPr>
          <p:cNvPr id="12" name="Speech Bubble: Rectangle with Corners Rounded 6">
            <a:extLst>
              <a:ext uri="{FF2B5EF4-FFF2-40B4-BE49-F238E27FC236}">
                <a16:creationId xmlns:a16="http://schemas.microsoft.com/office/drawing/2014/main" id="{B17D04AB-5F8B-CF49-2342-D1591036B74E}"/>
              </a:ext>
            </a:extLst>
          </p:cNvPr>
          <p:cNvSpPr/>
          <p:nvPr/>
        </p:nvSpPr>
        <p:spPr>
          <a:xfrm>
            <a:off x="704706" y="4950135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How can I improve my dish to include more fibre?</a:t>
            </a:r>
          </a:p>
        </p:txBody>
      </p:sp>
    </p:spTree>
    <p:extLst>
      <p:ext uri="{BB962C8B-B14F-4D97-AF65-F5344CB8AC3E}">
        <p14:creationId xmlns:p14="http://schemas.microsoft.com/office/powerpoint/2010/main" val="350006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EAC22-37BD-2311-58A0-9E6185FD9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A1A309-7A69-85D1-2F04-0FB310631D60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/>
                <a:cs typeface="Arial"/>
              </a:rPr>
              <a:t>Example responses</a:t>
            </a:r>
            <a:endParaRPr lang="en-GB" sz="3400" b="1">
              <a:solidFill>
                <a:srgbClr val="79AA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4AFD9-2ABC-93D6-A52D-931B44EED3AE}"/>
              </a:ext>
            </a:extLst>
          </p:cNvPr>
          <p:cNvSpPr txBox="1"/>
          <p:nvPr/>
        </p:nvSpPr>
        <p:spPr>
          <a:xfrm>
            <a:off x="693253" y="1818336"/>
            <a:ext cx="112038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latin typeface="Arial"/>
                <a:ea typeface="MS Mincho"/>
                <a:cs typeface="Arial"/>
              </a:rPr>
              <a:t>Give some advice to a pupil who would like to make apple and sultana crumble. </a:t>
            </a:r>
          </a:p>
          <a:p>
            <a:endParaRPr lang="en-GB" sz="240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endParaRPr lang="en-GB" sz="2400">
              <a:latin typeface="Arial"/>
              <a:ea typeface="MS Mincho"/>
              <a:cs typeface="Arial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E566CE-7C47-4208-3DC6-9EC9940F565F}"/>
              </a:ext>
            </a:extLst>
          </p:cNvPr>
          <p:cNvSpPr/>
          <p:nvPr/>
        </p:nvSpPr>
        <p:spPr>
          <a:xfrm>
            <a:off x="704706" y="2715699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How will I know the fat has been rubbed into the flour correctly?</a:t>
            </a:r>
            <a:endParaRPr lang="en-US" sz="200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44B45-BA6A-E102-34EF-D052FBA9D2BE}"/>
              </a:ext>
            </a:extLst>
          </p:cNvPr>
          <p:cNvSpPr txBox="1"/>
          <p:nvPr/>
        </p:nvSpPr>
        <p:spPr>
          <a:xfrm>
            <a:off x="3309257" y="4074793"/>
            <a:ext cx="55734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The fat and flour should resemble breadcrumbs.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357E9-EFAD-40AB-15FC-4ED7A5A95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341" y="2907917"/>
            <a:ext cx="3008389" cy="26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42F43-4492-A157-3F3A-20854A0EA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E5322-E2EF-B372-693B-0A11EB8478E6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/>
                <a:cs typeface="Arial"/>
              </a:rPr>
              <a:t>Example responses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600E6-C49C-4364-1AB2-7F178CAE0155}"/>
              </a:ext>
            </a:extLst>
          </p:cNvPr>
          <p:cNvSpPr txBox="1"/>
          <p:nvPr/>
        </p:nvSpPr>
        <p:spPr>
          <a:xfrm>
            <a:off x="693253" y="1818336"/>
            <a:ext cx="112038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latin typeface="Arial"/>
                <a:ea typeface="MS Mincho"/>
                <a:cs typeface="Arial"/>
              </a:rPr>
              <a:t>Give some advice to a pupil who would like to make apple and sultana crumble.</a:t>
            </a:r>
          </a:p>
          <a:p>
            <a:endParaRPr lang="en-GB" sz="240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endParaRPr lang="en-GB" sz="2400">
              <a:latin typeface="Arial"/>
              <a:ea typeface="MS Mincho"/>
              <a:cs typeface="Arial"/>
            </a:endParaRPr>
          </a:p>
        </p:txBody>
      </p:sp>
      <p:sp>
        <p:nvSpPr>
          <p:cNvPr id="11" name="Speech Bubble: Rectangle with Corners Rounded 6">
            <a:extLst>
              <a:ext uri="{FF2B5EF4-FFF2-40B4-BE49-F238E27FC236}">
                <a16:creationId xmlns:a16="http://schemas.microsoft.com/office/drawing/2014/main" id="{524F5D95-4A11-95A4-24E9-5F81AF1303BC}"/>
              </a:ext>
            </a:extLst>
          </p:cNvPr>
          <p:cNvSpPr/>
          <p:nvPr/>
        </p:nvSpPr>
        <p:spPr>
          <a:xfrm>
            <a:off x="704706" y="2687053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>
                <a:solidFill>
                  <a:srgbClr val="000000"/>
                </a:solidFill>
                <a:latin typeface="Arial"/>
                <a:cs typeface="Arial"/>
              </a:rPr>
              <a:t>Can I prepare my apples first?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90AB5-77C5-2355-185F-CBF017A415DC}"/>
              </a:ext>
            </a:extLst>
          </p:cNvPr>
          <p:cNvSpPr txBox="1"/>
          <p:nvPr/>
        </p:nvSpPr>
        <p:spPr>
          <a:xfrm>
            <a:off x="1195138" y="3905108"/>
            <a:ext cx="9532445" cy="26007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apples are prepared too quickly, they will turn brown. </a:t>
            </a:r>
            <a:endParaRPr lang="en-US" sz="2000" b="1" dirty="0">
              <a:solidFill>
                <a:srgbClr val="79AA4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GB" sz="2000" b="1" i="1" dirty="0">
              <a:solidFill>
                <a:srgbClr val="79AA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avoid the apples turning brown</a:t>
            </a:r>
            <a:endParaRPr lang="en-GB" sz="2000" b="1" dirty="0">
              <a:solidFill>
                <a:srgbClr val="79AA4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sharp knife to cut the apple, causing less damage to cells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just before use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in lemon water until required</a:t>
            </a:r>
            <a:endParaRPr lang="en-GB" sz="2000" b="1" i="1" dirty="0">
              <a:solidFill>
                <a:srgbClr val="79AA4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GB" sz="2400" i="1" dirty="0">
              <a:latin typeface="Aria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595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C4455-8815-30F7-28D7-5DCDBF55E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7D11EA-239E-6776-4C30-42A1D785ED01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/>
                <a:cs typeface="Arial"/>
              </a:rPr>
              <a:t>Example responses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98A6C-3B7A-E69C-4D18-01BB4A4CB2C4}"/>
              </a:ext>
            </a:extLst>
          </p:cNvPr>
          <p:cNvSpPr txBox="1"/>
          <p:nvPr/>
        </p:nvSpPr>
        <p:spPr>
          <a:xfrm>
            <a:off x="693253" y="1818336"/>
            <a:ext cx="112038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latin typeface="Arial"/>
                <a:ea typeface="MS Mincho"/>
                <a:cs typeface="Arial"/>
              </a:rPr>
              <a:t>Give some advice to a pupil who would like to make apple and sultana crumble.</a:t>
            </a:r>
          </a:p>
          <a:p>
            <a:endParaRPr lang="en-GB" sz="240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endParaRPr lang="en-GB" sz="2400">
              <a:latin typeface="Arial"/>
              <a:ea typeface="MS Mincho"/>
              <a:cs typeface="Arial"/>
            </a:endParaRPr>
          </a:p>
        </p:txBody>
      </p:sp>
      <p:sp>
        <p:nvSpPr>
          <p:cNvPr id="12" name="Speech Bubble: Rectangle with Corners Rounded 6">
            <a:extLst>
              <a:ext uri="{FF2B5EF4-FFF2-40B4-BE49-F238E27FC236}">
                <a16:creationId xmlns:a16="http://schemas.microsoft.com/office/drawing/2014/main" id="{72868A3C-64AA-5F0F-0FAD-13CAEAB1749F}"/>
              </a:ext>
            </a:extLst>
          </p:cNvPr>
          <p:cNvSpPr/>
          <p:nvPr/>
        </p:nvSpPr>
        <p:spPr>
          <a:xfrm>
            <a:off x="613037" y="2830285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How can I improve my dish to include more fibre?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37445-7709-B8BF-E626-DDBDDA554D83}"/>
              </a:ext>
            </a:extLst>
          </p:cNvPr>
          <p:cNvSpPr txBox="1"/>
          <p:nvPr/>
        </p:nvSpPr>
        <p:spPr>
          <a:xfrm>
            <a:off x="4048340" y="4036882"/>
            <a:ext cx="55734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Use wholemeal flour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Use other dried fruits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Leave skins on fruit e.g. pear</a:t>
            </a:r>
          </a:p>
        </p:txBody>
      </p:sp>
      <p:pic>
        <p:nvPicPr>
          <p:cNvPr id="7" name="Picture 6" descr="A pair of pears on a white background&#10;&#10;AI-generated content may be incorrect.">
            <a:extLst>
              <a:ext uri="{FF2B5EF4-FFF2-40B4-BE49-F238E27FC236}">
                <a16:creationId xmlns:a16="http://schemas.microsoft.com/office/drawing/2014/main" id="{832A1728-B3F2-E4D5-06DE-B0C788DDE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747" y="282111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6F87C-FA21-9082-034B-47FC28E41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4A746E-3801-72B4-E648-2E6E6C7211A0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/>
                <a:cs typeface="Arial"/>
              </a:rPr>
              <a:t>Example responses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1901D-EEF6-A629-68BC-A0E09E191CDD}"/>
              </a:ext>
            </a:extLst>
          </p:cNvPr>
          <p:cNvSpPr txBox="1"/>
          <p:nvPr/>
        </p:nvSpPr>
        <p:spPr>
          <a:xfrm>
            <a:off x="693253" y="1818336"/>
            <a:ext cx="112038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latin typeface="Arial"/>
                <a:ea typeface="MS Mincho"/>
                <a:cs typeface="Arial"/>
              </a:rPr>
              <a:t>Give some advice to a pupil who would like to make apple and sultana crumble.</a:t>
            </a:r>
          </a:p>
          <a:p>
            <a:endParaRPr lang="en-GB" sz="240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endParaRPr lang="en-GB" sz="2400">
              <a:latin typeface="Arial"/>
              <a:ea typeface="MS Mincho"/>
              <a:cs typeface="Arial"/>
            </a:endParaRPr>
          </a:p>
        </p:txBody>
      </p:sp>
      <p:sp>
        <p:nvSpPr>
          <p:cNvPr id="12" name="Speech Bubble: Rectangle with Corners Rounded 6">
            <a:extLst>
              <a:ext uri="{FF2B5EF4-FFF2-40B4-BE49-F238E27FC236}">
                <a16:creationId xmlns:a16="http://schemas.microsoft.com/office/drawing/2014/main" id="{B7045018-640F-8752-9EDF-05C385011489}"/>
              </a:ext>
            </a:extLst>
          </p:cNvPr>
          <p:cNvSpPr/>
          <p:nvPr/>
        </p:nvSpPr>
        <p:spPr>
          <a:xfrm>
            <a:off x="613037" y="2830285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>
                <a:solidFill>
                  <a:srgbClr val="000000"/>
                </a:solidFill>
                <a:latin typeface="Arial"/>
                <a:cs typeface="Arial"/>
              </a:rPr>
              <a:t>How can I improve my dish to include more fibre?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51712-588C-B1B1-99B3-9140C1D04FA7}"/>
              </a:ext>
            </a:extLst>
          </p:cNvPr>
          <p:cNvSpPr txBox="1"/>
          <p:nvPr/>
        </p:nvSpPr>
        <p:spPr>
          <a:xfrm>
            <a:off x="4048340" y="4036882"/>
            <a:ext cx="55734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Use wholemeal flour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Use other dried fruits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Leave skins on fruit e.g. pear</a:t>
            </a:r>
          </a:p>
        </p:txBody>
      </p:sp>
    </p:spTree>
    <p:extLst>
      <p:ext uri="{BB962C8B-B14F-4D97-AF65-F5344CB8AC3E}">
        <p14:creationId xmlns:p14="http://schemas.microsoft.com/office/powerpoint/2010/main" val="31504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444E-E89D-8324-EAC5-E0BE351D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02B9-C56B-4ADE-964B-1A242BCDD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Looking for more…  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4259-7C19-D3B1-964E-0FEA3F624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2190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cs typeface="Arial"/>
              </a:rPr>
              <a:t>Continue the learning with </a:t>
            </a:r>
            <a:r>
              <a:rPr lang="en-GB" sz="2000" dirty="0">
                <a:cs typeface="Arial"/>
                <a:hlinkClick r:id="rId2"/>
              </a:rPr>
              <a:t>our modifying recipes worksheet</a:t>
            </a:r>
            <a:r>
              <a:rPr lang="en-GB" sz="2000" dirty="0">
                <a:cs typeface="Arial"/>
              </a:rPr>
              <a:t> for apple crumble. Challenge your pupils to improve the nutritional content of the crumble. 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cs typeface="Arial"/>
              </a:rPr>
              <a:t>Use </a:t>
            </a:r>
            <a:r>
              <a:rPr lang="en-GB" sz="2000" dirty="0">
                <a:cs typeface="Arial"/>
                <a:hlinkClick r:id="rId3"/>
              </a:rPr>
              <a:t>Explore food </a:t>
            </a:r>
            <a:r>
              <a:rPr lang="en-GB" sz="2000" dirty="0">
                <a:cs typeface="Arial"/>
              </a:rPr>
              <a:t>our nutritional analysis tool to calculate the nutritional value of their crumble once they have made their changes. 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078E2-4DB5-B3C7-C217-A92F18E4E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698" y="2688771"/>
            <a:ext cx="4290494" cy="2132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4CF93-E4C1-A5BB-3515-4FBD546644D0}"/>
              </a:ext>
            </a:extLst>
          </p:cNvPr>
          <p:cNvSpPr txBox="1"/>
          <p:nvPr/>
        </p:nvSpPr>
        <p:spPr>
          <a:xfrm>
            <a:off x="1102549" y="5196688"/>
            <a:ext cx="985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not try a savoury version of a crumble? This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lesson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Food – a fact of life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Schemes of Work, will give you all that you need. </a:t>
            </a:r>
          </a:p>
        </p:txBody>
      </p:sp>
    </p:spTree>
    <p:extLst>
      <p:ext uri="{BB962C8B-B14F-4D97-AF65-F5344CB8AC3E}">
        <p14:creationId xmlns:p14="http://schemas.microsoft.com/office/powerpoint/2010/main" val="23832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73" y="1105826"/>
            <a:ext cx="9720000" cy="720000"/>
          </a:xfrm>
        </p:spPr>
        <p:txBody>
          <a:bodyPr/>
          <a:lstStyle/>
          <a:p>
            <a:r>
              <a:rPr lang="en-GB" sz="4400">
                <a:latin typeface="Arial"/>
                <a:cs typeface="Arial"/>
              </a:rPr>
              <a:t>Apple and sultana crumble  </a:t>
            </a:r>
            <a:endParaRPr lang="en-GB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  <a:p>
            <a:pPr marL="0" indent="0">
              <a:buNone/>
            </a:pPr>
            <a:endParaRPr lang="en-GB" sz="2000">
              <a:cs typeface="Arial"/>
            </a:endParaRPr>
          </a:p>
        </p:txBody>
      </p:sp>
      <p:pic>
        <p:nvPicPr>
          <p:cNvPr id="4" name="Picture 3" descr="A bowl of food with a spoon&#10;&#10;AI-generated content may be incorrect.">
            <a:extLst>
              <a:ext uri="{FF2B5EF4-FFF2-40B4-BE49-F238E27FC236}">
                <a16:creationId xmlns:a16="http://schemas.microsoft.com/office/drawing/2014/main" id="{8B20EB8B-0A51-9CD1-25FD-5E48BD0F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85" y="1825826"/>
            <a:ext cx="3530514" cy="3108377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wl of food with a spoon&#10;&#10;AI-generated content may be incorrect.">
            <a:extLst>
              <a:ext uri="{FF2B5EF4-FFF2-40B4-BE49-F238E27FC236}">
                <a16:creationId xmlns:a16="http://schemas.microsoft.com/office/drawing/2014/main" id="{B82A15EB-C305-A866-9E83-A66819FB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384" y="2053977"/>
            <a:ext cx="3930232" cy="34579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9D02FA-F5AB-5842-4743-D1E280C2C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Nutritional analysis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49B68-5A1D-1ED1-C769-104829DF5C51}"/>
              </a:ext>
            </a:extLst>
          </p:cNvPr>
          <p:cNvSpPr txBox="1"/>
          <p:nvPr/>
        </p:nvSpPr>
        <p:spPr>
          <a:xfrm>
            <a:off x="8668588" y="5601985"/>
            <a:ext cx="2220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Serves 3</a:t>
            </a:r>
          </a:p>
        </p:txBody>
      </p:sp>
      <p:pic>
        <p:nvPicPr>
          <p:cNvPr id="7" name="Picture 6" descr="A close up of a label&#10;&#10;AI-generated content may be incorrect.">
            <a:extLst>
              <a:ext uri="{FF2B5EF4-FFF2-40B4-BE49-F238E27FC236}">
                <a16:creationId xmlns:a16="http://schemas.microsoft.com/office/drawing/2014/main" id="{B151A359-F2CB-B1A4-22E8-42B9CC447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4" y="2386853"/>
            <a:ext cx="5212080" cy="27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Starter activity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46F39-367D-D636-67FF-7E2EDA53F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Arial"/>
                <a:cs typeface="Arial"/>
              </a:rPr>
              <a:t>What happens to apples when they are cut or damaged?</a:t>
            </a:r>
          </a:p>
          <a:p>
            <a:pPr marL="457200" indent="-457200">
              <a:buFont typeface="+mj-lt"/>
              <a:buAutoNum type="arabicPeriod"/>
            </a:pPr>
            <a:endParaRPr lang="en-GB" sz="2000"/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Arial"/>
                <a:cs typeface="Arial"/>
              </a:rPr>
              <a:t>What causes this to happen?</a:t>
            </a:r>
            <a:endParaRPr lang="en-GB" sz="2000"/>
          </a:p>
          <a:p>
            <a:pPr marL="457200" indent="-457200">
              <a:buFont typeface="+mj-lt"/>
              <a:buAutoNum type="arabicPeriod"/>
            </a:pPr>
            <a:endParaRPr lang="en-GB" sz="2000"/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Arial"/>
                <a:cs typeface="Arial"/>
              </a:rPr>
              <a:t>How can we prevent it?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CF2DF-551F-0C95-2A4B-D5BC84732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CFED-49BE-8F03-7371-B4020594C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000" y="1201482"/>
            <a:ext cx="9720000" cy="720000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Example responses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7CAF3-F8EA-B43E-47ED-58BB196AD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000" y="1794770"/>
            <a:ext cx="7908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1. What happens to apples when they are cut or damaged?</a:t>
            </a:r>
            <a:endParaRPr lang="en-US" sz="2000" dirty="0"/>
          </a:p>
          <a:p>
            <a:pPr marL="360000" indent="0">
              <a:buNone/>
            </a:pPr>
            <a:r>
              <a:rPr lang="en-GB" sz="2000" b="1" i="1" dirty="0">
                <a:solidFill>
                  <a:srgbClr val="79AA41"/>
                </a:solidFill>
                <a:latin typeface="Arial"/>
                <a:cs typeface="Arial"/>
              </a:rPr>
              <a:t>They turn brown.</a:t>
            </a:r>
            <a:endParaRPr lang="en-GB" sz="2000" b="1" i="1" dirty="0">
              <a:solidFill>
                <a:srgbClr val="79AA41"/>
              </a:solidFill>
              <a:cs typeface="Arial"/>
            </a:endParaRPr>
          </a:p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2. Why?</a:t>
            </a:r>
            <a:endParaRPr lang="en-GB" sz="2000" dirty="0">
              <a:cs typeface="Arial"/>
            </a:endParaRPr>
          </a:p>
          <a:p>
            <a:pPr marL="360000" indent="0">
              <a:buNone/>
            </a:pPr>
            <a:r>
              <a:rPr lang="en-GB" sz="2000" b="1" i="1" dirty="0">
                <a:solidFill>
                  <a:srgbClr val="79AA41"/>
                </a:solidFill>
                <a:latin typeface="Arial"/>
                <a:cs typeface="Arial"/>
              </a:rPr>
              <a:t>The cells are damaged and react with the air, causing enzymic browning.</a:t>
            </a:r>
            <a:endParaRPr lang="en-GB" sz="2000" b="1" i="1" dirty="0">
              <a:solidFill>
                <a:srgbClr val="79AA41"/>
              </a:solidFill>
              <a:cs typeface="Arial"/>
            </a:endParaRPr>
          </a:p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3. Top Tips.</a:t>
            </a:r>
          </a:p>
          <a:p>
            <a:pPr marL="360000"/>
            <a:r>
              <a:rPr lang="en-GB" sz="2000" b="1" i="1" dirty="0">
                <a:solidFill>
                  <a:srgbClr val="79AA41"/>
                </a:solidFill>
                <a:latin typeface="Arial"/>
                <a:cs typeface="Arial"/>
              </a:rPr>
              <a:t>Use a sharp knife to cut the apple, causing less damage to cells.</a:t>
            </a:r>
            <a:endParaRPr lang="en-GB" sz="2000" b="1" i="1" dirty="0">
              <a:solidFill>
                <a:srgbClr val="79AA41"/>
              </a:solidFill>
              <a:cs typeface="Arial"/>
            </a:endParaRPr>
          </a:p>
          <a:p>
            <a:pPr marL="360000"/>
            <a:r>
              <a:rPr lang="en-GB" sz="2000" b="1" i="1" dirty="0">
                <a:solidFill>
                  <a:srgbClr val="79AA41"/>
                </a:solidFill>
                <a:latin typeface="Arial"/>
                <a:cs typeface="Arial"/>
              </a:rPr>
              <a:t>Prepare just before use.</a:t>
            </a:r>
            <a:endParaRPr lang="en-GB" sz="2000" b="1" i="1" dirty="0">
              <a:solidFill>
                <a:srgbClr val="79AA41"/>
              </a:solidFill>
              <a:cs typeface="Arial"/>
            </a:endParaRPr>
          </a:p>
          <a:p>
            <a:pPr marL="360000"/>
            <a:r>
              <a:rPr lang="en-GB" sz="2000" b="1" i="1" dirty="0">
                <a:solidFill>
                  <a:srgbClr val="79AA41"/>
                </a:solidFill>
                <a:latin typeface="Arial"/>
                <a:cs typeface="Arial"/>
              </a:rPr>
              <a:t>Place in lemon water until required.</a:t>
            </a:r>
            <a:endParaRPr lang="en-GB" sz="2000" b="1" i="1" dirty="0">
              <a:solidFill>
                <a:srgbClr val="79AA41"/>
              </a:solidFill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67F45BF-5F6E-B626-83AE-32893AC0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79" y="5267914"/>
            <a:ext cx="4210345" cy="12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61758" y="2251518"/>
            <a:ext cx="5735263" cy="391594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758" y="1338223"/>
            <a:ext cx="9720000" cy="720000"/>
          </a:xfrm>
        </p:spPr>
        <p:txBody>
          <a:bodyPr/>
          <a:lstStyle/>
          <a:p>
            <a:r>
              <a:rPr lang="en-GB"/>
              <a:t>Ingredients (serves 3)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5858485" y="2444207"/>
            <a:ext cx="4320000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latin typeface="Arial"/>
                <a:cs typeface="Arial"/>
              </a:rPr>
              <a:t>50g baking fat/block</a:t>
            </a:r>
            <a:endParaRPr lang="en-GB" sz="2000">
              <a:latin typeface="Arial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cs typeface="Arial"/>
              </a:rPr>
              <a:t>50g plain white flour</a:t>
            </a:r>
            <a:r>
              <a:rPr lang="en-GB" sz="2000">
                <a:latin typeface="Calibri"/>
                <a:ea typeface="Calibri"/>
                <a:cs typeface="Calibri"/>
              </a:rPr>
              <a:t> 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cs typeface="Arial"/>
              </a:rPr>
              <a:t>50g plain wholemeal flour </a:t>
            </a:r>
          </a:p>
          <a:p>
            <a:r>
              <a:rPr lang="en-GB" sz="2000">
                <a:latin typeface="Arial"/>
                <a:cs typeface="Arial"/>
              </a:rPr>
              <a:t>50g oats</a:t>
            </a:r>
          </a:p>
          <a:p>
            <a:r>
              <a:rPr lang="en-GB" sz="2000">
                <a:latin typeface="Arial"/>
                <a:cs typeface="Arial"/>
              </a:rPr>
              <a:t>25g sugar</a:t>
            </a:r>
            <a:r>
              <a:rPr lang="en-GB" sz="2000">
                <a:latin typeface="Cambria"/>
                <a:ea typeface="Cambria"/>
                <a:cs typeface="Arial"/>
              </a:rPr>
              <a:t> </a:t>
            </a:r>
          </a:p>
          <a:p>
            <a:r>
              <a:rPr lang="en-GB" sz="2000">
                <a:latin typeface="Arial"/>
                <a:cs typeface="Arial"/>
              </a:rPr>
              <a:t>2 cooking apples</a:t>
            </a:r>
          </a:p>
          <a:p>
            <a:r>
              <a:rPr lang="en-GB" sz="2000">
                <a:latin typeface="Arial"/>
                <a:cs typeface="Arial"/>
              </a:rPr>
              <a:t>50g sultanas</a:t>
            </a:r>
            <a:endParaRPr lang="en-GB" sz="2000">
              <a:latin typeface="Arial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446" y="4848691"/>
            <a:ext cx="2695575" cy="1343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5641093" y="5400459"/>
            <a:ext cx="309841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pic>
        <p:nvPicPr>
          <p:cNvPr id="7" name="Picture 6" descr="A tray with food ingredients&#10;&#10;AI-generated content may be incorrect.">
            <a:extLst>
              <a:ext uri="{FF2B5EF4-FFF2-40B4-BE49-F238E27FC236}">
                <a16:creationId xmlns:a16="http://schemas.microsoft.com/office/drawing/2014/main" id="{AF9D5AF7-505C-2193-4BF2-94271C4ED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03" y="2156088"/>
            <a:ext cx="3323238" cy="39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9" y="2283798"/>
            <a:ext cx="5167357" cy="38872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249374" y="2519478"/>
            <a:ext cx="4320000" cy="3410810"/>
          </a:xfrm>
        </p:spPr>
        <p:txBody>
          <a:bodyPr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Weighing scales</a:t>
            </a:r>
          </a:p>
          <a:p>
            <a:r>
              <a:rPr lang="en-US" sz="2000">
                <a:latin typeface="Arial"/>
                <a:cs typeface="Arial"/>
              </a:rPr>
              <a:t>Measuring spoons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Mixing bowl 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Mixing spoon 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Chopping board 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Sharp knife 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Ovenproof dish (21cm) or foil tray 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Baking tray </a:t>
            </a:r>
            <a:endParaRPr lang="en-GB"/>
          </a:p>
          <a:p>
            <a:endParaRPr lang="en-GB" sz="2000"/>
          </a:p>
          <a:p>
            <a:endParaRPr lang="en-GB" sz="2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</a:p>
        </p:txBody>
      </p:sp>
      <p:pic>
        <p:nvPicPr>
          <p:cNvPr id="6" name="Picture 5" descr="A scale with a bowl and measuring spoon&#10;&#10;AI-generated content may be incorrect.">
            <a:extLst>
              <a:ext uri="{FF2B5EF4-FFF2-40B4-BE49-F238E27FC236}">
                <a16:creationId xmlns:a16="http://schemas.microsoft.com/office/drawing/2014/main" id="{ACBF65FA-11B9-9359-22F5-ADB481E8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40" y="2296868"/>
            <a:ext cx="3569860" cy="38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2898" y="1717589"/>
            <a:ext cx="5469132" cy="455181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9833" y="1175229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77576" y="1895229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Weigh</a:t>
            </a:r>
            <a:endParaRPr lang="en-GB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Rub- in</a:t>
            </a:r>
            <a:endParaRPr lang="en-US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Core</a:t>
            </a:r>
            <a:endParaRPr lang="en-GB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Cut</a:t>
            </a:r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Slice</a:t>
            </a:r>
            <a:endParaRPr lang="en-GB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Stir and </a:t>
            </a:r>
            <a:r>
              <a:rPr lang="en-GB" sz="2000"/>
              <a:t>c</a:t>
            </a:r>
            <a:r>
              <a:rPr lang="en-GB" sz="2000">
                <a:latin typeface="Arial"/>
                <a:cs typeface="Arial"/>
              </a:rPr>
              <a:t>ombine</a:t>
            </a:r>
            <a:endParaRPr lang="en-GB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Layer</a:t>
            </a:r>
            <a:endParaRPr lang="en-GB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Bake</a:t>
            </a:r>
            <a:endParaRPr lang="en-GB" sz="2000"/>
          </a:p>
          <a:p>
            <a:pPr marL="0" indent="0">
              <a:buNone/>
            </a:pPr>
            <a:endParaRPr lang="en-GB" sz="2000"/>
          </a:p>
          <a:p>
            <a:endParaRPr lang="en-GB" sz="2400"/>
          </a:p>
          <a:p>
            <a:pPr lvl="0"/>
            <a:endParaRPr lang="en-GB" sz="2400"/>
          </a:p>
        </p:txBody>
      </p:sp>
      <p:pic>
        <p:nvPicPr>
          <p:cNvPr id="8" name="Picture 7" descr="A black video camera with a play button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B7727599-E54B-3623-380E-63E09B1F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7759"/>
            <a:ext cx="960597" cy="960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1EE0-3814-ADB6-27F8-7114F0D590D4}"/>
              </a:ext>
            </a:extLst>
          </p:cNvPr>
          <p:cNvSpPr txBox="1"/>
          <p:nvPr/>
        </p:nvSpPr>
        <p:spPr>
          <a:xfrm>
            <a:off x="799884" y="4108958"/>
            <a:ext cx="367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see the rubbing in method: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B2949C-4174-4F39-B92B-69D98312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3" y="1808605"/>
            <a:ext cx="3236936" cy="21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title="Rubbing In">
            <a:hlinkClick r:id="" action="ppaction://media"/>
            <a:extLst>
              <a:ext uri="{FF2B5EF4-FFF2-40B4-BE49-F238E27FC236}">
                <a16:creationId xmlns:a16="http://schemas.microsoft.com/office/drawing/2014/main" id="{0172F562-DE64-C87C-B40E-05BFECAF5A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29574" y="4855332"/>
            <a:ext cx="3067512" cy="17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2690-5B02-89CB-91D1-7E97318A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A8069-8F40-AE7E-FCD4-15C2F93B0CE3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D08E6-6DF1-1204-0A1E-B892E6C30218}"/>
              </a:ext>
            </a:extLst>
          </p:cNvPr>
          <p:cNvSpPr txBox="1"/>
          <p:nvPr/>
        </p:nvSpPr>
        <p:spPr>
          <a:xfrm>
            <a:off x="699780" y="1819160"/>
            <a:ext cx="8168804" cy="54476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Preheat oven to 190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°C </a:t>
            </a:r>
            <a:r>
              <a:rPr lang="en-GB" sz="2000" dirty="0">
                <a:latin typeface="Arial"/>
                <a:ea typeface="MS Mincho"/>
                <a:cs typeface="Arial"/>
              </a:rPr>
              <a:t>or gas mark 5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.</a:t>
            </a:r>
            <a:endParaRPr lang="en-US" sz="2000" dirty="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Rub the fat into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 the </a:t>
            </a:r>
            <a:r>
              <a:rPr lang="en-GB" sz="2000" dirty="0">
                <a:latin typeface="Arial"/>
                <a:ea typeface="MS Mincho"/>
                <a:cs typeface="Arial"/>
              </a:rPr>
              <a:t>flour using your fingertips, until it resembles breadcrumbs. 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Stir in the oats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and </a:t>
            </a:r>
            <a:r>
              <a:rPr lang="en-GB" sz="2000" dirty="0">
                <a:latin typeface="Arial"/>
                <a:ea typeface="MS Mincho"/>
                <a:cs typeface="Arial"/>
              </a:rPr>
              <a:t>sugar.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Cut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the </a:t>
            </a:r>
            <a:r>
              <a:rPr lang="en-GB" sz="2000" dirty="0">
                <a:latin typeface="Arial"/>
                <a:ea typeface="MS Mincho"/>
                <a:cs typeface="Arial"/>
              </a:rPr>
              <a:t>apples into quarters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and </a:t>
            </a:r>
            <a:r>
              <a:rPr lang="en-GB" sz="2000" dirty="0">
                <a:latin typeface="Arial"/>
                <a:ea typeface="MS Mincho"/>
                <a:cs typeface="Arial"/>
              </a:rPr>
              <a:t>remove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the </a:t>
            </a:r>
            <a:r>
              <a:rPr lang="en-GB" sz="2000" dirty="0">
                <a:latin typeface="Arial"/>
                <a:ea typeface="MS Mincho"/>
                <a:cs typeface="Arial"/>
              </a:rPr>
              <a:t>core on a clean chopping board. Slice thinly. 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Arrange the apple slices in an oven-proof/foil tray dish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and </a:t>
            </a:r>
            <a:r>
              <a:rPr lang="en-GB" sz="2000" dirty="0">
                <a:latin typeface="Arial"/>
                <a:ea typeface="MS Mincho"/>
                <a:cs typeface="Arial"/>
              </a:rPr>
              <a:t>then add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the </a:t>
            </a:r>
            <a:r>
              <a:rPr lang="en-GB" sz="2000" dirty="0">
                <a:latin typeface="Arial"/>
                <a:ea typeface="MS Mincho"/>
                <a:cs typeface="Arial"/>
              </a:rPr>
              <a:t>sultanas.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Sprinkle the crumble topping over the apple slices.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Place the crumble on a flat baking tray to avoid any spillages in the oven. 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Bake for 25 – 30 minutes, until the apples are soft, and the crumble is golden.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GB" sz="2000" dirty="0">
              <a:latin typeface="Arial"/>
              <a:ea typeface="MS Mincho"/>
              <a:cs typeface="Arial"/>
            </a:endParaRPr>
          </a:p>
          <a:p>
            <a:endParaRPr lang="en-GB" sz="2000" dirty="0">
              <a:latin typeface="Arial"/>
              <a:ea typeface="MS Mincho"/>
              <a:cs typeface="Arial"/>
            </a:endParaRPr>
          </a:p>
          <a:p>
            <a:pPr indent="-457200">
              <a:buAutoNum type="arabicPeriod"/>
            </a:pPr>
            <a:endParaRPr lang="en-GB" sz="2400" dirty="0">
              <a:effectLst/>
              <a:latin typeface="Arial"/>
              <a:ea typeface="MS Mincho" panose="02020609040205080304" pitchFamily="49" charset="-128"/>
              <a:cs typeface="Arial"/>
            </a:endParaRPr>
          </a:p>
          <a:p>
            <a:pPr lvl="1"/>
            <a:endParaRPr lang="en-GB" sz="2400" dirty="0">
              <a:latin typeface="Arial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 descr="A bowl of food with a spoon&#10;&#10;AI-generated content may be incorrect.">
            <a:extLst>
              <a:ext uri="{FF2B5EF4-FFF2-40B4-BE49-F238E27FC236}">
                <a16:creationId xmlns:a16="http://schemas.microsoft.com/office/drawing/2014/main" id="{927F9AEB-7742-F62E-4230-38FFA1AA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155" y="2558349"/>
            <a:ext cx="2782760" cy="24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1040698" y="2671800"/>
            <a:ext cx="8012247" cy="3163564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130438" y="2985781"/>
            <a:ext cx="7922507" cy="21954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Reduce food waste: Use up any leftover fruit such as, apricots, berries, peaches, plums or pears. The fruit can be canned, dried or frozen. </a:t>
            </a:r>
            <a:endParaRPr lang="en-US" sz="2000" dirty="0">
              <a:latin typeface="Arial"/>
              <a:ea typeface="Calibri" panose="020F0502020204030204"/>
              <a:cs typeface="Calibri" panose="020F0502020204030204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Focus on </a:t>
            </a:r>
            <a:r>
              <a:rPr lang="en-US" sz="2000" dirty="0" err="1">
                <a:latin typeface="Arial"/>
                <a:cs typeface="Arial"/>
              </a:rPr>
              <a:t>fibre</a:t>
            </a:r>
            <a:r>
              <a:rPr lang="en-US" sz="2000" dirty="0">
                <a:latin typeface="Arial"/>
                <a:cs typeface="Arial"/>
              </a:rPr>
              <a:t>: Use </a:t>
            </a:r>
            <a:r>
              <a:rPr lang="en-US" sz="2000" dirty="0" err="1">
                <a:latin typeface="Arial"/>
                <a:cs typeface="Arial"/>
              </a:rPr>
              <a:t>wholemeal</a:t>
            </a:r>
            <a:r>
              <a:rPr lang="en-US" sz="2000" dirty="0">
                <a:latin typeface="Arial"/>
                <a:cs typeface="Arial"/>
              </a:rPr>
              <a:t> flour for the crumble topping.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Turn up the </a:t>
            </a:r>
            <a:r>
              <a:rPr lang="en-US" sz="2000" dirty="0" err="1">
                <a:latin typeface="Arial"/>
                <a:cs typeface="Arial"/>
              </a:rPr>
              <a:t>flavour</a:t>
            </a:r>
            <a:r>
              <a:rPr lang="en-US" sz="2000" dirty="0">
                <a:latin typeface="Arial"/>
                <a:cs typeface="Arial"/>
              </a:rPr>
              <a:t>: Try adding ½ x 5ml spoon cinnamon to the fruit to enhance the </a:t>
            </a:r>
            <a:r>
              <a:rPr lang="en-US" sz="2000" dirty="0" err="1">
                <a:latin typeface="Arial"/>
                <a:cs typeface="Arial"/>
              </a:rPr>
              <a:t>flavour</a:t>
            </a:r>
            <a:r>
              <a:rPr lang="en-US" sz="2000" dirty="0">
                <a:latin typeface="Arial"/>
                <a:cs typeface="Arial"/>
              </a:rPr>
              <a:t>. </a:t>
            </a:r>
          </a:p>
        </p:txBody>
      </p:sp>
      <p:pic>
        <p:nvPicPr>
          <p:cNvPr id="5" name="Picture 4" descr="A person holding a plate of food&#10;&#10;AI-generated content may be incorrect.">
            <a:extLst>
              <a:ext uri="{FF2B5EF4-FFF2-40B4-BE49-F238E27FC236}">
                <a16:creationId xmlns:a16="http://schemas.microsoft.com/office/drawing/2014/main" id="{F72A0615-E87A-F328-076D-E6B413589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426" y="2047332"/>
            <a:ext cx="2560889" cy="1707418"/>
          </a:xfrm>
          <a:prstGeom prst="rect">
            <a:avLst/>
          </a:prstGeom>
        </p:spPr>
      </p:pic>
      <p:pic>
        <p:nvPicPr>
          <p:cNvPr id="7" name="Picture 6" descr="A variety of food on a table&#10;&#10;AI-generated content may be incorrect.">
            <a:extLst>
              <a:ext uri="{FF2B5EF4-FFF2-40B4-BE49-F238E27FC236}">
                <a16:creationId xmlns:a16="http://schemas.microsoft.com/office/drawing/2014/main" id="{1B2B0010-9A98-0043-FE81-23260D32A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905" y="4127946"/>
            <a:ext cx="2559847" cy="17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3F12C-5A70-43DB-AEFA-7D1E81371614}">
  <ds:schemaRefs>
    <ds:schemaRef ds:uri="4c7d02dd-d8f6-4ac9-bd74-b11e6dbbf829"/>
    <ds:schemaRef ds:uri="e23bd75c-2c0f-42ec-881a-8c8145746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D72E48-F2CF-438C-BC87-B3E2F85E709B}">
  <ds:schemaRefs>
    <ds:schemaRef ds:uri="4c7d02dd-d8f6-4ac9-bd74-b11e6dbbf829"/>
    <ds:schemaRef ds:uri="e23bd75c-2c0f-42ec-881a-8c8145746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786</Words>
  <Application>Microsoft Office PowerPoint</Application>
  <PresentationFormat>Widescreen</PresentationFormat>
  <Paragraphs>111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Cambria</vt:lpstr>
      <vt:lpstr>Office Theme</vt:lpstr>
      <vt:lpstr>Custom Design</vt:lpstr>
      <vt:lpstr>1_Custom Design</vt:lpstr>
      <vt:lpstr>3_Custom Design</vt:lpstr>
      <vt:lpstr>Apple and sultana crumble </vt:lpstr>
      <vt:lpstr>Nutritional analysis</vt:lpstr>
      <vt:lpstr>Starter activity</vt:lpstr>
      <vt:lpstr>Example responses</vt:lpstr>
      <vt:lpstr>Ingredients (serves 3)</vt:lpstr>
      <vt:lpstr>Equipment</vt:lpstr>
      <vt:lpstr>PowerPoint Presentation</vt:lpstr>
      <vt:lpstr>PowerPoint Presentation</vt:lpstr>
      <vt:lpstr>Top tips</vt:lpstr>
      <vt:lpstr>Food science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 more…  </vt:lpstr>
      <vt:lpstr>Apple and sultana crumble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1</cp:revision>
  <dcterms:created xsi:type="dcterms:W3CDTF">2018-10-10T09:22:08Z</dcterms:created>
  <dcterms:modified xsi:type="dcterms:W3CDTF">2026-06-09T12:54:24Z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