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59" r:id="rId9"/>
    <p:sldId id="262" r:id="rId10"/>
    <p:sldId id="263" r:id="rId11"/>
    <p:sldId id="290" r:id="rId12"/>
    <p:sldId id="264" r:id="rId13"/>
    <p:sldId id="265" r:id="rId14"/>
    <p:sldId id="298" r:id="rId15"/>
    <p:sldId id="288" r:id="rId16"/>
    <p:sldId id="296" r:id="rId17"/>
    <p:sldId id="297" r:id="rId18"/>
    <p:sldId id="291" r:id="rId19"/>
    <p:sldId id="292" r:id="rId20"/>
    <p:sldId id="269" r:id="rId21"/>
    <p:sldId id="271" r:id="rId22"/>
    <p:sldId id="272" r:id="rId23"/>
    <p:sldId id="274" r:id="rId24"/>
    <p:sldId id="275" r:id="rId25"/>
    <p:sldId id="270" r:id="rId26"/>
    <p:sldId id="293" r:id="rId27"/>
    <p:sldId id="294" r:id="rId28"/>
    <p:sldId id="295" r:id="rId29"/>
    <p:sldId id="266" r:id="rId30"/>
    <p:sldId id="267" r:id="rId31"/>
    <p:sldId id="287" r:id="rId32"/>
    <p:sldId id="26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Elms" initials="JE" lastIdx="2" clrIdx="0">
    <p:extLst>
      <p:ext uri="{19B8F6BF-5375-455C-9EA6-DF929625EA0E}">
        <p15:presenceInfo xmlns:p15="http://schemas.microsoft.com/office/powerpoint/2012/main" userId="37f64f16dbf0562b" providerId="Windows Live"/>
      </p:ext>
    </p:extLst>
  </p:cmAuthor>
  <p:cmAuthor id="2" name="Frances Meek" initials="FM" lastIdx="2" clrIdx="1">
    <p:extLst>
      <p:ext uri="{19B8F6BF-5375-455C-9EA6-DF929625EA0E}">
        <p15:presenceInfo xmlns:p15="http://schemas.microsoft.com/office/powerpoint/2012/main" userId="S::F.Meek@nutrition.org.uk::f3af35cc-3229-46e1-af36-3525661cfbd3" providerId="AD"/>
      </p:ext>
    </p:extLst>
  </p:cmAuthor>
  <p:cmAuthor id="3" name="Sophie Yelland" initials="SY" lastIdx="1" clrIdx="2">
    <p:extLst>
      <p:ext uri="{19B8F6BF-5375-455C-9EA6-DF929625EA0E}">
        <p15:presenceInfo xmlns:p15="http://schemas.microsoft.com/office/powerpoint/2012/main" userId="S::s.yelland@nutrition.org.uk::0fa1eb64-e4b1-4877-9975-4f19287db0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3C2"/>
    <a:srgbClr val="EF9F3F"/>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0C64A-D835-40AD-8FCF-04D369ADAE61}" v="8" dt="2026-06-16T08:37:41.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5"/>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2019</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9973"/>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foodafactoflife.org.uk/media/1878/fact-file-ws-1114wfcf1.docx" TargetMode="External"/><Relationship Id="rId2" Type="http://schemas.openxmlformats.org/officeDocument/2006/relationships/hyperlink" Target="https://www.foodafactoflife.org.uk/media/mlengz1x/grown-reared-caught-ppt-1114wfcf1.ppt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m1xltv3r/down-on-the-farm-ws-711wfcf2.docx" TargetMode="External"/><Relationship Id="rId5" Type="http://schemas.openxmlformats.org/officeDocument/2006/relationships/hyperlink" Target="https://www.foodafactoflife.org.uk/media/acchw5mk/down-on-the-farm-ppt-711wfcf2.pptx" TargetMode="External"/><Relationship Id="rId4" Type="http://schemas.openxmlformats.org/officeDocument/2006/relationships/hyperlink" Target="https://www.foodafactoflife.org.uk/7-11-years/where-food-comes-from/interactive-resources/#vi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odafactoflife.org.uk/5-7-years/where-food-comes-from/interactive-resources/#PA" TargetMode="External"/><Relationship Id="rId2" Type="http://schemas.openxmlformats.org/officeDocument/2006/relationships/hyperlink" Target="https://www.foodafactoflife.org.uk/news/farming-fortnight/" TargetMode="External"/><Relationship Id="rId1" Type="http://schemas.openxmlformats.org/officeDocument/2006/relationships/slideLayout" Target="../slideLayouts/slideLayout3.xml"/><Relationship Id="rId6" Type="http://schemas.openxmlformats.org/officeDocument/2006/relationships/hyperlink" Target="https://www.foodafactoflife.org.uk/media/9533/farming-food-316-wfcf.pptx" TargetMode="External"/><Relationship Id="rId5" Type="http://schemas.openxmlformats.org/officeDocument/2006/relationships/hyperlink" Target="https://www.foodafactoflife.org.uk/media/9537/growing-food-ppt-316-wfcf.pptx" TargetMode="External"/><Relationship Id="rId4" Type="http://schemas.openxmlformats.org/officeDocument/2006/relationships/hyperlink" Target="https://www.foodafactoflife.org.uk/5-7-years/activity-packs/interactive-resources/7-11-years/#far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bit.ly/2WJdx3L" TargetMode="External"/><Relationship Id="rId2" Type="http://schemas.openxmlformats.org/officeDocument/2006/relationships/hyperlink" Target="https://bit.ly/3g3EGWO" TargetMode="External"/><Relationship Id="rId1" Type="http://schemas.openxmlformats.org/officeDocument/2006/relationships/slideLayout" Target="../slideLayouts/slideLayout3.xml"/><Relationship Id="rId6" Type="http://schemas.openxmlformats.org/officeDocument/2006/relationships/hyperlink" Target="https://www.foodafactoflife.org.uk/media/npzelzbe/food-processing-ws-1114wfcf1.docx" TargetMode="External"/><Relationship Id="rId5" Type="http://schemas.openxmlformats.org/officeDocument/2006/relationships/hyperlink" Target="https://www.foodafactoflife.org.uk/media/n23cdwtq/food-processing-ppt-1114wfcf1.pptx" TargetMode="External"/><Relationship Id="rId4" Type="http://schemas.openxmlformats.org/officeDocument/2006/relationships/hyperlink" Target="https://www.foodafactoflife.org.uk/11-14-years/where-food-comes-from/video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foodafactoflife.org.uk/media/6346/food-assurance-kq-answers-1114wfcf2.docx" TargetMode="External"/><Relationship Id="rId3" Type="http://schemas.openxmlformats.org/officeDocument/2006/relationships/hyperlink" Target="https://www.foodafactoflife.org.uk/media/5806/development-of-food-technology-ws-1416wfcfpptx.docx" TargetMode="External"/><Relationship Id="rId7" Type="http://schemas.openxmlformats.org/officeDocument/2006/relationships/hyperlink" Target="https://www.foodafactoflife.org.uk/media/6345/food-assurance-kq-1114wfcf2.docx" TargetMode="External"/><Relationship Id="rId2" Type="http://schemas.openxmlformats.org/officeDocument/2006/relationships/hyperlink" Target="https://www.foodafactoflife.org.uk/media/5805/development-of-food-technology-ppt-1416wfcf.pptx" TargetMode="External"/><Relationship Id="rId1" Type="http://schemas.openxmlformats.org/officeDocument/2006/relationships/slideLayout" Target="../slideLayouts/slideLayout3.xml"/><Relationship Id="rId6" Type="http://schemas.openxmlformats.org/officeDocument/2006/relationships/hyperlink" Target="https://www.foodafactoflife.org.uk/11-14-years/where-food-comes-from/interactive-resources/#match" TargetMode="External"/><Relationship Id="rId5" Type="http://schemas.openxmlformats.org/officeDocument/2006/relationships/hyperlink" Target="https://www.foodafactoflife.org.uk/media/1892/quality-assurance-ws-1114wfcf2.docx" TargetMode="External"/><Relationship Id="rId4" Type="http://schemas.openxmlformats.org/officeDocument/2006/relationships/hyperlink" Target="https://www.foodafactoflife.org.uk/media/wimp1mif/food-assurance-ppt-1114wfcf2.ppt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oodafactoflife.org.uk/recipes/" TargetMode="External"/><Relationship Id="rId2" Type="http://schemas.openxmlformats.org/officeDocument/2006/relationships/hyperlink" Target="https://www.foodafactoflife.org.uk/media/5665/food-ready-to-eat-uk-seasons.pptx" TargetMode="External"/><Relationship Id="rId1" Type="http://schemas.openxmlformats.org/officeDocument/2006/relationships/slideLayout" Target="../slideLayouts/slideLayout3.xml"/><Relationship Id="rId5" Type="http://schemas.openxmlformats.org/officeDocument/2006/relationships/hyperlink" Target="http://explorefood.foodafactoflife.org.uk/" TargetMode="External"/><Relationship Id="rId4" Type="http://schemas.openxmlformats.org/officeDocument/2006/relationships/hyperlink" Target="https://www.foodafactoflife.org.uk/14-16-years/food-science/sensory-science/#S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foodafactoflife.org.uk/media/9982/11-14b-1.doc"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uk/url?sa=i&amp;rct=j&amp;q=&amp;esrc=s&amp;source=images&amp;cd=&amp;cad=rja&amp;uact=8&amp;ved=0CAcQjRxqFQoTCMKOuJDbqcgCFUduFAod3JMKQA&amp;url=http://www.hawkleyherd.co.uk/sheep-about.htm&amp;psig=AFQjCNFy6pYLivgBN41AFsdxY2mUcbjDQw&amp;ust=1444078744301042" TargetMode="Externa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protect-eu.mimecast.com/s/kiu7CNk1RCY54H4qONI?domain=gov.uk" TargetMode="External"/><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Eat your way around the UK</a:t>
            </a:r>
          </a:p>
        </p:txBody>
      </p:sp>
      <p:sp>
        <p:nvSpPr>
          <p:cNvPr id="3" name="TextBox 2">
            <a:extLst>
              <a:ext uri="{FF2B5EF4-FFF2-40B4-BE49-F238E27FC236}">
                <a16:creationId xmlns:a16="http://schemas.microsoft.com/office/drawing/2014/main" id="{A5DAF032-0396-4DC4-9948-10BC1624843E}"/>
              </a:ext>
            </a:extLst>
          </p:cNvPr>
          <p:cNvSpPr txBox="1"/>
          <p:nvPr/>
        </p:nvSpPr>
        <p:spPr>
          <a:xfrm>
            <a:off x="1142451" y="4467225"/>
            <a:ext cx="6553749"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A Where food comes from Challenge for 11-14 year olds</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The Eatwell Guide</a:t>
            </a:r>
          </a:p>
        </p:txBody>
      </p:sp>
      <p:sp>
        <p:nvSpPr>
          <p:cNvPr id="3" name="Subtitle 2"/>
          <p:cNvSpPr>
            <a:spLocks noGrp="1"/>
          </p:cNvSpPr>
          <p:nvPr>
            <p:ph type="subTitle" idx="1"/>
          </p:nvPr>
        </p:nvSpPr>
        <p:spPr>
          <a:xfrm>
            <a:off x="1169276" y="2571091"/>
            <a:ext cx="5193424" cy="1383391"/>
          </a:xfrm>
        </p:spPr>
        <p:txBody>
          <a:bodyPr/>
          <a:lstStyle/>
          <a:p>
            <a:pPr marL="0" indent="0">
              <a:buNone/>
            </a:pPr>
            <a:r>
              <a:rPr lang="en-GB" sz="2000"/>
              <a:t>We should all be following the healthy eating model. In the UK, this is known as the Eatwell Guide.</a:t>
            </a:r>
          </a:p>
          <a:p>
            <a:pPr marL="0" indent="0">
              <a:buNone/>
              <a:defRPr/>
            </a:pPr>
            <a:r>
              <a:rPr lang="en-GB" sz="2000">
                <a:latin typeface="Arial" panose="020B0604020202020204" pitchFamily="34" charset="0"/>
                <a:cs typeface="Arial" panose="020B0604020202020204" pitchFamily="34" charset="0"/>
              </a:rPr>
              <a:t>The </a:t>
            </a:r>
            <a:r>
              <a:rPr lang="en-GB" sz="2000" b="1">
                <a:latin typeface="Arial" panose="020B0604020202020204" pitchFamily="34" charset="0"/>
                <a:cs typeface="Arial" panose="020B0604020202020204" pitchFamily="34" charset="0"/>
              </a:rPr>
              <a:t>Eatwell Guide </a:t>
            </a:r>
            <a:r>
              <a:rPr lang="en-GB" sz="2000">
                <a:latin typeface="Arial" panose="020B0604020202020204" pitchFamily="34" charset="0"/>
                <a:cs typeface="Arial" panose="020B0604020202020204" pitchFamily="34" charset="0"/>
              </a:rPr>
              <a:t>shows the proportions in which different groups of foods are needed in order to have a well-balanced and healthy diet.</a:t>
            </a:r>
          </a:p>
          <a:p>
            <a:pPr marL="0" indent="0">
              <a:buNone/>
              <a:defRPr/>
            </a:pPr>
            <a:r>
              <a:rPr lang="en-US" sz="2000">
                <a:latin typeface="Arial" panose="020B0604020202020204" pitchFamily="34" charset="0"/>
                <a:cs typeface="Arial" panose="020B0604020202020204" pitchFamily="34" charset="0"/>
              </a:rPr>
              <a:t>The proportions shown are representative of food eaten over a day or more, not necessarily at each mealtime.</a:t>
            </a:r>
            <a:endParaRPr lang="en-GB" sz="2000">
              <a:latin typeface="Arial" panose="020B0604020202020204" pitchFamily="34" charset="0"/>
              <a:cs typeface="Arial" panose="020B0604020202020204" pitchFamily="34" charset="0"/>
            </a:endParaRPr>
          </a:p>
          <a:p>
            <a:pPr marL="0" indent="0">
              <a:buNone/>
            </a:pPr>
            <a:endParaRPr lang="en-GB" sz="2000"/>
          </a:p>
          <a:p>
            <a:pPr marL="0" indent="0">
              <a:buNone/>
            </a:pPr>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4611" y="2283798"/>
            <a:ext cx="5637389" cy="398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697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Healthy eating and sustainable diets – applying your knowledge</a:t>
            </a:r>
            <a:endParaRPr lang="en-GB"/>
          </a:p>
        </p:txBody>
      </p:sp>
      <p:sp>
        <p:nvSpPr>
          <p:cNvPr id="3" name="Subtitle 2"/>
          <p:cNvSpPr>
            <a:spLocks noGrp="1"/>
          </p:cNvSpPr>
          <p:nvPr>
            <p:ph type="subTitle" idx="1"/>
          </p:nvPr>
        </p:nvSpPr>
        <p:spPr>
          <a:xfrm>
            <a:off x="1169276" y="2571092"/>
            <a:ext cx="5180153" cy="3600000"/>
          </a:xfrm>
        </p:spPr>
        <p:txBody>
          <a:bodyPr/>
          <a:lstStyle/>
          <a:p>
            <a:pPr marL="0" indent="0">
              <a:buNone/>
            </a:pPr>
            <a:endParaRPr lang="en-US" err="1"/>
          </a:p>
          <a:p>
            <a:pPr marL="0" indent="0">
              <a:buNone/>
            </a:pPr>
            <a:r>
              <a:rPr lang="en-US" sz="2000"/>
              <a:t>We should all be </a:t>
            </a:r>
            <a:r>
              <a:rPr lang="en-GB" sz="2000">
                <a:latin typeface="Arial" panose="020B0604020202020204" pitchFamily="34" charset="0"/>
                <a:cs typeface="Arial" panose="020B0604020202020204" pitchFamily="34" charset="0"/>
              </a:rPr>
              <a:t>choosing a variety of different foods from each food group to help get the wide range of nutrients the body needs to stay healthy.</a:t>
            </a:r>
          </a:p>
          <a:p>
            <a:pPr marL="0" indent="0">
              <a:buNone/>
            </a:pPr>
            <a:endParaRPr lang="en-GB" sz="2000">
              <a:latin typeface="Arial" panose="020B0604020202020204" pitchFamily="34" charset="0"/>
              <a:cs typeface="Arial" panose="020B0604020202020204" pitchFamily="34" charset="0"/>
            </a:endParaRPr>
          </a:p>
          <a:p>
            <a:pPr marL="0" indent="0">
              <a:buNone/>
            </a:pPr>
            <a:r>
              <a:rPr lang="en-GB">
                <a:effectLst/>
                <a:latin typeface="Arial" panose="020B0604020202020204" pitchFamily="34" charset="0"/>
                <a:ea typeface="Calibri" panose="020F0502020204030204" pitchFamily="34" charset="0"/>
                <a:cs typeface="Arial" panose="020B0604020202020204" pitchFamily="34" charset="0"/>
              </a:rPr>
              <a:t>Following the Eatwell Guide can also be good for the environment/planet, as well as your own health.</a:t>
            </a:r>
            <a:endParaRPr lang="en-US">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7C5F6F2-BF65-4142-B2AE-E06E6C6F0F5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4611" y="2283798"/>
            <a:ext cx="5637389" cy="398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39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ECD59-8DD7-4A44-841A-D2FBF32A6029}"/>
              </a:ext>
            </a:extLst>
          </p:cNvPr>
          <p:cNvSpPr>
            <a:spLocks noGrp="1"/>
          </p:cNvSpPr>
          <p:nvPr>
            <p:ph type="ctrTitle"/>
          </p:nvPr>
        </p:nvSpPr>
        <p:spPr/>
        <p:txBody>
          <a:bodyPr/>
          <a:lstStyle/>
          <a:p>
            <a:r>
              <a:rPr lang="en-US"/>
              <a:t>Planning</a:t>
            </a:r>
            <a:endParaRPr lang="en-GB"/>
          </a:p>
        </p:txBody>
      </p:sp>
      <p:sp>
        <p:nvSpPr>
          <p:cNvPr id="3" name="Subtitle 2">
            <a:extLst>
              <a:ext uri="{FF2B5EF4-FFF2-40B4-BE49-F238E27FC236}">
                <a16:creationId xmlns:a16="http://schemas.microsoft.com/office/drawing/2014/main" id="{68B36A17-21A3-49C7-AD40-2CB0D6B3F3AF}"/>
              </a:ext>
            </a:extLst>
          </p:cNvPr>
          <p:cNvSpPr>
            <a:spLocks noGrp="1"/>
          </p:cNvSpPr>
          <p:nvPr>
            <p:ph type="subTitle" idx="1"/>
          </p:nvPr>
        </p:nvSpPr>
        <p:spPr>
          <a:xfrm>
            <a:off x="1169276" y="2571092"/>
            <a:ext cx="6642313" cy="3600000"/>
          </a:xfrm>
        </p:spPr>
        <p:txBody>
          <a:bodyPr/>
          <a:lstStyle/>
          <a:p>
            <a:pPr marL="0" indent="0">
              <a:buNone/>
            </a:pPr>
            <a:r>
              <a:rPr lang="en-US"/>
              <a:t>Some questions to consider:</a:t>
            </a:r>
          </a:p>
          <a:p>
            <a:r>
              <a:rPr lang="en-US"/>
              <a:t>What ingredients have you decided to use for your menu or recipe?</a:t>
            </a:r>
          </a:p>
          <a:p>
            <a:r>
              <a:rPr lang="en-US"/>
              <a:t>How does it showcase the use of ingredients predominantly from the UK?  </a:t>
            </a:r>
          </a:p>
          <a:p>
            <a:r>
              <a:rPr lang="en-US"/>
              <a:t>Do the dishes make use of seasonal ingredients?</a:t>
            </a:r>
          </a:p>
          <a:p>
            <a:r>
              <a:rPr lang="en-US"/>
              <a:t>How will your chosen menus, recipe or dish be served?</a:t>
            </a:r>
          </a:p>
          <a:p>
            <a:r>
              <a:rPr lang="en-US"/>
              <a:t>How are you meeting the needs of your local community?</a:t>
            </a:r>
          </a:p>
          <a:p>
            <a:pPr marL="0" indent="0">
              <a:buNone/>
            </a:pPr>
            <a:endParaRPr lang="en-GB"/>
          </a:p>
        </p:txBody>
      </p:sp>
      <p:pic>
        <p:nvPicPr>
          <p:cNvPr id="4" name="Picture 4" descr="A picture containing person, indoor, dish&#10;&#10;Description automatically generated">
            <a:extLst>
              <a:ext uri="{FF2B5EF4-FFF2-40B4-BE49-F238E27FC236}">
                <a16:creationId xmlns:a16="http://schemas.microsoft.com/office/drawing/2014/main" id="{76691CD2-37C0-497D-A324-634A1464F8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2209" y="2573247"/>
            <a:ext cx="3662438" cy="2449315"/>
          </a:xfrm>
          <a:prstGeom prst="rect">
            <a:avLst/>
          </a:prstGeom>
        </p:spPr>
      </p:pic>
    </p:spTree>
    <p:extLst>
      <p:ext uri="{BB962C8B-B14F-4D97-AF65-F5344CB8AC3E}">
        <p14:creationId xmlns:p14="http://schemas.microsoft.com/office/powerpoint/2010/main" val="2787667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9277" y="2571092"/>
            <a:ext cx="5640826" cy="3600000"/>
          </a:xfrm>
        </p:spPr>
        <p:txBody>
          <a:bodyPr/>
          <a:lstStyle/>
          <a:p>
            <a:pPr marL="0" indent="0">
              <a:buNone/>
            </a:pPr>
            <a:r>
              <a:rPr lang="en-US" sz="2000"/>
              <a:t>Your school wants to open a community café whose unique selling point will be to predominantly use ingredients grown, reared or caught in the UK.</a:t>
            </a:r>
          </a:p>
          <a:p>
            <a:pPr marL="0" indent="0">
              <a:buNone/>
            </a:pPr>
            <a:r>
              <a:rPr lang="en-US" sz="2000"/>
              <a:t>Create a menu, write a recipe or make a dish for the new café managers to consider. </a:t>
            </a:r>
          </a:p>
          <a:p>
            <a:pPr marL="0" indent="0">
              <a:buNone/>
            </a:pPr>
            <a:endParaRPr lang="en-US"/>
          </a:p>
          <a:p>
            <a:pPr marL="0" indent="0">
              <a:buNone/>
            </a:pPr>
            <a:r>
              <a:rPr lang="en-US" b="1">
                <a:latin typeface="Arial"/>
                <a:cs typeface="Arial"/>
              </a:rPr>
              <a:t>Good luck!</a:t>
            </a:r>
            <a:endParaRPr lang="en-US"/>
          </a:p>
        </p:txBody>
      </p:sp>
      <p:pic>
        <p:nvPicPr>
          <p:cNvPr id="2" name="Picture 4" descr="A picture containing person, indoor, group, people&#10;&#10;Description automatically generated">
            <a:extLst>
              <a:ext uri="{FF2B5EF4-FFF2-40B4-BE49-F238E27FC236}">
                <a16:creationId xmlns:a16="http://schemas.microsoft.com/office/drawing/2014/main" id="{F072FAAD-FDAB-488D-AE66-309E71EC88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70020" y="2521373"/>
            <a:ext cx="4037389" cy="2432110"/>
          </a:xfrm>
          <a:prstGeom prst="rect">
            <a:avLst/>
          </a:prstGeom>
        </p:spPr>
      </p:pic>
      <p:sp>
        <p:nvSpPr>
          <p:cNvPr id="4" name="Title 1">
            <a:extLst>
              <a:ext uri="{FF2B5EF4-FFF2-40B4-BE49-F238E27FC236}">
                <a16:creationId xmlns:a16="http://schemas.microsoft.com/office/drawing/2014/main" id="{06610060-2978-4D64-8335-AF05BCB17AE8}"/>
              </a:ext>
            </a:extLst>
          </p:cNvPr>
          <p:cNvSpPr>
            <a:spLocks noGrp="1"/>
          </p:cNvSpPr>
          <p:nvPr>
            <p:ph type="ctrTitle"/>
          </p:nvPr>
        </p:nvSpPr>
        <p:spPr>
          <a:xfrm>
            <a:off x="1169274" y="1563798"/>
            <a:ext cx="9720000" cy="720000"/>
          </a:xfrm>
        </p:spPr>
        <p:txBody>
          <a:bodyPr/>
          <a:lstStyle/>
          <a:p>
            <a:r>
              <a:rPr lang="en-US"/>
              <a:t>The Challenge</a:t>
            </a:r>
            <a:endParaRPr lang="en-GB"/>
          </a:p>
        </p:txBody>
      </p:sp>
    </p:spTree>
    <p:extLst>
      <p:ext uri="{BB962C8B-B14F-4D97-AF65-F5344CB8AC3E}">
        <p14:creationId xmlns:p14="http://schemas.microsoft.com/office/powerpoint/2010/main" val="275438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1D97-E3D1-49B0-B2D2-5827D8A86F84}"/>
              </a:ext>
            </a:extLst>
          </p:cNvPr>
          <p:cNvSpPr>
            <a:spLocks noGrp="1"/>
          </p:cNvSpPr>
          <p:nvPr>
            <p:ph type="ctrTitle"/>
          </p:nvPr>
        </p:nvSpPr>
        <p:spPr/>
        <p:txBody>
          <a:bodyPr/>
          <a:lstStyle/>
          <a:p>
            <a:r>
              <a:rPr lang="en-US"/>
              <a:t>Teacher’s guide</a:t>
            </a:r>
            <a:endParaRPr lang="en-GB"/>
          </a:p>
        </p:txBody>
      </p:sp>
    </p:spTree>
    <p:extLst>
      <p:ext uri="{BB962C8B-B14F-4D97-AF65-F5344CB8AC3E}">
        <p14:creationId xmlns:p14="http://schemas.microsoft.com/office/powerpoint/2010/main" val="1570657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F05A-85A6-4915-8DE8-43E23CDB59F2}"/>
              </a:ext>
            </a:extLst>
          </p:cNvPr>
          <p:cNvSpPr>
            <a:spLocks noGrp="1"/>
          </p:cNvSpPr>
          <p:nvPr>
            <p:ph type="ctrTitle"/>
          </p:nvPr>
        </p:nvSpPr>
        <p:spPr/>
        <p:txBody>
          <a:bodyPr/>
          <a:lstStyle/>
          <a:p>
            <a:r>
              <a:rPr lang="en-US"/>
              <a:t>The</a:t>
            </a:r>
            <a:r>
              <a:rPr lang="en-US" i="1"/>
              <a:t> Food – a fact of life </a:t>
            </a:r>
            <a:r>
              <a:rPr lang="en-US"/>
              <a:t>Challenges </a:t>
            </a:r>
            <a:endParaRPr lang="en-GB"/>
          </a:p>
        </p:txBody>
      </p:sp>
      <p:sp>
        <p:nvSpPr>
          <p:cNvPr id="3" name="Subtitle 2">
            <a:extLst>
              <a:ext uri="{FF2B5EF4-FFF2-40B4-BE49-F238E27FC236}">
                <a16:creationId xmlns:a16="http://schemas.microsoft.com/office/drawing/2014/main" id="{A8691E17-AE3D-47C1-8670-C5D929A35693}"/>
              </a:ext>
            </a:extLst>
          </p:cNvPr>
          <p:cNvSpPr>
            <a:spLocks noGrp="1"/>
          </p:cNvSpPr>
          <p:nvPr>
            <p:ph type="subTitle" idx="1"/>
          </p:nvPr>
        </p:nvSpPr>
        <p:spPr/>
        <p:txBody>
          <a:bodyPr/>
          <a:lstStyle/>
          <a:p>
            <a:r>
              <a:rPr lang="en-GB" sz="1800"/>
              <a:t>The </a:t>
            </a:r>
            <a:r>
              <a:rPr lang="en-GB" sz="1800" i="1"/>
              <a:t>Food – a fact of life</a:t>
            </a:r>
            <a:r>
              <a:rPr lang="en-GB" sz="1800"/>
              <a:t> Challenge activities have been written to support teachers not following the national curriculum for their specific country or those following a challenge or theme-based approach. However, they could be used in any school across the UK.</a:t>
            </a:r>
          </a:p>
          <a:p>
            <a:r>
              <a:rPr lang="en-GB" sz="1800"/>
              <a:t>The Challenges cover healthy eating, cooking and where food comes from and provide a wide range of activities that teachers can select depending on their pupils’ needs, age and abilities, and the time available. </a:t>
            </a:r>
          </a:p>
          <a:p>
            <a:r>
              <a:rPr lang="en-US" sz="1800"/>
              <a:t>There are 12 Challenges developed to be used with nursery, primary or secondary pupils.</a:t>
            </a:r>
            <a:endParaRPr lang="en-GB" sz="1800"/>
          </a:p>
          <a:p>
            <a:r>
              <a:rPr lang="en-GB" sz="1800"/>
              <a:t>Each Challenge comprises the Challenge, opportunities for learning and a variety of pupil activities that can be completed individually or in groups.  Each Challenge culminates in a final outcome, which could be paper based, such as a report, poster, newspaper article or PPT presentation, a video or interactive activity, or a recipe, menu or dish/range of dishes, depending on the theme of the Challenge.</a:t>
            </a:r>
          </a:p>
          <a:p>
            <a:r>
              <a:rPr lang="en-GB" sz="1800"/>
              <a:t>Optional pupil certificates are available to download and personalise once the Challenge has been achieved. </a:t>
            </a:r>
          </a:p>
          <a:p>
            <a:pPr marL="0" indent="0">
              <a:buNone/>
            </a:pPr>
            <a:endParaRPr lang="en-GB" sz="1800"/>
          </a:p>
        </p:txBody>
      </p:sp>
    </p:spTree>
    <p:extLst>
      <p:ext uri="{BB962C8B-B14F-4D97-AF65-F5344CB8AC3E}">
        <p14:creationId xmlns:p14="http://schemas.microsoft.com/office/powerpoint/2010/main" val="1704507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The 11-14 Where food comes from Challenge</a:t>
            </a:r>
          </a:p>
        </p:txBody>
      </p:sp>
      <p:sp>
        <p:nvSpPr>
          <p:cNvPr id="3" name="Subtitle 2"/>
          <p:cNvSpPr>
            <a:spLocks noGrp="1"/>
          </p:cNvSpPr>
          <p:nvPr>
            <p:ph type="subTitle" idx="1"/>
          </p:nvPr>
        </p:nvSpPr>
        <p:spPr>
          <a:xfrm>
            <a:off x="1169277" y="2571092"/>
            <a:ext cx="5640826" cy="3600000"/>
          </a:xfrm>
        </p:spPr>
        <p:txBody>
          <a:bodyPr/>
          <a:lstStyle/>
          <a:p>
            <a:pPr marL="0" indent="0">
              <a:buNone/>
            </a:pPr>
            <a:r>
              <a:rPr lang="en-US" sz="2000"/>
              <a:t>Your school wants to open a community café whose unique selling point will be to predominantly* use ingredients grown, reared or caught in the UK.</a:t>
            </a:r>
          </a:p>
          <a:p>
            <a:pPr marL="0" indent="0">
              <a:buNone/>
            </a:pPr>
            <a:r>
              <a:rPr lang="en-US" sz="2000"/>
              <a:t>Create a menu or recipe or make a dish for the new café managers to consider. </a:t>
            </a:r>
          </a:p>
          <a:p>
            <a:pPr marL="0" indent="0">
              <a:buNone/>
            </a:pPr>
            <a:endParaRPr lang="en-US"/>
          </a:p>
          <a:p>
            <a:pPr marL="0" indent="0">
              <a:buNone/>
            </a:pPr>
            <a:endParaRPr lang="en-US" sz="2000"/>
          </a:p>
          <a:p>
            <a:pPr marL="0" indent="0">
              <a:buNone/>
            </a:pPr>
            <a:r>
              <a:rPr lang="en-US"/>
              <a:t>*pupils may use ingredients not grown, reared or caught in the UK, e.g. rice, couscous or pasta, but the main focus should be on ingredients produced in the UK.</a:t>
            </a:r>
          </a:p>
          <a:p>
            <a:pPr marL="0" indent="0">
              <a:buNone/>
            </a:pPr>
            <a:endParaRPr lang="en-US" sz="2000"/>
          </a:p>
        </p:txBody>
      </p:sp>
      <p:pic>
        <p:nvPicPr>
          <p:cNvPr id="5" name="Picture 6" descr="A picture containing person, indoor, group, people&#10;&#10;Description automatically generated">
            <a:extLst>
              <a:ext uri="{FF2B5EF4-FFF2-40B4-BE49-F238E27FC236}">
                <a16:creationId xmlns:a16="http://schemas.microsoft.com/office/drawing/2014/main" id="{4D6CAE22-EBE2-47C5-B344-E20CF8C8BD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06304" y="2569754"/>
            <a:ext cx="4013200" cy="2420015"/>
          </a:xfrm>
          <a:prstGeom prst="rect">
            <a:avLst/>
          </a:prstGeom>
        </p:spPr>
      </p:pic>
    </p:spTree>
    <p:extLst>
      <p:ext uri="{BB962C8B-B14F-4D97-AF65-F5344CB8AC3E}">
        <p14:creationId xmlns:p14="http://schemas.microsoft.com/office/powerpoint/2010/main" val="3036411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Opportunities for learning </a:t>
            </a:r>
            <a:endParaRPr lang="en-GB"/>
          </a:p>
        </p:txBody>
      </p:sp>
      <p:sp>
        <p:nvSpPr>
          <p:cNvPr id="3" name="Subtitle 2"/>
          <p:cNvSpPr>
            <a:spLocks noGrp="1"/>
          </p:cNvSpPr>
          <p:nvPr>
            <p:ph type="subTitle" idx="1"/>
          </p:nvPr>
        </p:nvSpPr>
        <p:spPr/>
        <p:txBody>
          <a:bodyPr/>
          <a:lstStyle/>
          <a:p>
            <a:pPr marL="0" indent="0">
              <a:buNone/>
            </a:pPr>
            <a:r>
              <a:rPr lang="en-GB"/>
              <a:t>By undertaking this challenge, the opportunities for learning include:</a:t>
            </a:r>
          </a:p>
          <a:p>
            <a:r>
              <a:rPr lang="en-GB"/>
              <a:t>researching where food comes from and how it can be used to create a healthy and more sustainable diet;</a:t>
            </a:r>
          </a:p>
          <a:p>
            <a:r>
              <a:rPr lang="en-GB"/>
              <a:t>finding out about growing, farming and processing food commodities in the UK;</a:t>
            </a:r>
          </a:p>
          <a:p>
            <a:r>
              <a:rPr lang="en-GB">
                <a:latin typeface="Arial" panose="020B0604020202020204" pitchFamily="34" charset="0"/>
                <a:cs typeface="Arial" panose="020B0604020202020204" pitchFamily="34" charset="0"/>
              </a:rPr>
              <a:t>exploring food certification and assurance schemes and their role for the consumer;</a:t>
            </a:r>
            <a:endParaRPr lang="en-GB"/>
          </a:p>
          <a:p>
            <a:r>
              <a:rPr lang="en-GB"/>
              <a:t>researching seasonality and the benefits of using seasonal and local food;</a:t>
            </a:r>
          </a:p>
          <a:p>
            <a:pPr lvl="0"/>
            <a:r>
              <a:rPr lang="en-GB"/>
              <a:t>applying knowledge of healthier and more sustainable diets in a practical context;</a:t>
            </a:r>
          </a:p>
          <a:p>
            <a:pPr lvl="0"/>
            <a:r>
              <a:rPr lang="en-GB" b="0" i="0">
                <a:effectLst/>
                <a:latin typeface="Arial" panose="020B0604020202020204" pitchFamily="34" charset="0"/>
                <a:cs typeface="Arial" panose="020B0604020202020204" pitchFamily="34" charset="0"/>
              </a:rPr>
              <a:t>using a nutritional analysis programme. </a:t>
            </a:r>
          </a:p>
          <a:p>
            <a:pPr lvl="0"/>
            <a:endParaRPr lang="en-GB">
              <a:latin typeface="Arial" panose="020B0604020202020204" pitchFamily="34" charset="0"/>
              <a:cs typeface="Arial" panose="020B0604020202020204" pitchFamily="34" charset="0"/>
            </a:endParaRPr>
          </a:p>
          <a:p>
            <a:pPr marL="0" indent="0">
              <a:buNone/>
            </a:pPr>
            <a:endParaRPr lang="en-GB"/>
          </a:p>
        </p:txBody>
      </p:sp>
    </p:spTree>
    <p:extLst>
      <p:ext uri="{BB962C8B-B14F-4D97-AF65-F5344CB8AC3E}">
        <p14:creationId xmlns:p14="http://schemas.microsoft.com/office/powerpoint/2010/main" val="3993973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How can pupils complete the Challenge?</a:t>
            </a:r>
            <a:endParaRPr lang="en-GB"/>
          </a:p>
        </p:txBody>
      </p:sp>
      <p:sp>
        <p:nvSpPr>
          <p:cNvPr id="3" name="Subtitle 2"/>
          <p:cNvSpPr>
            <a:spLocks noGrp="1"/>
          </p:cNvSpPr>
          <p:nvPr>
            <p:ph type="subTitle" idx="1"/>
          </p:nvPr>
        </p:nvSpPr>
        <p:spPr>
          <a:xfrm>
            <a:off x="1169276" y="2571092"/>
            <a:ext cx="9543642" cy="3600000"/>
          </a:xfrm>
        </p:spPr>
        <p:txBody>
          <a:bodyPr/>
          <a:lstStyle/>
          <a:p>
            <a:pPr marL="0" indent="0">
              <a:buNone/>
            </a:pPr>
            <a:r>
              <a:rPr lang="en-GB" sz="2000"/>
              <a:t>A range of activity suggestions have been provided – you choose the ones that are most suitable for your pupils and the time that you have available to complete the challenge. </a:t>
            </a:r>
          </a:p>
          <a:p>
            <a:pPr marL="0" indent="0">
              <a:buNone/>
            </a:pPr>
            <a:r>
              <a:rPr lang="en-US" sz="2000"/>
              <a:t>Activities include:</a:t>
            </a:r>
          </a:p>
          <a:p>
            <a:r>
              <a:rPr lang="en-US" sz="2000"/>
              <a:t>Finding out – activities around where food comes from, farming and growing food, seasonality, food processing and quality assurance.</a:t>
            </a:r>
          </a:p>
          <a:p>
            <a:r>
              <a:rPr lang="en-US" sz="2000"/>
              <a:t>Making and evaluating – demonstrating a range of practical food skills and cooking methods, demonstrating the principles of food hygiene and safety.</a:t>
            </a:r>
          </a:p>
          <a:p>
            <a:r>
              <a:rPr lang="en-US" sz="2000"/>
              <a:t>Bringing it all together – </a:t>
            </a:r>
            <a:r>
              <a:rPr lang="en-GB" sz="2000"/>
              <a:t>planning and producing a menu, recipe or dish suitable for a community café that uses predominately ingredients from the UK. </a:t>
            </a:r>
          </a:p>
          <a:p>
            <a:endParaRPr lang="en-US" sz="2000"/>
          </a:p>
          <a:p>
            <a:endParaRPr lang="en-US" sz="2000"/>
          </a:p>
          <a:p>
            <a:pPr marL="0" indent="0">
              <a:buNone/>
            </a:pPr>
            <a:endParaRPr lang="en-US" sz="2000"/>
          </a:p>
          <a:p>
            <a:pPr marL="0" indent="0">
              <a:buNone/>
            </a:pPr>
            <a:endParaRPr lang="en-US" sz="2000"/>
          </a:p>
          <a:p>
            <a:endParaRPr lang="en-GB"/>
          </a:p>
        </p:txBody>
      </p:sp>
    </p:spTree>
    <p:extLst>
      <p:ext uri="{BB962C8B-B14F-4D97-AF65-F5344CB8AC3E}">
        <p14:creationId xmlns:p14="http://schemas.microsoft.com/office/powerpoint/2010/main" val="1636027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5D38-1A1C-4042-985A-AADF8A514B32}"/>
              </a:ext>
            </a:extLst>
          </p:cNvPr>
          <p:cNvSpPr>
            <a:spLocks noGrp="1"/>
          </p:cNvSpPr>
          <p:nvPr>
            <p:ph type="ctrTitle"/>
          </p:nvPr>
        </p:nvSpPr>
        <p:spPr/>
        <p:txBody>
          <a:bodyPr/>
          <a:lstStyle/>
          <a:p>
            <a:r>
              <a:rPr lang="en-US"/>
              <a:t>Finding out - activities</a:t>
            </a:r>
            <a:endParaRPr lang="en-GB"/>
          </a:p>
        </p:txBody>
      </p:sp>
      <p:sp>
        <p:nvSpPr>
          <p:cNvPr id="3" name="Subtitle 2">
            <a:extLst>
              <a:ext uri="{FF2B5EF4-FFF2-40B4-BE49-F238E27FC236}">
                <a16:creationId xmlns:a16="http://schemas.microsoft.com/office/drawing/2014/main" id="{03B6C5A1-1A51-46D5-99B9-2F09EA378F00}"/>
              </a:ext>
            </a:extLst>
          </p:cNvPr>
          <p:cNvSpPr>
            <a:spLocks noGrp="1"/>
          </p:cNvSpPr>
          <p:nvPr>
            <p:ph type="subTitle" idx="1"/>
          </p:nvPr>
        </p:nvSpPr>
        <p:spPr/>
        <p:txBody>
          <a:bodyPr/>
          <a:lstStyle/>
          <a:p>
            <a:pPr marL="0" indent="0">
              <a:buNone/>
            </a:pPr>
            <a:r>
              <a:rPr lang="en-GB" dirty="0">
                <a:latin typeface="Arial" panose="020B0604020202020204" pitchFamily="34" charset="0"/>
                <a:cs typeface="Arial" panose="020B0604020202020204" pitchFamily="34" charset="0"/>
              </a:rPr>
              <a:t>Pupils, individually or in groups, could:</a:t>
            </a:r>
          </a:p>
          <a:p>
            <a:pPr marL="0" indent="0">
              <a:buNone/>
            </a:pPr>
            <a:r>
              <a:rPr lang="en-US" b="1" dirty="0"/>
              <a:t>Where food is grown, reared or caught</a:t>
            </a:r>
          </a:p>
          <a:p>
            <a:r>
              <a:rPr lang="en-US" dirty="0"/>
              <a:t>View the </a:t>
            </a:r>
            <a:r>
              <a:rPr lang="en-US" dirty="0">
                <a:hlinkClick r:id="rId2"/>
              </a:rPr>
              <a:t>How food is grown, reared or caught presentation </a:t>
            </a:r>
            <a:r>
              <a:rPr lang="en-US" dirty="0"/>
              <a:t>and complete the </a:t>
            </a:r>
            <a:r>
              <a:rPr lang="en-US" dirty="0">
                <a:hlinkClick r:id="rId3"/>
              </a:rPr>
              <a:t>Fact file worksheet</a:t>
            </a:r>
            <a:r>
              <a:rPr lang="en-US" dirty="0"/>
              <a:t>.</a:t>
            </a:r>
          </a:p>
          <a:p>
            <a:r>
              <a:rPr lang="en-GB" dirty="0">
                <a:latin typeface="Arial" panose="020B0604020202020204" pitchFamily="34" charset="0"/>
                <a:ea typeface="Times New Roman" panose="02020603050405020304" pitchFamily="18" charset="0"/>
              </a:rPr>
              <a:t>C</a:t>
            </a:r>
            <a:r>
              <a:rPr lang="en-GB" dirty="0">
                <a:effectLst/>
                <a:latin typeface="Arial" panose="020B0604020202020204" pitchFamily="34" charset="0"/>
                <a:ea typeface="Times New Roman" panose="02020603050405020304" pitchFamily="18" charset="0"/>
              </a:rPr>
              <a:t>hoose a food commodity and research how it is produced. </a:t>
            </a:r>
            <a:r>
              <a:rPr lang="en-GB" dirty="0">
                <a:latin typeface="Arial" panose="020B0604020202020204" pitchFamily="34" charset="0"/>
                <a:ea typeface="Times New Roman" panose="02020603050405020304" pitchFamily="18" charset="0"/>
              </a:rPr>
              <a:t>S</a:t>
            </a:r>
            <a:r>
              <a:rPr lang="en-GB" dirty="0">
                <a:effectLst/>
                <a:latin typeface="Arial" panose="020B0604020202020204" pitchFamily="34" charset="0"/>
                <a:ea typeface="Times New Roman" panose="02020603050405020304" pitchFamily="18" charset="0"/>
              </a:rPr>
              <a:t>tate if it is grown, reared or caught. Complete the </a:t>
            </a:r>
            <a:r>
              <a:rPr lang="en-GB" u="sng" dirty="0">
                <a:solidFill>
                  <a:srgbClr val="0000FF"/>
                </a:solidFill>
                <a:effectLst/>
                <a:latin typeface="Arial" panose="020B0604020202020204" pitchFamily="34" charset="0"/>
                <a:ea typeface="Times New Roman" panose="02020603050405020304" pitchFamily="18" charset="0"/>
                <a:hlinkClick r:id="rId3"/>
              </a:rPr>
              <a:t>Food is grown, reared or caught fact file.</a:t>
            </a:r>
            <a:endParaRPr lang="en-GB" u="sng" dirty="0">
              <a:solidFill>
                <a:srgbClr val="0000FF"/>
              </a:solidFill>
              <a:effectLst/>
              <a:latin typeface="Arial" panose="020B0604020202020204" pitchFamily="34" charset="0"/>
              <a:ea typeface="Times New Roman" panose="02020603050405020304" pitchFamily="18" charset="0"/>
            </a:endParaRPr>
          </a:p>
          <a:p>
            <a:r>
              <a:rPr lang="en-GB" dirty="0">
                <a:latin typeface="Arial" panose="020B0604020202020204" pitchFamily="34" charset="0"/>
                <a:ea typeface="Times New Roman" panose="02020603050405020304" pitchFamily="18" charset="0"/>
              </a:rPr>
              <a:t>W</a:t>
            </a:r>
            <a:r>
              <a:rPr lang="en-GB" dirty="0">
                <a:effectLst/>
                <a:latin typeface="Arial" panose="020B0604020202020204" pitchFamily="34" charset="0"/>
                <a:ea typeface="Times New Roman" panose="02020603050405020304" pitchFamily="18" charset="0"/>
              </a:rPr>
              <a:t>atch the </a:t>
            </a:r>
            <a:r>
              <a:rPr lang="en-GB" u="sng" dirty="0">
                <a:solidFill>
                  <a:srgbClr val="0000FF"/>
                </a:solidFill>
                <a:effectLst/>
                <a:latin typeface="Arial" panose="020B0604020202020204" pitchFamily="34" charset="0"/>
                <a:ea typeface="Times New Roman" panose="02020603050405020304" pitchFamily="18" charset="0"/>
                <a:hlinkClick r:id="rId4"/>
              </a:rPr>
              <a:t>farm to fork videos</a:t>
            </a:r>
            <a:r>
              <a:rPr lang="en-GB" dirty="0">
                <a:effectLst/>
                <a:latin typeface="Arial" panose="020B0604020202020204" pitchFamily="34" charset="0"/>
                <a:ea typeface="Times New Roman" panose="02020603050405020304" pitchFamily="18" charset="0"/>
              </a:rPr>
              <a:t> and answer the questions on the screen. Choose a food that hasn’t been shown and draw a story board of its journey from farm to fork.</a:t>
            </a:r>
          </a:p>
          <a:p>
            <a:r>
              <a:rPr lang="en-GB" dirty="0">
                <a:latin typeface="Arial" panose="020B0604020202020204" pitchFamily="34" charset="0"/>
                <a:ea typeface="Times New Roman" panose="02020603050405020304" pitchFamily="18" charset="0"/>
              </a:rPr>
              <a:t>V</a:t>
            </a:r>
            <a:r>
              <a:rPr lang="en-GB" dirty="0">
                <a:effectLst/>
                <a:latin typeface="Arial" panose="020B0604020202020204" pitchFamily="34" charset="0"/>
                <a:ea typeface="Times New Roman" panose="02020603050405020304" pitchFamily="18" charset="0"/>
              </a:rPr>
              <a:t>iew the </a:t>
            </a:r>
            <a:r>
              <a:rPr lang="en-GB" u="sng" dirty="0">
                <a:solidFill>
                  <a:srgbClr val="0000FF"/>
                </a:solidFill>
                <a:effectLst/>
                <a:latin typeface="Arial" panose="020B0604020202020204" pitchFamily="34" charset="0"/>
                <a:ea typeface="Times New Roman" panose="02020603050405020304" pitchFamily="18" charset="0"/>
                <a:hlinkClick r:id="rId5"/>
              </a:rPr>
              <a:t>Down on the farm presentation</a:t>
            </a:r>
            <a:r>
              <a:rPr lang="en-GB" dirty="0">
                <a:effectLst/>
                <a:latin typeface="Arial" panose="020B0604020202020204" pitchFamily="34" charset="0"/>
                <a:ea typeface="Times New Roman" panose="02020603050405020304" pitchFamily="18" charset="0"/>
                <a:hlinkClick r:id="rId5"/>
              </a:rPr>
              <a:t> </a:t>
            </a:r>
            <a:r>
              <a:rPr lang="en-GB" dirty="0">
                <a:effectLst/>
                <a:latin typeface="Arial" panose="020B0604020202020204" pitchFamily="34" charset="0"/>
                <a:ea typeface="Times New Roman" panose="02020603050405020304" pitchFamily="18" charset="0"/>
              </a:rPr>
              <a:t>and learn about the origins of different animals on the farm. Complete the </a:t>
            </a:r>
            <a:r>
              <a:rPr lang="en-GB" u="sng" dirty="0">
                <a:solidFill>
                  <a:srgbClr val="0000FF"/>
                </a:solidFill>
                <a:effectLst/>
                <a:latin typeface="Arial" panose="020B0604020202020204" pitchFamily="34" charset="0"/>
                <a:ea typeface="Times New Roman" panose="02020603050405020304" pitchFamily="18" charset="0"/>
                <a:hlinkClick r:id="rId6"/>
              </a:rPr>
              <a:t>Down on the farm worksheet</a:t>
            </a:r>
            <a:r>
              <a:rPr lang="en-GB" dirty="0">
                <a:effectLst/>
                <a:latin typeface="Arial" panose="020B0604020202020204" pitchFamily="34" charset="0"/>
                <a:ea typeface="Times New Roman" panose="02020603050405020304" pitchFamily="18" charset="0"/>
                <a:hlinkClick r:id="rId6"/>
              </a:rPr>
              <a:t> </a:t>
            </a:r>
            <a:r>
              <a:rPr lang="en-GB" dirty="0">
                <a:effectLst/>
                <a:latin typeface="Arial" panose="020B0604020202020204" pitchFamily="34" charset="0"/>
                <a:ea typeface="Times New Roman" panose="02020603050405020304" pitchFamily="18" charset="0"/>
              </a:rPr>
              <a:t>to test your knowledge</a:t>
            </a:r>
            <a:r>
              <a:rPr lang="en-GB" sz="1800" dirty="0">
                <a:effectLst/>
                <a:latin typeface="Arial" panose="020B0604020202020204" pitchFamily="34"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endParaRPr lang="en-GB" dirty="0">
              <a:effectLst/>
              <a:latin typeface="Times New Roman" panose="02020603050405020304" pitchFamily="18" charset="0"/>
              <a:ea typeface="Times New Roman" panose="02020603050405020304" pitchFamily="18" charset="0"/>
            </a:endParaRPr>
          </a:p>
          <a:p>
            <a:endParaRPr lang="en-GB" dirty="0">
              <a:effectLst/>
              <a:latin typeface="Times New Roman" panose="02020603050405020304" pitchFamily="18" charset="0"/>
              <a:ea typeface="Times New Roman" panose="02020603050405020304" pitchFamily="18" charset="0"/>
            </a:endParaRPr>
          </a:p>
          <a:p>
            <a:endParaRPr lang="en-US" dirty="0"/>
          </a:p>
          <a:p>
            <a:pPr marL="0" indent="0">
              <a:buNone/>
            </a:pPr>
            <a:endParaRPr lang="en-GB" b="1" dirty="0"/>
          </a:p>
        </p:txBody>
      </p:sp>
    </p:spTree>
    <p:extLst>
      <p:ext uri="{BB962C8B-B14F-4D97-AF65-F5344CB8AC3E}">
        <p14:creationId xmlns:p14="http://schemas.microsoft.com/office/powerpoint/2010/main" val="23240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9277" y="2571092"/>
            <a:ext cx="5202676" cy="3600000"/>
          </a:xfrm>
        </p:spPr>
        <p:txBody>
          <a:bodyPr/>
          <a:lstStyle/>
          <a:p>
            <a:pPr marL="0" indent="0">
              <a:buNone/>
            </a:pPr>
            <a:r>
              <a:rPr lang="en-US" sz="2000"/>
              <a:t>Your school wants to open a community café whose unique selling point will be to predominantly use ingredients grown, reared or caught in the UK.</a:t>
            </a:r>
          </a:p>
          <a:p>
            <a:pPr marL="0" indent="0">
              <a:buNone/>
            </a:pPr>
            <a:r>
              <a:rPr lang="en-US" sz="2000"/>
              <a:t>Create a menu, write a recipe or make a dish for the new café managers to consider. </a:t>
            </a:r>
          </a:p>
        </p:txBody>
      </p:sp>
      <p:sp>
        <p:nvSpPr>
          <p:cNvPr id="7" name="Title 1">
            <a:extLst>
              <a:ext uri="{FF2B5EF4-FFF2-40B4-BE49-F238E27FC236}">
                <a16:creationId xmlns:a16="http://schemas.microsoft.com/office/drawing/2014/main" id="{6109C9FD-81D8-4042-A78C-0FBF7563E49D}"/>
              </a:ext>
            </a:extLst>
          </p:cNvPr>
          <p:cNvSpPr>
            <a:spLocks noGrp="1"/>
          </p:cNvSpPr>
          <p:nvPr>
            <p:ph type="ctrTitle"/>
          </p:nvPr>
        </p:nvSpPr>
        <p:spPr>
          <a:xfrm>
            <a:off x="1169274" y="1563798"/>
            <a:ext cx="9720000" cy="720000"/>
          </a:xfrm>
        </p:spPr>
        <p:txBody>
          <a:bodyPr/>
          <a:lstStyle/>
          <a:p>
            <a:r>
              <a:rPr lang="en-US"/>
              <a:t>The Challenge</a:t>
            </a:r>
            <a:endParaRPr lang="en-GB"/>
          </a:p>
        </p:txBody>
      </p:sp>
      <p:pic>
        <p:nvPicPr>
          <p:cNvPr id="2" name="Picture 4" descr="A picture containing person, indoor, group, people&#10;&#10;Description automatically generated">
            <a:extLst>
              <a:ext uri="{FF2B5EF4-FFF2-40B4-BE49-F238E27FC236}">
                <a16:creationId xmlns:a16="http://schemas.microsoft.com/office/drawing/2014/main" id="{195F006D-3604-4FA2-9EA7-20210C94C6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24876" y="2569754"/>
            <a:ext cx="3940628" cy="2383729"/>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45913-AB95-4531-8518-C2AB814090DF}"/>
              </a:ext>
            </a:extLst>
          </p:cNvPr>
          <p:cNvSpPr>
            <a:spLocks noGrp="1"/>
          </p:cNvSpPr>
          <p:nvPr>
            <p:ph type="ctrTitle"/>
          </p:nvPr>
        </p:nvSpPr>
        <p:spPr/>
        <p:txBody>
          <a:bodyPr/>
          <a:lstStyle/>
          <a:p>
            <a:r>
              <a:rPr lang="en-US"/>
              <a:t>Finding out - activities</a:t>
            </a:r>
            <a:endParaRPr lang="en-GB"/>
          </a:p>
        </p:txBody>
      </p:sp>
      <p:sp>
        <p:nvSpPr>
          <p:cNvPr id="3" name="Subtitle 2">
            <a:extLst>
              <a:ext uri="{FF2B5EF4-FFF2-40B4-BE49-F238E27FC236}">
                <a16:creationId xmlns:a16="http://schemas.microsoft.com/office/drawing/2014/main" id="{6FF34F58-17D2-48BA-81F9-295D3754F5B4}"/>
              </a:ext>
            </a:extLst>
          </p:cNvPr>
          <p:cNvSpPr>
            <a:spLocks noGrp="1"/>
          </p:cNvSpPr>
          <p:nvPr>
            <p:ph type="subTitle" idx="1"/>
          </p:nvPr>
        </p:nvSpPr>
        <p:spPr/>
        <p:txBody>
          <a:bodyPr/>
          <a:lstStyle/>
          <a:p>
            <a:r>
              <a:rPr lang="en-GB" dirty="0">
                <a:latin typeface="Arial" panose="020B0604020202020204" pitchFamily="34" charset="0"/>
                <a:ea typeface="Times New Roman" panose="02020603050405020304" pitchFamily="18" charset="0"/>
              </a:rPr>
              <a:t>L</a:t>
            </a:r>
            <a:r>
              <a:rPr lang="en-GB" dirty="0">
                <a:effectLst/>
                <a:latin typeface="Arial" panose="020B0604020202020204" pitchFamily="34" charset="0"/>
                <a:ea typeface="Times New Roman" panose="02020603050405020304" pitchFamily="18" charset="0"/>
              </a:rPr>
              <a:t>ook at the </a:t>
            </a:r>
            <a:r>
              <a:rPr lang="en-GB" u="sng" dirty="0">
                <a:solidFill>
                  <a:srgbClr val="0000FF"/>
                </a:solidFill>
                <a:effectLst/>
                <a:latin typeface="Arial" panose="020B0604020202020204" pitchFamily="34" charset="0"/>
                <a:ea typeface="Times New Roman" panose="02020603050405020304" pitchFamily="18" charset="0"/>
                <a:hlinkClick r:id="rId2"/>
              </a:rPr>
              <a:t>Farming for you posters</a:t>
            </a:r>
            <a:r>
              <a:rPr lang="en-GB" dirty="0">
                <a:effectLst/>
                <a:latin typeface="Arial" panose="020B0604020202020204" pitchFamily="34" charset="0"/>
                <a:ea typeface="Times New Roman" panose="02020603050405020304" pitchFamily="18" charset="0"/>
              </a:rPr>
              <a:t>. Make a list of 12 key facts </a:t>
            </a:r>
            <a:r>
              <a:rPr lang="en-GB" dirty="0">
                <a:latin typeface="Arial" panose="020B0604020202020204" pitchFamily="34" charset="0"/>
                <a:ea typeface="Times New Roman" panose="02020603050405020304" pitchFamily="18" charset="0"/>
              </a:rPr>
              <a:t>they</a:t>
            </a:r>
            <a:r>
              <a:rPr lang="en-GB" dirty="0">
                <a:effectLst/>
                <a:latin typeface="Arial" panose="020B0604020202020204" pitchFamily="34" charset="0"/>
                <a:ea typeface="Times New Roman" panose="02020603050405020304" pitchFamily="18" charset="0"/>
              </a:rPr>
              <a:t> have learnt about where food comes from, two from each of the six posters.</a:t>
            </a:r>
          </a:p>
          <a:p>
            <a:r>
              <a:rPr lang="en-GB" dirty="0">
                <a:latin typeface="Arial" panose="020B0604020202020204" pitchFamily="34" charset="0"/>
                <a:ea typeface="MS Mincho" panose="02020609040205080304" pitchFamily="49" charset="-128"/>
              </a:rPr>
              <a:t>P</a:t>
            </a:r>
            <a:r>
              <a:rPr lang="en-GB" dirty="0">
                <a:effectLst/>
                <a:latin typeface="Arial" panose="020B0604020202020204" pitchFamily="34" charset="0"/>
                <a:ea typeface="MS Mincho" panose="02020609040205080304" pitchFamily="49" charset="-128"/>
              </a:rPr>
              <a:t>lay the </a:t>
            </a:r>
            <a:r>
              <a:rPr lang="en-GB"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3"/>
              </a:rPr>
              <a:t>Plant or animal drag and drop</a:t>
            </a:r>
            <a:r>
              <a:rPr lang="en-GB" dirty="0">
                <a:effectLst/>
                <a:latin typeface="Arial" panose="020B0604020202020204" pitchFamily="34" charset="0"/>
                <a:ea typeface="MS Mincho" panose="02020609040205080304" pitchFamily="49" charset="-128"/>
              </a:rPr>
              <a:t> to test their knowledge on where food comes from.</a:t>
            </a:r>
          </a:p>
          <a:p>
            <a:r>
              <a:rPr lang="en-GB" dirty="0">
                <a:latin typeface="Arial" panose="020B0604020202020204" pitchFamily="34" charset="0"/>
                <a:ea typeface="Times New Roman" panose="02020603050405020304" pitchFamily="18" charset="0"/>
              </a:rPr>
              <a:t>W</a:t>
            </a:r>
            <a:r>
              <a:rPr lang="en-GB" dirty="0">
                <a:effectLst/>
                <a:latin typeface="Arial" panose="020B0604020202020204" pitchFamily="34" charset="0"/>
                <a:ea typeface="Times New Roman" panose="02020603050405020304" pitchFamily="18" charset="0"/>
              </a:rPr>
              <a:t>atch these two </a:t>
            </a:r>
            <a:r>
              <a:rPr lang="en-GB"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interactive videos</a:t>
            </a:r>
            <a:r>
              <a:rPr lang="en-GB" dirty="0">
                <a:effectLst/>
                <a:latin typeface="Arial" panose="020B0604020202020204" pitchFamily="34" charset="0"/>
                <a:ea typeface="Times New Roman" panose="02020603050405020304" pitchFamily="18" charset="0"/>
              </a:rPr>
              <a:t> about ‘slippery salmon’ and ‘excellent eggs’ and answer the questions on the screen.</a:t>
            </a:r>
          </a:p>
          <a:p>
            <a:r>
              <a:rPr lang="en-US" dirty="0">
                <a:latin typeface="Arial" panose="020B0604020202020204" pitchFamily="34" charset="0"/>
                <a:cs typeface="Arial" panose="020B0604020202020204" pitchFamily="34" charset="0"/>
              </a:rPr>
              <a:t>View the</a:t>
            </a:r>
            <a:r>
              <a:rPr lang="en-US" b="0" i="0" dirty="0">
                <a:solidFill>
                  <a:srgbClr val="263143"/>
                </a:solidFill>
                <a:effectLst/>
                <a:latin typeface="Arial" panose="020B0604020202020204" pitchFamily="34" charset="0"/>
                <a:cs typeface="Arial" panose="020B0604020202020204" pitchFamily="34" charset="0"/>
              </a:rPr>
              <a:t> </a:t>
            </a:r>
            <a:r>
              <a:rPr lang="en-US" i="0" dirty="0">
                <a:solidFill>
                  <a:srgbClr val="263143"/>
                </a:solidFill>
                <a:effectLst/>
                <a:latin typeface="Arial" panose="020B0604020202020204" pitchFamily="34" charset="0"/>
                <a:cs typeface="Arial" panose="020B0604020202020204" pitchFamily="34" charset="0"/>
                <a:hlinkClick r:id="rId5"/>
              </a:rPr>
              <a:t>Growing food presentation</a:t>
            </a:r>
            <a:r>
              <a:rPr lang="en-US" b="0" i="0" dirty="0">
                <a:solidFill>
                  <a:srgbClr val="263143"/>
                </a:solidFill>
                <a:effectLst/>
                <a:latin typeface="Arial" panose="020B0604020202020204" pitchFamily="34" charset="0"/>
                <a:cs typeface="Arial" panose="020B0604020202020204" pitchFamily="34" charset="0"/>
                <a:hlinkClick r:id="rId5"/>
              </a:rPr>
              <a:t> </a:t>
            </a:r>
            <a:r>
              <a:rPr lang="en-US" b="0" i="0" dirty="0">
                <a:effectLst/>
                <a:latin typeface="Arial" panose="020B0604020202020204" pitchFamily="34" charset="0"/>
                <a:cs typeface="Arial" panose="020B0604020202020204" pitchFamily="34" charset="0"/>
              </a:rPr>
              <a:t>and identify how the food is processed ready for eating. </a:t>
            </a:r>
          </a:p>
          <a:p>
            <a:r>
              <a:rPr lang="en-US" dirty="0">
                <a:latin typeface="Arial" panose="020B0604020202020204" pitchFamily="34" charset="0"/>
                <a:cs typeface="Arial" panose="020B0604020202020204" pitchFamily="34" charset="0"/>
              </a:rPr>
              <a:t>View </a:t>
            </a:r>
            <a:r>
              <a:rPr lang="en-US" b="0" i="0" dirty="0">
                <a:effectLst/>
                <a:latin typeface="Arial" panose="020B0604020202020204" pitchFamily="34" charset="0"/>
                <a:cs typeface="Arial" panose="020B0604020202020204" pitchFamily="34" charset="0"/>
              </a:rPr>
              <a:t>the</a:t>
            </a:r>
            <a:r>
              <a:rPr lang="en-US" b="0" i="0" dirty="0">
                <a:solidFill>
                  <a:srgbClr val="263143"/>
                </a:solidFill>
                <a:effectLst/>
                <a:latin typeface="Arial" panose="020B0604020202020204" pitchFamily="34" charset="0"/>
                <a:cs typeface="Arial" panose="020B0604020202020204" pitchFamily="34" charset="0"/>
              </a:rPr>
              <a:t> </a:t>
            </a:r>
            <a:r>
              <a:rPr lang="en-US" i="0" dirty="0">
                <a:solidFill>
                  <a:srgbClr val="263143"/>
                </a:solidFill>
                <a:effectLst/>
                <a:latin typeface="Arial" panose="020B0604020202020204" pitchFamily="34" charset="0"/>
                <a:cs typeface="Arial" panose="020B0604020202020204" pitchFamily="34" charset="0"/>
                <a:hlinkClick r:id="rId6"/>
              </a:rPr>
              <a:t>Farming food presentation </a:t>
            </a:r>
            <a:r>
              <a:rPr lang="en-US" b="0" i="0" dirty="0">
                <a:effectLst/>
                <a:latin typeface="Arial" panose="020B0604020202020204" pitchFamily="34" charset="0"/>
                <a:cs typeface="Arial" panose="020B0604020202020204" pitchFamily="34" charset="0"/>
              </a:rPr>
              <a:t>and discuss the different methods in a group.</a:t>
            </a:r>
          </a:p>
          <a:p>
            <a:pPr marL="0" indent="0">
              <a:buNone/>
            </a:pPr>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504949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73CD-6EF8-459F-993A-F8DC4458C4CD}"/>
              </a:ext>
            </a:extLst>
          </p:cNvPr>
          <p:cNvSpPr>
            <a:spLocks noGrp="1"/>
          </p:cNvSpPr>
          <p:nvPr>
            <p:ph type="ctrTitle"/>
          </p:nvPr>
        </p:nvSpPr>
        <p:spPr/>
        <p:txBody>
          <a:bodyPr/>
          <a:lstStyle/>
          <a:p>
            <a:r>
              <a:rPr lang="en-US"/>
              <a:t>Finding out - activities</a:t>
            </a:r>
            <a:endParaRPr lang="en-GB"/>
          </a:p>
        </p:txBody>
      </p:sp>
      <p:sp>
        <p:nvSpPr>
          <p:cNvPr id="3" name="Subtitle 2">
            <a:extLst>
              <a:ext uri="{FF2B5EF4-FFF2-40B4-BE49-F238E27FC236}">
                <a16:creationId xmlns:a16="http://schemas.microsoft.com/office/drawing/2014/main" id="{6390ECEF-2A44-4A80-8C15-B2B9E2B47E92}"/>
              </a:ext>
            </a:extLst>
          </p:cNvPr>
          <p:cNvSpPr>
            <a:spLocks noGrp="1"/>
          </p:cNvSpPr>
          <p:nvPr>
            <p:ph type="subTitle" idx="1"/>
          </p:nvPr>
        </p:nvSpPr>
        <p:spPr/>
        <p:txBody>
          <a:bodyPr/>
          <a:lstStyle/>
          <a:p>
            <a:pPr marL="0" indent="0">
              <a:buNone/>
            </a:pPr>
            <a:r>
              <a:rPr lang="en-US" b="1" dirty="0"/>
              <a:t>Seasonality</a:t>
            </a:r>
          </a:p>
          <a:p>
            <a:r>
              <a:rPr lang="en-GB" dirty="0">
                <a:latin typeface="Arial" panose="020B0604020202020204" pitchFamily="34" charset="0"/>
                <a:ea typeface="Times New Roman" panose="02020603050405020304" pitchFamily="18" charset="0"/>
              </a:rPr>
              <a:t>V</a:t>
            </a:r>
            <a:r>
              <a:rPr lang="en-GB" dirty="0">
                <a:effectLst/>
                <a:latin typeface="Arial" panose="020B0604020202020204" pitchFamily="34" charset="0"/>
                <a:ea typeface="Times New Roman" panose="02020603050405020304" pitchFamily="18" charset="0"/>
              </a:rPr>
              <a:t>iew the </a:t>
            </a:r>
            <a:r>
              <a:rPr lang="en-GB" u="sng" dirty="0">
                <a:solidFill>
                  <a:srgbClr val="0000FF"/>
                </a:solidFill>
                <a:effectLst/>
                <a:latin typeface="Arial" panose="020B0604020202020204" pitchFamily="34" charset="0"/>
                <a:ea typeface="Times New Roman" panose="02020603050405020304" pitchFamily="18" charset="0"/>
                <a:hlinkClick r:id="rId2"/>
              </a:rPr>
              <a:t>Eat the seasons presentation</a:t>
            </a:r>
            <a:r>
              <a:rPr lang="en-GB" dirty="0">
                <a:effectLst/>
                <a:latin typeface="Arial" panose="020B0604020202020204" pitchFamily="34" charset="0"/>
                <a:ea typeface="Times New Roman" panose="02020603050405020304" pitchFamily="18" charset="0"/>
              </a:rPr>
              <a:t> to learn about when different fruit and vegetables are in season. Make a poster/infographic showing the different food and when they are in season throughout the year.</a:t>
            </a:r>
          </a:p>
          <a:p>
            <a:r>
              <a:rPr lang="en-GB" dirty="0">
                <a:latin typeface="Arial" panose="020B0604020202020204" pitchFamily="34" charset="0"/>
                <a:ea typeface="Times New Roman" panose="02020603050405020304" pitchFamily="18" charset="0"/>
              </a:rPr>
              <a:t>L</a:t>
            </a:r>
            <a:r>
              <a:rPr lang="en-GB" dirty="0">
                <a:effectLst/>
                <a:latin typeface="Arial" panose="020B0604020202020204" pitchFamily="34" charset="0"/>
                <a:ea typeface="Times New Roman" panose="02020603050405020304" pitchFamily="18" charset="0"/>
              </a:rPr>
              <a:t>earn more about seasonality using the </a:t>
            </a:r>
            <a:r>
              <a:rPr lang="en-GB" u="sng" dirty="0">
                <a:solidFill>
                  <a:srgbClr val="0000FF"/>
                </a:solidFill>
                <a:effectLst/>
                <a:latin typeface="Arial" panose="020B0604020202020204" pitchFamily="34" charset="0"/>
                <a:ea typeface="Times New Roman" panose="02020603050405020304" pitchFamily="18" charset="0"/>
                <a:hlinkClick r:id="rId3"/>
              </a:rPr>
              <a:t>What’s in season worksheet.</a:t>
            </a:r>
            <a:r>
              <a:rPr lang="en-GB" dirty="0">
                <a:effectLst/>
                <a:latin typeface="Arial" panose="020B0604020202020204" pitchFamily="34" charset="0"/>
                <a:ea typeface="Times New Roman" panose="02020603050405020304" pitchFamily="18" charset="0"/>
              </a:rPr>
              <a:t> </a:t>
            </a:r>
          </a:p>
          <a:p>
            <a:pPr marL="0" indent="0">
              <a:buNone/>
            </a:pPr>
            <a:r>
              <a:rPr lang="en-US" b="1" dirty="0">
                <a:latin typeface="Arial" panose="020B0604020202020204" pitchFamily="34" charset="0"/>
                <a:ea typeface="Times New Roman" panose="02020603050405020304" pitchFamily="18" charset="0"/>
              </a:rPr>
              <a:t>Food processing</a:t>
            </a:r>
          </a:p>
          <a:p>
            <a:r>
              <a:rPr lang="en-US" dirty="0"/>
              <a:t>View the </a:t>
            </a:r>
            <a:r>
              <a:rPr lang="en-US" dirty="0">
                <a:hlinkClick r:id="rId4"/>
              </a:rPr>
              <a:t>video clips </a:t>
            </a:r>
            <a:r>
              <a:rPr lang="en-US" dirty="0"/>
              <a:t>about food production and processing as an introduction to a lesson or independent learning.</a:t>
            </a:r>
          </a:p>
          <a:p>
            <a:r>
              <a:rPr lang="en-US" dirty="0">
                <a:latin typeface="Arial" panose="020B0604020202020204" pitchFamily="34" charset="0"/>
                <a:cs typeface="Arial" panose="020B0604020202020204" pitchFamily="34" charset="0"/>
              </a:rPr>
              <a:t>V</a:t>
            </a:r>
            <a:r>
              <a:rPr lang="en-US" b="0" i="0" dirty="0">
                <a:effectLst/>
                <a:latin typeface="Arial" panose="020B0604020202020204" pitchFamily="34" charset="0"/>
                <a:cs typeface="Arial" panose="020B0604020202020204" pitchFamily="34" charset="0"/>
              </a:rPr>
              <a:t>iew the</a:t>
            </a:r>
            <a:r>
              <a:rPr lang="en-US" b="0" i="0" dirty="0">
                <a:solidFill>
                  <a:srgbClr val="263143"/>
                </a:solidFill>
                <a:effectLst/>
                <a:latin typeface="Arial" panose="020B0604020202020204" pitchFamily="34" charset="0"/>
                <a:cs typeface="Arial" panose="020B0604020202020204" pitchFamily="34" charset="0"/>
              </a:rPr>
              <a:t> </a:t>
            </a:r>
            <a:r>
              <a:rPr lang="en-US" i="0" dirty="0">
                <a:solidFill>
                  <a:srgbClr val="263143"/>
                </a:solidFill>
                <a:effectLst/>
                <a:latin typeface="Arial" panose="020B0604020202020204" pitchFamily="34" charset="0"/>
                <a:cs typeface="Arial" panose="020B0604020202020204" pitchFamily="34" charset="0"/>
                <a:hlinkClick r:id="rId5"/>
              </a:rPr>
              <a:t>Food production and processing presentation</a:t>
            </a:r>
            <a:r>
              <a:rPr lang="en-US" dirty="0">
                <a:solidFill>
                  <a:srgbClr val="263143"/>
                </a:solidFill>
                <a:latin typeface="Arial" panose="020B0604020202020204" pitchFamily="34" charset="0"/>
                <a:cs typeface="Arial" panose="020B0604020202020204" pitchFamily="34" charset="0"/>
                <a:hlinkClick r:id="rId5"/>
              </a:rPr>
              <a:t> </a:t>
            </a:r>
            <a:r>
              <a:rPr lang="en-US" dirty="0">
                <a:latin typeface="Arial" panose="020B0604020202020204" pitchFamily="34" charset="0"/>
                <a:cs typeface="Arial" panose="020B0604020202020204" pitchFamily="34" charset="0"/>
              </a:rPr>
              <a:t>and </a:t>
            </a:r>
            <a:r>
              <a:rPr lang="en-US" b="0" i="0" dirty="0">
                <a:effectLst/>
                <a:latin typeface="Arial" panose="020B0604020202020204" pitchFamily="34" charset="0"/>
                <a:cs typeface="Arial" panose="020B0604020202020204" pitchFamily="34" charset="0"/>
              </a:rPr>
              <a:t>complete the</a:t>
            </a:r>
            <a:r>
              <a:rPr lang="en-US" b="0" i="0" dirty="0">
                <a:solidFill>
                  <a:srgbClr val="263143"/>
                </a:solidFill>
                <a:effectLst/>
                <a:latin typeface="Arial" panose="020B0604020202020204" pitchFamily="34" charset="0"/>
                <a:cs typeface="Arial" panose="020B0604020202020204" pitchFamily="34" charset="0"/>
              </a:rPr>
              <a:t> </a:t>
            </a:r>
            <a:r>
              <a:rPr lang="en-US" i="0" dirty="0">
                <a:solidFill>
                  <a:srgbClr val="263143"/>
                </a:solidFill>
                <a:effectLst/>
                <a:latin typeface="Arial" panose="020B0604020202020204" pitchFamily="34" charset="0"/>
                <a:cs typeface="Arial" panose="020B0604020202020204" pitchFamily="34" charset="0"/>
                <a:hlinkClick r:id="rId6"/>
              </a:rPr>
              <a:t>Food processing activity</a:t>
            </a:r>
            <a:r>
              <a:rPr lang="en-US" b="1" i="0" dirty="0">
                <a:solidFill>
                  <a:srgbClr val="263143"/>
                </a:solidFill>
                <a:effectLst/>
                <a:latin typeface="Arial" panose="020B0604020202020204" pitchFamily="34" charset="0"/>
                <a:cs typeface="Arial" panose="020B0604020202020204" pitchFamily="34" charset="0"/>
                <a:hlinkClick r:id="rId6"/>
              </a:rPr>
              <a:t>. </a:t>
            </a:r>
            <a:endParaRPr lang="en-US" b="1" i="0" dirty="0">
              <a:solidFill>
                <a:srgbClr val="263143"/>
              </a:solidFill>
              <a:effectLst/>
              <a:latin typeface="Arial" panose="020B0604020202020204" pitchFamily="34" charset="0"/>
              <a:cs typeface="Arial" panose="020B0604020202020204" pitchFamily="34" charset="0"/>
            </a:endParaRPr>
          </a:p>
          <a:p>
            <a:endParaRPr lang="en-GB" dirty="0"/>
          </a:p>
          <a:p>
            <a:pPr marL="0" indent="0">
              <a:buNone/>
            </a:pPr>
            <a:endParaRPr lang="en-US" b="1" dirty="0">
              <a:latin typeface="Arial" panose="020B0604020202020204" pitchFamily="34" charset="0"/>
              <a:ea typeface="Times New Roman" panose="02020603050405020304" pitchFamily="18" charset="0"/>
            </a:endParaRPr>
          </a:p>
          <a:p>
            <a:pPr marL="0" indent="0">
              <a:buNone/>
            </a:pPr>
            <a:endParaRPr lang="en-US" dirty="0">
              <a:latin typeface="Arial" panose="020B0604020202020204" pitchFamily="34" charset="0"/>
              <a:ea typeface="Times New Roman" panose="02020603050405020304" pitchFamily="18" charset="0"/>
            </a:endParaRPr>
          </a:p>
          <a:p>
            <a:pPr marL="0" indent="0">
              <a:buNone/>
            </a:pPr>
            <a:endParaRPr lang="en-US" dirty="0">
              <a:latin typeface="Arial" panose="020B0604020202020204" pitchFamily="34" charset="0"/>
              <a:ea typeface="Times New Roman" panose="02020603050405020304" pitchFamily="18" charset="0"/>
            </a:endParaRPr>
          </a:p>
          <a:p>
            <a:pPr marL="0" indent="0">
              <a:buNone/>
            </a:pPr>
            <a:endParaRPr lang="en-US" dirty="0">
              <a:latin typeface="Arial" panose="020B0604020202020204" pitchFamily="34" charset="0"/>
              <a:ea typeface="Times New Roman" panose="02020603050405020304" pitchFamily="18" charset="0"/>
            </a:endParaRPr>
          </a:p>
          <a:p>
            <a:endParaRPr lang="en-GB" dirty="0">
              <a:latin typeface="Arial" panose="020B0604020202020204" pitchFamily="34"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endParaRPr lang="en-GB" dirty="0">
              <a:effectLst/>
              <a:latin typeface="Arial" panose="020B0604020202020204" pitchFamily="34" charset="0"/>
              <a:ea typeface="Times New Roman" panose="02020603050405020304" pitchFamily="18" charset="0"/>
            </a:endParaRPr>
          </a:p>
          <a:p>
            <a:endParaRPr lang="en-GB" dirty="0">
              <a:effectLst/>
              <a:latin typeface="Times New Roman" panose="02020603050405020304" pitchFamily="18" charset="0"/>
              <a:ea typeface="Times New Roman" panose="02020603050405020304" pitchFamily="18" charset="0"/>
            </a:endParaRPr>
          </a:p>
          <a:p>
            <a:endParaRPr lang="en-US" b="1" dirty="0"/>
          </a:p>
          <a:p>
            <a:pPr marL="0" indent="0">
              <a:buNone/>
            </a:pPr>
            <a:endParaRPr lang="en-GB" b="1" dirty="0"/>
          </a:p>
        </p:txBody>
      </p:sp>
    </p:spTree>
    <p:extLst>
      <p:ext uri="{BB962C8B-B14F-4D97-AF65-F5344CB8AC3E}">
        <p14:creationId xmlns:p14="http://schemas.microsoft.com/office/powerpoint/2010/main" val="4218401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3FD4-38D3-48F3-B397-97E3EA8E06F1}"/>
              </a:ext>
            </a:extLst>
          </p:cNvPr>
          <p:cNvSpPr>
            <a:spLocks noGrp="1"/>
          </p:cNvSpPr>
          <p:nvPr>
            <p:ph type="ctrTitle"/>
          </p:nvPr>
        </p:nvSpPr>
        <p:spPr/>
        <p:txBody>
          <a:bodyPr/>
          <a:lstStyle/>
          <a:p>
            <a:r>
              <a:rPr lang="en-US"/>
              <a:t>Finding out activities</a:t>
            </a:r>
            <a:endParaRPr lang="en-GB"/>
          </a:p>
        </p:txBody>
      </p:sp>
      <p:sp>
        <p:nvSpPr>
          <p:cNvPr id="3" name="Subtitle 2">
            <a:extLst>
              <a:ext uri="{FF2B5EF4-FFF2-40B4-BE49-F238E27FC236}">
                <a16:creationId xmlns:a16="http://schemas.microsoft.com/office/drawing/2014/main" id="{1F182E64-3727-408A-85A8-B1B2533ED3F2}"/>
              </a:ext>
            </a:extLst>
          </p:cNvPr>
          <p:cNvSpPr>
            <a:spLocks noGrp="1"/>
          </p:cNvSpPr>
          <p:nvPr>
            <p:ph type="subTitle" idx="1"/>
          </p:nvPr>
        </p:nvSpPr>
        <p:spPr/>
        <p:txBody>
          <a:bodyPr/>
          <a:lstStyle/>
          <a:p>
            <a:r>
              <a:rPr lang="en-GB" dirty="0">
                <a:latin typeface="Arial" panose="020B0604020202020204" pitchFamily="34" charset="0"/>
                <a:ea typeface="MS Mincho" panose="02020609040205080304" pitchFamily="49" charset="-128"/>
              </a:rPr>
              <a:t>R</a:t>
            </a:r>
            <a:r>
              <a:rPr lang="en-GB" dirty="0">
                <a:effectLst/>
                <a:latin typeface="Arial" panose="020B0604020202020204" pitchFamily="34" charset="0"/>
                <a:ea typeface="MS Mincho" panose="02020609040205080304" pitchFamily="49" charset="-128"/>
              </a:rPr>
              <a:t>ead through the </a:t>
            </a:r>
            <a:r>
              <a:rPr lang="en-GB"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2"/>
              </a:rPr>
              <a:t>Development of food technology presentation</a:t>
            </a:r>
            <a:r>
              <a:rPr lang="en-GB" dirty="0">
                <a:effectLst/>
                <a:latin typeface="Arial" panose="020B0604020202020204" pitchFamily="34" charset="0"/>
                <a:ea typeface="MS Mincho" panose="02020609040205080304" pitchFamily="49" charset="-128"/>
              </a:rPr>
              <a:t> looking at the history of food production. Test knowledge with the </a:t>
            </a:r>
            <a:r>
              <a:rPr lang="en-GB"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3"/>
              </a:rPr>
              <a:t>Development of food technology worksheet</a:t>
            </a:r>
            <a:r>
              <a:rPr lang="en-GB"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en-US" b="1" dirty="0">
              <a:solidFill>
                <a:srgbClr val="263143"/>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b="1" dirty="0">
                <a:latin typeface="Arial" panose="020B0604020202020204" pitchFamily="34" charset="0"/>
                <a:ea typeface="Times New Roman" panose="02020603050405020304" pitchFamily="18" charset="0"/>
                <a:cs typeface="Arial" panose="020B0604020202020204" pitchFamily="34" charset="0"/>
              </a:rPr>
              <a:t>Food assurance</a:t>
            </a:r>
          </a:p>
          <a:p>
            <a:r>
              <a:rPr lang="en-US" dirty="0">
                <a:latin typeface="Arial" panose="020B0604020202020204" pitchFamily="34" charset="0"/>
                <a:ea typeface="Times New Roman" panose="02020603050405020304" pitchFamily="18" charset="0"/>
                <a:cs typeface="Arial" panose="020B0604020202020204" pitchFamily="34" charset="0"/>
              </a:rPr>
              <a:t>View the </a:t>
            </a:r>
            <a:r>
              <a:rPr lang="en-US" dirty="0">
                <a:solidFill>
                  <a:srgbClr val="263143"/>
                </a:solidFill>
                <a:latin typeface="Arial" panose="020B0604020202020204" pitchFamily="34" charset="0"/>
                <a:ea typeface="Times New Roman" panose="02020603050405020304" pitchFamily="18" charset="0"/>
                <a:cs typeface="Arial" panose="020B0604020202020204" pitchFamily="34" charset="0"/>
                <a:hlinkClick r:id="rId4"/>
              </a:rPr>
              <a:t>Food assurance schemes presentation </a:t>
            </a:r>
            <a:r>
              <a:rPr lang="en-US" dirty="0">
                <a:latin typeface="Arial" panose="020B0604020202020204" pitchFamily="34" charset="0"/>
                <a:ea typeface="Times New Roman" panose="02020603050405020304" pitchFamily="18" charset="0"/>
                <a:cs typeface="Arial" panose="020B0604020202020204" pitchFamily="34" charset="0"/>
              </a:rPr>
              <a:t>and complete the </a:t>
            </a:r>
            <a:r>
              <a:rPr lang="en-US" dirty="0">
                <a:latin typeface="Arial" panose="020B0604020202020204" pitchFamily="34" charset="0"/>
                <a:ea typeface="Times New Roman" panose="02020603050405020304" pitchFamily="18" charset="0"/>
                <a:cs typeface="Arial" panose="020B0604020202020204" pitchFamily="34" charset="0"/>
                <a:hlinkClick r:id="rId5"/>
              </a:rPr>
              <a:t>worksheet</a:t>
            </a:r>
            <a:r>
              <a:rPr lang="en-US" dirty="0">
                <a:latin typeface="Arial" panose="020B0604020202020204" pitchFamily="34" charset="0"/>
                <a:ea typeface="Times New Roman" panose="02020603050405020304" pitchFamily="18" charset="0"/>
                <a:cs typeface="Arial" panose="020B0604020202020204" pitchFamily="34" charset="0"/>
              </a:rPr>
              <a:t>.</a:t>
            </a:r>
          </a:p>
          <a:p>
            <a:r>
              <a:rPr lang="en-GB" dirty="0">
                <a:latin typeface="Arial" panose="020B0604020202020204" pitchFamily="34" charset="0"/>
                <a:ea typeface="MS Mincho" panose="02020609040205080304" pitchFamily="49" charset="-128"/>
              </a:rPr>
              <a:t>C</a:t>
            </a:r>
            <a:r>
              <a:rPr lang="en-GB" dirty="0">
                <a:effectLst/>
                <a:latin typeface="Arial" panose="020B0604020202020204" pitchFamily="34" charset="0"/>
                <a:ea typeface="MS Mincho" panose="02020609040205080304" pitchFamily="49" charset="-128"/>
              </a:rPr>
              <a:t>arry out the </a:t>
            </a:r>
            <a:r>
              <a:rPr lang="en-GB"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6"/>
              </a:rPr>
              <a:t>Matching activity</a:t>
            </a:r>
            <a:r>
              <a:rPr lang="en-GB" dirty="0">
                <a:effectLst/>
                <a:latin typeface="Arial" panose="020B0604020202020204" pitchFamily="34" charset="0"/>
                <a:ea typeface="MS Mincho" panose="02020609040205080304" pitchFamily="49" charset="-128"/>
              </a:rPr>
              <a:t> and match the food assurance logos with the name of the food assurance schemes. </a:t>
            </a:r>
          </a:p>
          <a:p>
            <a:r>
              <a:rPr lang="en-GB" dirty="0">
                <a:latin typeface="Arial" panose="020B0604020202020204" pitchFamily="34" charset="0"/>
                <a:ea typeface="MS Mincho" panose="02020609040205080304" pitchFamily="49" charset="-128"/>
                <a:cs typeface="Arial" panose="020B0604020202020204" pitchFamily="34" charset="0"/>
              </a:rPr>
              <a:t>Test knowledge using the </a:t>
            </a:r>
            <a:r>
              <a:rPr lang="en-GB" dirty="0">
                <a:latin typeface="Arial" panose="020B0604020202020204" pitchFamily="34" charset="0"/>
                <a:ea typeface="MS Mincho" panose="02020609040205080304" pitchFamily="49" charset="-128"/>
                <a:cs typeface="Arial" panose="020B0604020202020204" pitchFamily="34" charset="0"/>
                <a:hlinkClick r:id="rId7"/>
              </a:rPr>
              <a:t>Food assurance quiz</a:t>
            </a:r>
            <a:r>
              <a:rPr lang="en-GB" dirty="0">
                <a:latin typeface="Arial" panose="020B0604020202020204" pitchFamily="34" charset="0"/>
                <a:ea typeface="MS Mincho" panose="02020609040205080304" pitchFamily="49" charset="-128"/>
                <a:cs typeface="Arial" panose="020B0604020202020204" pitchFamily="34" charset="0"/>
              </a:rPr>
              <a:t> and </a:t>
            </a:r>
            <a:r>
              <a:rPr lang="en-GB" dirty="0">
                <a:latin typeface="Arial" panose="020B0604020202020204" pitchFamily="34" charset="0"/>
                <a:ea typeface="MS Mincho" panose="02020609040205080304" pitchFamily="49" charset="-128"/>
                <a:cs typeface="Arial" panose="020B0604020202020204" pitchFamily="34" charset="0"/>
                <a:hlinkClick r:id="rId8"/>
              </a:rPr>
              <a:t>answers</a:t>
            </a:r>
            <a:r>
              <a:rPr lang="en-GB" dirty="0">
                <a:latin typeface="Arial" panose="020B0604020202020204" pitchFamily="34" charset="0"/>
                <a:ea typeface="MS Mincho" panose="02020609040205080304" pitchFamily="49" charset="-128"/>
                <a:cs typeface="Arial" panose="020B0604020202020204" pitchFamily="34" charset="0"/>
              </a:rPr>
              <a:t>.</a:t>
            </a:r>
            <a:endParaRPr lang="en-US"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707084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6B091-1BD8-4E39-8679-5998D1F50ED6}"/>
              </a:ext>
            </a:extLst>
          </p:cNvPr>
          <p:cNvSpPr>
            <a:spLocks noGrp="1"/>
          </p:cNvSpPr>
          <p:nvPr>
            <p:ph type="ctrTitle"/>
          </p:nvPr>
        </p:nvSpPr>
        <p:spPr/>
        <p:txBody>
          <a:bodyPr/>
          <a:lstStyle/>
          <a:p>
            <a:r>
              <a:rPr lang="en-US"/>
              <a:t>Making and evaluating activities</a:t>
            </a:r>
            <a:endParaRPr lang="en-GB"/>
          </a:p>
        </p:txBody>
      </p:sp>
      <p:sp>
        <p:nvSpPr>
          <p:cNvPr id="3" name="Subtitle 2">
            <a:extLst>
              <a:ext uri="{FF2B5EF4-FFF2-40B4-BE49-F238E27FC236}">
                <a16:creationId xmlns:a16="http://schemas.microsoft.com/office/drawing/2014/main" id="{5C92E791-9006-4ED9-BD59-4FDA87ED5DFB}"/>
              </a:ext>
            </a:extLst>
          </p:cNvPr>
          <p:cNvSpPr>
            <a:spLocks noGrp="1"/>
          </p:cNvSpPr>
          <p:nvPr>
            <p:ph type="subTitle" idx="1"/>
          </p:nvPr>
        </p:nvSpPr>
        <p:spPr/>
        <p:txBody>
          <a:bodyPr/>
          <a:lstStyle/>
          <a:p>
            <a:pPr marL="0" indent="0">
              <a:buNone/>
            </a:pPr>
            <a:r>
              <a:rPr lang="en-GB" dirty="0">
                <a:latin typeface="Arial" panose="020B0604020202020204" pitchFamily="34" charset="0"/>
                <a:cs typeface="Arial" panose="020B0604020202020204" pitchFamily="34" charset="0"/>
              </a:rPr>
              <a:t>Pupils, individually or in groups, could:</a:t>
            </a:r>
          </a:p>
          <a:p>
            <a:r>
              <a:rPr lang="en-US" dirty="0">
                <a:latin typeface="Arial" panose="020B0604020202020204" pitchFamily="34" charset="0"/>
                <a:cs typeface="Arial" panose="020B0604020202020204" pitchFamily="34" charset="0"/>
              </a:rPr>
              <a:t>Create a seasonal recipe. Pick one of the four seasons and create a dish that uses food that is in season at that time (use the </a:t>
            </a:r>
            <a:r>
              <a:rPr lang="en-US" dirty="0">
                <a:latin typeface="Arial" panose="020B0604020202020204" pitchFamily="34" charset="0"/>
                <a:cs typeface="Arial" panose="020B0604020202020204" pitchFamily="34" charset="0"/>
                <a:hlinkClick r:id="rId2"/>
              </a:rPr>
              <a:t>UK seasons presentation </a:t>
            </a:r>
            <a:r>
              <a:rPr lang="en-US" dirty="0">
                <a:latin typeface="Arial" panose="020B0604020202020204" pitchFamily="34" charset="0"/>
                <a:cs typeface="Arial" panose="020B0604020202020204" pitchFamily="34" charset="0"/>
              </a:rPr>
              <a:t>to see what food is in season when). </a:t>
            </a:r>
          </a:p>
          <a:p>
            <a:r>
              <a:rPr lang="en-GB" dirty="0">
                <a:latin typeface="Arial" panose="020B0604020202020204" pitchFamily="34" charset="0"/>
                <a:ea typeface="MS Mincho" panose="02020609040205080304" pitchFamily="49" charset="-128"/>
                <a:cs typeface="Arial" panose="020B0604020202020204" pitchFamily="34" charset="0"/>
              </a:rPr>
              <a:t>M</a:t>
            </a:r>
            <a:r>
              <a:rPr lang="en-GB" dirty="0">
                <a:effectLst/>
                <a:latin typeface="Arial" panose="020B0604020202020204" pitchFamily="34" charset="0"/>
                <a:ea typeface="MS Mincho" panose="02020609040205080304" pitchFamily="49" charset="-128"/>
                <a:cs typeface="Arial" panose="020B0604020202020204" pitchFamily="34" charset="0"/>
              </a:rPr>
              <a:t>ake one of the </a:t>
            </a:r>
            <a:r>
              <a:rPr lang="en-GB" u="sng" dirty="0">
                <a:solidFill>
                  <a:srgbClr val="0000FF"/>
                </a:solidFill>
                <a:effectLst/>
                <a:latin typeface="Arial" panose="020B0604020202020204" pitchFamily="34" charset="0"/>
                <a:ea typeface="MS Mincho" panose="02020609040205080304" pitchFamily="49" charset="-128"/>
                <a:cs typeface="Arial" panose="020B0604020202020204" pitchFamily="34" charset="0"/>
                <a:hlinkClick r:id="rId3"/>
              </a:rPr>
              <a:t>FFL recipes </a:t>
            </a:r>
            <a:r>
              <a:rPr lang="en-GB" dirty="0">
                <a:effectLst/>
                <a:latin typeface="Arial" panose="020B0604020202020204" pitchFamily="34" charset="0"/>
                <a:ea typeface="MS Mincho" panose="02020609040205080304" pitchFamily="49" charset="-128"/>
                <a:cs typeface="Arial" panose="020B0604020202020204" pitchFamily="34" charset="0"/>
                <a:hlinkClick r:id="rId3"/>
              </a:rPr>
              <a:t> </a:t>
            </a:r>
            <a:r>
              <a:rPr lang="en-GB" dirty="0">
                <a:effectLst/>
                <a:latin typeface="Arial" panose="020B0604020202020204" pitchFamily="34" charset="0"/>
                <a:ea typeface="MS Mincho" panose="02020609040205080304" pitchFamily="49" charset="-128"/>
                <a:cs typeface="Arial" panose="020B0604020202020204" pitchFamily="34" charset="0"/>
              </a:rPr>
              <a:t>with seasonal ingredients.</a:t>
            </a:r>
          </a:p>
          <a:p>
            <a:r>
              <a:rPr lang="en-GB" dirty="0">
                <a:latin typeface="Arial" panose="020B0604020202020204" pitchFamily="34" charset="0"/>
                <a:cs typeface="Arial" panose="020B0604020202020204" pitchFamily="34" charset="0"/>
              </a:rPr>
              <a:t>Plan and cook a selection of suitable dishes for the community café. Plan and carry out a </a:t>
            </a:r>
            <a:r>
              <a:rPr lang="en-GB" dirty="0">
                <a:latin typeface="Arial" panose="020B0604020202020204" pitchFamily="34" charset="0"/>
                <a:cs typeface="Arial" panose="020B0604020202020204" pitchFamily="34" charset="0"/>
                <a:hlinkClick r:id="rId4"/>
              </a:rPr>
              <a:t>sensory analysis</a:t>
            </a:r>
            <a:r>
              <a:rPr lang="en-GB" dirty="0">
                <a:latin typeface="Arial" panose="020B0604020202020204" pitchFamily="34" charset="0"/>
                <a:cs typeface="Arial" panose="020B0604020202020204" pitchFamily="34" charset="0"/>
              </a:rPr>
              <a:t> and analyse the results. </a:t>
            </a:r>
          </a:p>
          <a:p>
            <a:r>
              <a:rPr lang="en-GB" dirty="0">
                <a:latin typeface="Arial" panose="020B0604020202020204" pitchFamily="34" charset="0"/>
                <a:cs typeface="Arial" panose="020B0604020202020204" pitchFamily="34" charset="0"/>
              </a:rPr>
              <a:t>Plan and cook a selection of suitable dishes for the community café. </a:t>
            </a:r>
            <a:r>
              <a:rPr lang="en-US" b="0" i="0" dirty="0">
                <a:effectLst/>
                <a:latin typeface="Arial" panose="020B0604020202020204" pitchFamily="34" charset="0"/>
                <a:cs typeface="Arial" panose="020B0604020202020204" pitchFamily="34" charset="0"/>
              </a:rPr>
              <a:t>Use a nutritional analysis </a:t>
            </a:r>
            <a:r>
              <a:rPr lang="en-US" b="0" i="0" dirty="0" err="1">
                <a:effectLst/>
                <a:latin typeface="Arial" panose="020B0604020202020204" pitchFamily="34" charset="0"/>
                <a:cs typeface="Arial" panose="020B0604020202020204" pitchFamily="34" charset="0"/>
              </a:rPr>
              <a:t>programme</a:t>
            </a:r>
            <a:r>
              <a:rPr lang="en-US" b="0" i="0" dirty="0">
                <a:effectLst/>
                <a:latin typeface="Arial" panose="020B0604020202020204" pitchFamily="34" charset="0"/>
                <a:cs typeface="Arial" panose="020B0604020202020204" pitchFamily="34" charset="0"/>
              </a:rPr>
              <a:t>, such as</a:t>
            </a:r>
            <a:r>
              <a:rPr lang="en-US" b="0" i="0" dirty="0">
                <a:solidFill>
                  <a:srgbClr val="263143"/>
                </a:solidFill>
                <a:effectLst/>
                <a:latin typeface="Arial" panose="020B0604020202020204" pitchFamily="34" charset="0"/>
                <a:cs typeface="Arial" panose="020B0604020202020204" pitchFamily="34" charset="0"/>
              </a:rPr>
              <a:t> </a:t>
            </a:r>
            <a:r>
              <a:rPr lang="en-US" i="0" u="none" strike="noStrike" dirty="0">
                <a:solidFill>
                  <a:srgbClr val="007BFF"/>
                </a:solidFill>
                <a:effectLst/>
                <a:latin typeface="Arial" panose="020B0604020202020204" pitchFamily="34" charset="0"/>
                <a:cs typeface="Arial" panose="020B0604020202020204" pitchFamily="34" charset="0"/>
                <a:hlinkClick r:id="rId5"/>
              </a:rPr>
              <a:t>Explore food</a:t>
            </a:r>
            <a:r>
              <a:rPr lang="en-US" i="0" dirty="0">
                <a:solidFill>
                  <a:srgbClr val="263143"/>
                </a:solidFill>
                <a:effectLst/>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to calculate the energy and nutrients provided by a recipe.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855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809E1-A5D6-4ABC-BECA-E1553753C840}"/>
              </a:ext>
            </a:extLst>
          </p:cNvPr>
          <p:cNvSpPr>
            <a:spLocks noGrp="1"/>
          </p:cNvSpPr>
          <p:nvPr>
            <p:ph type="ctrTitle"/>
          </p:nvPr>
        </p:nvSpPr>
        <p:spPr/>
        <p:txBody>
          <a:bodyPr/>
          <a:lstStyle/>
          <a:p>
            <a:r>
              <a:rPr lang="en-US"/>
              <a:t>Bringing it all together</a:t>
            </a:r>
            <a:endParaRPr lang="en-GB"/>
          </a:p>
        </p:txBody>
      </p:sp>
      <p:sp>
        <p:nvSpPr>
          <p:cNvPr id="3" name="Subtitle 2">
            <a:extLst>
              <a:ext uri="{FF2B5EF4-FFF2-40B4-BE49-F238E27FC236}">
                <a16:creationId xmlns:a16="http://schemas.microsoft.com/office/drawing/2014/main" id="{105C100D-6ED3-46F8-AA4B-8B11FDCD8BF4}"/>
              </a:ext>
            </a:extLst>
          </p:cNvPr>
          <p:cNvSpPr>
            <a:spLocks noGrp="1"/>
          </p:cNvSpPr>
          <p:nvPr>
            <p:ph type="subTitle" idx="1"/>
          </p:nvPr>
        </p:nvSpPr>
        <p:spPr/>
        <p:txBody>
          <a:bodyPr/>
          <a:lstStyle/>
          <a:p>
            <a:pPr marL="0" indent="0">
              <a:buNone/>
            </a:pPr>
            <a:r>
              <a:rPr lang="en-GB" sz="2000"/>
              <a:t>Pupils should:</a:t>
            </a:r>
          </a:p>
          <a:p>
            <a:pPr marL="0" indent="0">
              <a:buNone/>
            </a:pPr>
            <a:r>
              <a:rPr lang="en-US" sz="2000"/>
              <a:t>Create a menu or recipe or make a dish for a community café whose unique selling point will be to predominantly* use ingredients grown, reared or caught in the UK.</a:t>
            </a:r>
            <a:r>
              <a:rPr lang="en-GB"/>
              <a:t> </a:t>
            </a:r>
            <a:r>
              <a:rPr lang="en-US" sz="2000"/>
              <a:t>The dish is to be presented to the new café managers for consideration. </a:t>
            </a:r>
          </a:p>
          <a:p>
            <a:pPr marL="0" indent="0">
              <a:buNone/>
            </a:pPr>
            <a:endParaRPr lang="en-US"/>
          </a:p>
          <a:p>
            <a:pPr marL="0" indent="0">
              <a:buNone/>
            </a:pPr>
            <a:r>
              <a:rPr lang="en-US" sz="2000"/>
              <a:t>The outcome(s) </a:t>
            </a:r>
            <a:r>
              <a:rPr lang="en-US"/>
              <a:t>should showcase their knowledge of:</a:t>
            </a:r>
          </a:p>
          <a:p>
            <a:r>
              <a:rPr lang="en-US"/>
              <a:t>ingredients that are grown, reared or caught in the UK;</a:t>
            </a:r>
          </a:p>
          <a:p>
            <a:r>
              <a:rPr lang="en-US"/>
              <a:t>the benefits of using seasonal and/or local ingredients. </a:t>
            </a:r>
          </a:p>
          <a:p>
            <a:pPr marL="0" indent="0">
              <a:buNone/>
            </a:pPr>
            <a:endParaRPr lang="en-US"/>
          </a:p>
          <a:p>
            <a:pPr marL="0" indent="0">
              <a:buNone/>
            </a:pPr>
            <a:r>
              <a:rPr lang="en-US"/>
              <a:t>*pupils may use ingredients not grown, reared or caught in the UK, e.g. rice, couscous or pasta, but the main focus should be on ingredients produced in the UK.</a:t>
            </a:r>
          </a:p>
          <a:p>
            <a:pPr marL="0" indent="0">
              <a:buNone/>
            </a:pPr>
            <a:endParaRPr lang="en-US"/>
          </a:p>
          <a:p>
            <a:pPr marL="0" indent="0">
              <a:buNone/>
            </a:pPr>
            <a:endParaRPr lang="en-GB" sz="2000"/>
          </a:p>
          <a:p>
            <a:pPr marL="0" indent="0">
              <a:buNone/>
            </a:pPr>
            <a:endParaRPr lang="en-GB"/>
          </a:p>
        </p:txBody>
      </p:sp>
    </p:spTree>
    <p:extLst>
      <p:ext uri="{BB962C8B-B14F-4D97-AF65-F5344CB8AC3E}">
        <p14:creationId xmlns:p14="http://schemas.microsoft.com/office/powerpoint/2010/main" val="1545140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Celebrating success</a:t>
            </a:r>
            <a:endParaRPr lang="en-GB"/>
          </a:p>
        </p:txBody>
      </p:sp>
      <p:sp>
        <p:nvSpPr>
          <p:cNvPr id="3" name="Subtitle 2"/>
          <p:cNvSpPr>
            <a:spLocks noGrp="1"/>
          </p:cNvSpPr>
          <p:nvPr>
            <p:ph type="subTitle" idx="1"/>
          </p:nvPr>
        </p:nvSpPr>
        <p:spPr>
          <a:xfrm>
            <a:off x="1169276" y="2571092"/>
            <a:ext cx="5963044" cy="3600000"/>
          </a:xfrm>
        </p:spPr>
        <p:txBody>
          <a:bodyPr/>
          <a:lstStyle/>
          <a:p>
            <a:pPr marL="0" indent="0">
              <a:buNone/>
            </a:pPr>
            <a:r>
              <a:rPr lang="en-GB" sz="2000"/>
              <a:t>Optional pupil certificates are available to download and personalise once the Challenge has been achieved. </a:t>
            </a:r>
          </a:p>
          <a:p>
            <a:pPr marL="0" indent="0">
              <a:buNone/>
            </a:pPr>
            <a:r>
              <a:rPr lang="en-GB" sz="2000"/>
              <a:t>Why not present the certificates at a celebration assembly or award ceremony? </a:t>
            </a:r>
          </a:p>
          <a:p>
            <a:pPr marL="0" indent="0">
              <a:buNone/>
            </a:pPr>
            <a:endParaRPr lang="en-GB"/>
          </a:p>
        </p:txBody>
      </p:sp>
      <p:pic>
        <p:nvPicPr>
          <p:cNvPr id="6" name="Picture 5">
            <a:extLst>
              <a:ext uri="{FF2B5EF4-FFF2-40B4-BE49-F238E27FC236}">
                <a16:creationId xmlns:a16="http://schemas.microsoft.com/office/drawing/2014/main" id="{BB34FE48-6300-4844-85AF-00279AF100F2}"/>
              </a:ext>
            </a:extLst>
          </p:cNvPr>
          <p:cNvPicPr>
            <a:picLocks noChangeAspect="1"/>
          </p:cNvPicPr>
          <p:nvPr/>
        </p:nvPicPr>
        <p:blipFill>
          <a:blip r:embed="rId2"/>
          <a:stretch>
            <a:fillRect/>
          </a:stretch>
        </p:blipFill>
        <p:spPr>
          <a:xfrm>
            <a:off x="8975540" y="1736332"/>
            <a:ext cx="2985611" cy="4217970"/>
          </a:xfrm>
          <a:prstGeom prst="rect">
            <a:avLst/>
          </a:prstGeom>
        </p:spPr>
      </p:pic>
      <p:sp>
        <p:nvSpPr>
          <p:cNvPr id="7" name="TextBox 6">
            <a:extLst>
              <a:ext uri="{FF2B5EF4-FFF2-40B4-BE49-F238E27FC236}">
                <a16:creationId xmlns:a16="http://schemas.microsoft.com/office/drawing/2014/main" id="{080F848B-CD16-4EB3-B0B0-61A33034B9F0}"/>
              </a:ext>
            </a:extLst>
          </p:cNvPr>
          <p:cNvSpPr txBox="1"/>
          <p:nvPr/>
        </p:nvSpPr>
        <p:spPr>
          <a:xfrm>
            <a:off x="9257016" y="6082301"/>
            <a:ext cx="2301411"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3"/>
              </a:rPr>
              <a:t>Downloadable certificate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850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Eat your way around the UK</a:t>
            </a:r>
            <a:endParaRPr lang="en-GB"/>
          </a:p>
        </p:txBody>
      </p:sp>
      <p:sp>
        <p:nvSpPr>
          <p:cNvPr id="3" name="Subtitle 2"/>
          <p:cNvSpPr>
            <a:spLocks noGrp="1"/>
          </p:cNvSpPr>
          <p:nvPr>
            <p:ph type="subTitle" idx="1"/>
          </p:nvPr>
        </p:nvSpPr>
        <p:spPr/>
        <p:txBody>
          <a:bodyPr/>
          <a:lstStyle/>
          <a:p>
            <a:pPr marL="0" indent="0" algn="ctr">
              <a:buNone/>
            </a:pPr>
            <a:r>
              <a:rPr lang="en-GB" sz="3600"/>
              <a:t>For further information, go to:</a:t>
            </a:r>
          </a:p>
          <a:p>
            <a:pPr marL="0" indent="0" algn="ctr">
              <a:buNone/>
            </a:pPr>
            <a:r>
              <a:rPr lang="en-GB" sz="3600"/>
              <a:t>www.foodafactoflife.org.uk</a:t>
            </a:r>
          </a:p>
        </p:txBody>
      </p:sp>
      <p:sp>
        <p:nvSpPr>
          <p:cNvPr id="6" name="TextBox 5">
            <a:extLst>
              <a:ext uri="{FF2B5EF4-FFF2-40B4-BE49-F238E27FC236}">
                <a16:creationId xmlns:a16="http://schemas.microsoft.com/office/drawing/2014/main" id="{768DDF5D-796B-41F2-BE74-C3889D9F8626}"/>
              </a:ext>
            </a:extLst>
          </p:cNvPr>
          <p:cNvSpPr txBox="1"/>
          <p:nvPr/>
        </p:nvSpPr>
        <p:spPr>
          <a:xfrm>
            <a:off x="250257" y="6153461"/>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181B5-1B08-43C7-9B7F-3F558B21C2F0}"/>
              </a:ext>
            </a:extLst>
          </p:cNvPr>
          <p:cNvSpPr>
            <a:spLocks noGrp="1"/>
          </p:cNvSpPr>
          <p:nvPr>
            <p:ph type="ctrTitle"/>
          </p:nvPr>
        </p:nvSpPr>
        <p:spPr/>
        <p:txBody>
          <a:bodyPr/>
          <a:lstStyle/>
          <a:p>
            <a:r>
              <a:rPr lang="en-US"/>
              <a:t>Let’s get started – the Challenge is on!</a:t>
            </a:r>
            <a:endParaRPr lang="en-GB"/>
          </a:p>
        </p:txBody>
      </p:sp>
      <p:sp>
        <p:nvSpPr>
          <p:cNvPr id="3" name="Subtitle 2">
            <a:extLst>
              <a:ext uri="{FF2B5EF4-FFF2-40B4-BE49-F238E27FC236}">
                <a16:creationId xmlns:a16="http://schemas.microsoft.com/office/drawing/2014/main" id="{8099B1B0-6CB6-4A6F-8E81-875DB7A31E84}"/>
              </a:ext>
            </a:extLst>
          </p:cNvPr>
          <p:cNvSpPr>
            <a:spLocks noGrp="1"/>
          </p:cNvSpPr>
          <p:nvPr>
            <p:ph type="subTitle" idx="1"/>
          </p:nvPr>
        </p:nvSpPr>
        <p:spPr>
          <a:xfrm>
            <a:off x="1169276" y="2571092"/>
            <a:ext cx="6041421" cy="3600000"/>
          </a:xfrm>
        </p:spPr>
        <p:txBody>
          <a:bodyPr/>
          <a:lstStyle/>
          <a:p>
            <a:pPr marL="0" indent="0">
              <a:buNone/>
            </a:pPr>
            <a:r>
              <a:rPr lang="en-US" sz="2000">
                <a:latin typeface="Arial"/>
                <a:cs typeface="Arial"/>
              </a:rPr>
              <a:t>Discuss what the term ‘Community café’ means to you and your school. </a:t>
            </a:r>
            <a:r>
              <a:rPr lang="en-US">
                <a:latin typeface="Arial"/>
                <a:cs typeface="Arial"/>
              </a:rPr>
              <a:t>Make a</a:t>
            </a:r>
            <a:r>
              <a:rPr lang="en-US" sz="2000">
                <a:latin typeface="Arial"/>
                <a:cs typeface="Arial"/>
              </a:rPr>
              <a:t> list of key words.</a:t>
            </a:r>
          </a:p>
          <a:p>
            <a:pPr marL="0" indent="0">
              <a:buNone/>
            </a:pPr>
            <a:endParaRPr lang="en-US" sz="2000"/>
          </a:p>
          <a:p>
            <a:pPr marL="0" indent="0">
              <a:buNone/>
            </a:pPr>
            <a:r>
              <a:rPr lang="en-US" sz="2000"/>
              <a:t>Draw up a list of the things that will need to be considered when planning your menu or recipe. </a:t>
            </a:r>
          </a:p>
          <a:p>
            <a:pPr marL="0" indent="0">
              <a:buNone/>
            </a:pPr>
            <a:endParaRPr lang="en-US" sz="2000"/>
          </a:p>
          <a:p>
            <a:pPr marL="0" indent="0">
              <a:buNone/>
            </a:pPr>
            <a:r>
              <a:rPr lang="en-US" sz="2000"/>
              <a:t>How will you present your ideas to the new café managers for consideration? </a:t>
            </a:r>
            <a:endParaRPr lang="en-GB" sz="2000"/>
          </a:p>
        </p:txBody>
      </p:sp>
      <p:pic>
        <p:nvPicPr>
          <p:cNvPr id="4" name="Picture 5">
            <a:extLst>
              <a:ext uri="{FF2B5EF4-FFF2-40B4-BE49-F238E27FC236}">
                <a16:creationId xmlns:a16="http://schemas.microsoft.com/office/drawing/2014/main" id="{883404C8-23B5-4E21-88F6-5CB58ABD8B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5457" y="2570280"/>
            <a:ext cx="3976914" cy="2654934"/>
          </a:xfrm>
          <a:prstGeom prst="rect">
            <a:avLst/>
          </a:prstGeom>
        </p:spPr>
      </p:pic>
    </p:spTree>
    <p:extLst>
      <p:ext uri="{BB962C8B-B14F-4D97-AF65-F5344CB8AC3E}">
        <p14:creationId xmlns:p14="http://schemas.microsoft.com/office/powerpoint/2010/main" val="1964743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8F79C-BC45-42D4-B459-31DEA80C981D}"/>
              </a:ext>
            </a:extLst>
          </p:cNvPr>
          <p:cNvSpPr>
            <a:spLocks noGrp="1"/>
          </p:cNvSpPr>
          <p:nvPr>
            <p:ph type="ctrTitle"/>
          </p:nvPr>
        </p:nvSpPr>
        <p:spPr/>
        <p:txBody>
          <a:bodyPr/>
          <a:lstStyle/>
          <a:p>
            <a:r>
              <a:rPr lang="en-US"/>
              <a:t>Where does food come from?</a:t>
            </a:r>
            <a:endParaRPr lang="en-GB"/>
          </a:p>
        </p:txBody>
      </p:sp>
      <p:sp>
        <p:nvSpPr>
          <p:cNvPr id="3" name="Subtitle 2">
            <a:extLst>
              <a:ext uri="{FF2B5EF4-FFF2-40B4-BE49-F238E27FC236}">
                <a16:creationId xmlns:a16="http://schemas.microsoft.com/office/drawing/2014/main" id="{1BF7B452-EFAB-40EA-8D6E-22E6462D8ECD}"/>
              </a:ext>
            </a:extLst>
          </p:cNvPr>
          <p:cNvSpPr>
            <a:spLocks noGrp="1"/>
          </p:cNvSpPr>
          <p:nvPr>
            <p:ph type="subTitle" idx="1"/>
          </p:nvPr>
        </p:nvSpPr>
        <p:spPr>
          <a:xfrm>
            <a:off x="1169277" y="2571092"/>
            <a:ext cx="5902084" cy="3600000"/>
          </a:xfrm>
        </p:spPr>
        <p:txBody>
          <a:bodyPr/>
          <a:lstStyle/>
          <a:p>
            <a:pPr marL="457200" indent="-457200">
              <a:buAutoNum type="arabicPeriod"/>
            </a:pPr>
            <a:r>
              <a:rPr lang="en-US" dirty="0"/>
              <a:t>Our food has to be grown, reared or caught.</a:t>
            </a:r>
          </a:p>
          <a:p>
            <a:pPr marL="457200" indent="-457200">
              <a:buAutoNum type="arabicPeriod"/>
            </a:pPr>
            <a:r>
              <a:rPr lang="en-US" dirty="0"/>
              <a:t>The food is then processed in different ways. </a:t>
            </a:r>
          </a:p>
          <a:p>
            <a:pPr marL="457200" indent="-457200">
              <a:buFont typeface="+mj-lt"/>
              <a:buAutoNum type="arabicPeriod"/>
            </a:pPr>
            <a:r>
              <a:rPr lang="en-US" dirty="0"/>
              <a:t>The food is sold to the public through a range of different methods, such as: </a:t>
            </a:r>
          </a:p>
          <a:p>
            <a:pPr marL="444500" indent="0">
              <a:buFont typeface="Arial" panose="020B0604020202020204" pitchFamily="34" charset="0"/>
              <a:buChar char="•"/>
            </a:pPr>
            <a:r>
              <a:rPr lang="en-US" dirty="0"/>
              <a:t>	farm shops/markets; </a:t>
            </a:r>
          </a:p>
          <a:p>
            <a:pPr marL="444500" indent="0">
              <a:buFont typeface="Arial" panose="020B0604020202020204" pitchFamily="34" charset="0"/>
              <a:buChar char="•"/>
            </a:pPr>
            <a:r>
              <a:rPr lang="en-US" dirty="0"/>
              <a:t>	supermarkets;	</a:t>
            </a:r>
          </a:p>
          <a:p>
            <a:pPr marL="444500" indent="0">
              <a:buFont typeface="Arial" panose="020B0604020202020204" pitchFamily="34" charset="0"/>
              <a:buChar char="•"/>
            </a:pPr>
            <a:r>
              <a:rPr lang="en-US" dirty="0"/>
              <a:t>	butchers/delicatessens;</a:t>
            </a:r>
          </a:p>
          <a:p>
            <a:pPr marL="444500" indent="0">
              <a:buFont typeface="Arial" panose="020B0604020202020204" pitchFamily="34" charset="0"/>
              <a:buChar char="•"/>
            </a:pPr>
            <a:r>
              <a:rPr lang="en-US" dirty="0"/>
              <a:t>	online retailers; </a:t>
            </a:r>
          </a:p>
          <a:p>
            <a:pPr marL="444500" indent="0">
              <a:buFont typeface="Arial" panose="020B0604020202020204" pitchFamily="34" charset="0"/>
              <a:buChar char="•"/>
            </a:pPr>
            <a:r>
              <a:rPr lang="en-US" dirty="0"/>
              <a:t>	restaurants and cafes.</a:t>
            </a:r>
          </a:p>
          <a:p>
            <a:pPr marL="0" indent="0">
              <a:buNone/>
            </a:pPr>
            <a:endParaRPr lang="en-US" dirty="0"/>
          </a:p>
          <a:p>
            <a:pPr marL="0" indent="0">
              <a:buNone/>
            </a:pPr>
            <a:endParaRPr lang="en-US" dirty="0"/>
          </a:p>
        </p:txBody>
      </p:sp>
      <p:pic>
        <p:nvPicPr>
          <p:cNvPr id="4" name="Picture 4" descr="A picture containing food, vegetable, fruit, marketplace&#10;&#10;Description automatically generated">
            <a:extLst>
              <a:ext uri="{FF2B5EF4-FFF2-40B4-BE49-F238E27FC236}">
                <a16:creationId xmlns:a16="http://schemas.microsoft.com/office/drawing/2014/main" id="{93A5C3BE-2B17-4C9C-B504-E13592FA97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96590" y="2621628"/>
            <a:ext cx="3638247" cy="2425124"/>
          </a:xfrm>
          <a:prstGeom prst="rect">
            <a:avLst/>
          </a:prstGeom>
        </p:spPr>
      </p:pic>
    </p:spTree>
    <p:extLst>
      <p:ext uri="{BB962C8B-B14F-4D97-AF65-F5344CB8AC3E}">
        <p14:creationId xmlns:p14="http://schemas.microsoft.com/office/powerpoint/2010/main" val="2265228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76E0-DCA1-4CB8-9EEB-9D6281D99586}"/>
              </a:ext>
            </a:extLst>
          </p:cNvPr>
          <p:cNvSpPr>
            <a:spLocks noGrp="1"/>
          </p:cNvSpPr>
          <p:nvPr>
            <p:ph type="ctrTitle"/>
          </p:nvPr>
        </p:nvSpPr>
        <p:spPr/>
        <p:txBody>
          <a:bodyPr/>
          <a:lstStyle/>
          <a:p>
            <a:r>
              <a:rPr lang="en-US"/>
              <a:t>Food in the UK</a:t>
            </a:r>
            <a:endParaRPr lang="en-GB"/>
          </a:p>
        </p:txBody>
      </p:sp>
      <p:sp>
        <p:nvSpPr>
          <p:cNvPr id="3" name="Subtitle 2">
            <a:extLst>
              <a:ext uri="{FF2B5EF4-FFF2-40B4-BE49-F238E27FC236}">
                <a16:creationId xmlns:a16="http://schemas.microsoft.com/office/drawing/2014/main" id="{D073578C-BBCE-4429-BEAB-439AB1D1C565}"/>
              </a:ext>
            </a:extLst>
          </p:cNvPr>
          <p:cNvSpPr>
            <a:spLocks noGrp="1"/>
          </p:cNvSpPr>
          <p:nvPr>
            <p:ph type="subTitle" idx="1"/>
          </p:nvPr>
        </p:nvSpPr>
        <p:spPr>
          <a:xfrm>
            <a:off x="1169276" y="2571092"/>
            <a:ext cx="9720000" cy="633662"/>
          </a:xfrm>
        </p:spPr>
        <p:txBody>
          <a:bodyPr/>
          <a:lstStyle/>
          <a:p>
            <a:pPr marL="0" indent="0">
              <a:buNone/>
            </a:pPr>
            <a:r>
              <a:rPr lang="en-US">
                <a:latin typeface="Arial"/>
                <a:cs typeface="Arial"/>
              </a:rPr>
              <a:t>There are a wide variety of foods that are grown, reared or caught in the UK. </a:t>
            </a:r>
          </a:p>
          <a:p>
            <a:pPr marL="0" indent="0">
              <a:buNone/>
            </a:pPr>
            <a:r>
              <a:rPr lang="en-US">
                <a:latin typeface="Arial"/>
                <a:cs typeface="Arial"/>
              </a:rPr>
              <a:t>Here are some examples. Name five others. </a:t>
            </a: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 </a:t>
            </a:r>
            <a:endParaRPr lang="en-GB"/>
          </a:p>
        </p:txBody>
      </p:sp>
      <p:sp>
        <p:nvSpPr>
          <p:cNvPr id="5" name="TextBox 4">
            <a:extLst>
              <a:ext uri="{FF2B5EF4-FFF2-40B4-BE49-F238E27FC236}">
                <a16:creationId xmlns:a16="http://schemas.microsoft.com/office/drawing/2014/main" id="{BE1172B7-512F-435B-B17A-E60B6A5FCD4D}"/>
              </a:ext>
            </a:extLst>
          </p:cNvPr>
          <p:cNvSpPr txBox="1"/>
          <p:nvPr/>
        </p:nvSpPr>
        <p:spPr>
          <a:xfrm>
            <a:off x="1169274" y="3429000"/>
            <a:ext cx="3245972" cy="1477328"/>
          </a:xfrm>
          <a:prstGeom prst="rect">
            <a:avLst/>
          </a:prstGeom>
          <a:noFill/>
          <a:ln>
            <a:solidFill>
              <a:schemeClr val="tx1"/>
            </a:solidFill>
          </a:ln>
        </p:spPr>
        <p:txBody>
          <a:bodyPr wrap="square" lIns="91440" tIns="45720" rIns="91440" bIns="45720" rtlCol="0" anchor="t">
            <a:spAutoFit/>
          </a:bodyPr>
          <a:lstStyle/>
          <a:p>
            <a:pPr algn="ctr"/>
            <a:r>
              <a:rPr lang="en-US" b="1">
                <a:latin typeface="Arial" panose="020B0604020202020204" pitchFamily="34" charset="0"/>
                <a:cs typeface="Arial" panose="020B0604020202020204" pitchFamily="34" charset="0"/>
              </a:rPr>
              <a:t>Grown</a:t>
            </a:r>
          </a:p>
          <a:p>
            <a:r>
              <a:rPr lang="en-US">
                <a:latin typeface="Arial"/>
                <a:cs typeface="Arial"/>
              </a:rPr>
              <a:t>Cereals (e.g. wheat, barley, oats)</a:t>
            </a:r>
          </a:p>
          <a:p>
            <a:r>
              <a:rPr lang="en-US">
                <a:latin typeface="Arial" panose="020B0604020202020204" pitchFamily="34" charset="0"/>
                <a:cs typeface="Arial" panose="020B0604020202020204" pitchFamily="34" charset="0"/>
              </a:rPr>
              <a:t>Fruit </a:t>
            </a:r>
          </a:p>
          <a:p>
            <a:r>
              <a:rPr lang="en-US">
                <a:latin typeface="Arial"/>
                <a:cs typeface="Arial"/>
              </a:rPr>
              <a:t>Vegetables and salad</a:t>
            </a:r>
          </a:p>
        </p:txBody>
      </p:sp>
      <p:sp>
        <p:nvSpPr>
          <p:cNvPr id="6" name="TextBox 5">
            <a:extLst>
              <a:ext uri="{FF2B5EF4-FFF2-40B4-BE49-F238E27FC236}">
                <a16:creationId xmlns:a16="http://schemas.microsoft.com/office/drawing/2014/main" id="{A41B6250-7D15-46F2-8C34-9C680FC41130}"/>
              </a:ext>
            </a:extLst>
          </p:cNvPr>
          <p:cNvSpPr txBox="1"/>
          <p:nvPr/>
        </p:nvSpPr>
        <p:spPr>
          <a:xfrm>
            <a:off x="4720046" y="3429000"/>
            <a:ext cx="3245972" cy="1477328"/>
          </a:xfrm>
          <a:prstGeom prst="rect">
            <a:avLst/>
          </a:prstGeom>
          <a:noFill/>
          <a:ln>
            <a:solidFill>
              <a:schemeClr val="tx1"/>
            </a:solidFill>
          </a:ln>
        </p:spPr>
        <p:txBody>
          <a:bodyPr wrap="square" rtlCol="0">
            <a:spAutoFit/>
          </a:bodyPr>
          <a:lstStyle/>
          <a:p>
            <a:pPr algn="ctr"/>
            <a:r>
              <a:rPr lang="en-US" b="1">
                <a:latin typeface="Arial" panose="020B0604020202020204" pitchFamily="34" charset="0"/>
                <a:cs typeface="Arial" panose="020B0604020202020204" pitchFamily="34" charset="0"/>
              </a:rPr>
              <a:t>Reared</a:t>
            </a:r>
          </a:p>
          <a:p>
            <a:r>
              <a:rPr lang="en-US">
                <a:latin typeface="Arial" panose="020B0604020202020204" pitchFamily="34" charset="0"/>
                <a:cs typeface="Arial" panose="020B0604020202020204" pitchFamily="34" charset="0"/>
              </a:rPr>
              <a:t>Cattle		Poultry</a:t>
            </a:r>
          </a:p>
          <a:p>
            <a:r>
              <a:rPr lang="en-US">
                <a:latin typeface="Arial" panose="020B0604020202020204" pitchFamily="34" charset="0"/>
                <a:cs typeface="Arial" panose="020B0604020202020204" pitchFamily="34" charset="0"/>
              </a:rPr>
              <a:t>Game		Sheep</a:t>
            </a:r>
          </a:p>
          <a:p>
            <a:r>
              <a:rPr lang="en-US">
                <a:latin typeface="Arial" panose="020B0604020202020204" pitchFamily="34" charset="0"/>
                <a:cs typeface="Arial" panose="020B0604020202020204" pitchFamily="34" charset="0"/>
              </a:rPr>
              <a:t>Goat		Pigs</a:t>
            </a:r>
          </a:p>
          <a:p>
            <a:endParaRPr lang="en-GB"/>
          </a:p>
        </p:txBody>
      </p:sp>
      <p:sp>
        <p:nvSpPr>
          <p:cNvPr id="7" name="TextBox 6">
            <a:extLst>
              <a:ext uri="{FF2B5EF4-FFF2-40B4-BE49-F238E27FC236}">
                <a16:creationId xmlns:a16="http://schemas.microsoft.com/office/drawing/2014/main" id="{09132F8C-DC43-4131-BCC9-E87785354E2D}"/>
              </a:ext>
            </a:extLst>
          </p:cNvPr>
          <p:cNvSpPr txBox="1"/>
          <p:nvPr/>
        </p:nvSpPr>
        <p:spPr>
          <a:xfrm>
            <a:off x="8253400" y="3429000"/>
            <a:ext cx="3245972" cy="1477328"/>
          </a:xfrm>
          <a:prstGeom prst="rect">
            <a:avLst/>
          </a:prstGeom>
          <a:noFill/>
          <a:ln>
            <a:solidFill>
              <a:schemeClr val="tx1"/>
            </a:solidFill>
          </a:ln>
        </p:spPr>
        <p:txBody>
          <a:bodyPr wrap="square" rtlCol="0">
            <a:spAutoFit/>
          </a:bodyPr>
          <a:lstStyle/>
          <a:p>
            <a:pPr algn="ctr"/>
            <a:r>
              <a:rPr lang="en-US" b="1">
                <a:latin typeface="Arial" panose="020B0604020202020204" pitchFamily="34" charset="0"/>
                <a:cs typeface="Arial" panose="020B0604020202020204" pitchFamily="34" charset="0"/>
              </a:rPr>
              <a:t>Caught</a:t>
            </a:r>
          </a:p>
          <a:p>
            <a:r>
              <a:rPr lang="en-US">
                <a:latin typeface="Arial" panose="020B0604020202020204" pitchFamily="34" charset="0"/>
                <a:cs typeface="Arial" panose="020B0604020202020204" pitchFamily="34" charset="0"/>
              </a:rPr>
              <a:t>Fish</a:t>
            </a:r>
          </a:p>
          <a:p>
            <a:r>
              <a:rPr lang="en-US">
                <a:latin typeface="Arial" panose="020B0604020202020204" pitchFamily="34" charset="0"/>
                <a:cs typeface="Arial" panose="020B0604020202020204" pitchFamily="34" charset="0"/>
              </a:rPr>
              <a:t>Shellfish</a:t>
            </a:r>
          </a:p>
          <a:p>
            <a:pPr algn="ctr"/>
            <a:endParaRPr lang="en-US"/>
          </a:p>
          <a:p>
            <a:pPr algn="ctr"/>
            <a:endParaRPr lang="en-GB"/>
          </a:p>
        </p:txBody>
      </p:sp>
      <p:pic>
        <p:nvPicPr>
          <p:cNvPr id="9" name="Picture 4" descr="http://www.hawkleyherd.co.uk/images/sheep1.gif">
            <a:hlinkClick r:id="rId2"/>
            <a:extLst>
              <a:ext uri="{FF2B5EF4-FFF2-40B4-BE49-F238E27FC236}">
                <a16:creationId xmlns:a16="http://schemas.microsoft.com/office/drawing/2014/main" id="{35FE2274-F499-4A48-B4AA-A037C09BE61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5733"/>
          <a:stretch/>
        </p:blipFill>
        <p:spPr bwMode="auto">
          <a:xfrm>
            <a:off x="4720046" y="4986580"/>
            <a:ext cx="3245972" cy="1196306"/>
          </a:xfrm>
          <a:prstGeom prst="rect">
            <a:avLst/>
          </a:prstGeom>
          <a:ln>
            <a:noFill/>
          </a:ln>
          <a:effectLst/>
        </p:spPr>
      </p:pic>
      <p:pic>
        <p:nvPicPr>
          <p:cNvPr id="10" name="Picture 9">
            <a:extLst>
              <a:ext uri="{FF2B5EF4-FFF2-40B4-BE49-F238E27FC236}">
                <a16:creationId xmlns:a16="http://schemas.microsoft.com/office/drawing/2014/main" id="{094EB34D-2323-443A-A167-7747BC0FEB4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69268" y="4987312"/>
            <a:ext cx="3245970" cy="1196306"/>
          </a:xfrm>
          <a:prstGeom prst="rect">
            <a:avLst/>
          </a:prstGeom>
        </p:spPr>
      </p:pic>
      <p:pic>
        <p:nvPicPr>
          <p:cNvPr id="11" name="Picture 10">
            <a:extLst>
              <a:ext uri="{FF2B5EF4-FFF2-40B4-BE49-F238E27FC236}">
                <a16:creationId xmlns:a16="http://schemas.microsoft.com/office/drawing/2014/main" id="{B4711B1F-A499-4688-BDE7-94ACEF2705B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53400" y="4986580"/>
            <a:ext cx="3245972" cy="1165507"/>
          </a:xfrm>
          <a:prstGeom prst="rect">
            <a:avLst/>
          </a:prstGeom>
        </p:spPr>
      </p:pic>
    </p:spTree>
    <p:extLst>
      <p:ext uri="{BB962C8B-B14F-4D97-AF65-F5344CB8AC3E}">
        <p14:creationId xmlns:p14="http://schemas.microsoft.com/office/powerpoint/2010/main" val="2512108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D601-013D-4520-80A0-79E2E889ED99}"/>
              </a:ext>
            </a:extLst>
          </p:cNvPr>
          <p:cNvSpPr>
            <a:spLocks noGrp="1"/>
          </p:cNvSpPr>
          <p:nvPr>
            <p:ph type="ctrTitle"/>
          </p:nvPr>
        </p:nvSpPr>
        <p:spPr/>
        <p:txBody>
          <a:bodyPr/>
          <a:lstStyle/>
          <a:p>
            <a:r>
              <a:rPr lang="en-US"/>
              <a:t>Plant or animal? </a:t>
            </a:r>
            <a:endParaRPr lang="en-GB"/>
          </a:p>
        </p:txBody>
      </p:sp>
      <p:sp>
        <p:nvSpPr>
          <p:cNvPr id="3" name="Subtitle 2">
            <a:extLst>
              <a:ext uri="{FF2B5EF4-FFF2-40B4-BE49-F238E27FC236}">
                <a16:creationId xmlns:a16="http://schemas.microsoft.com/office/drawing/2014/main" id="{0A082DE7-987E-4D0E-B11F-9A16E3CD3377}"/>
              </a:ext>
            </a:extLst>
          </p:cNvPr>
          <p:cNvSpPr>
            <a:spLocks noGrp="1"/>
          </p:cNvSpPr>
          <p:nvPr>
            <p:ph type="subTitle" idx="1"/>
          </p:nvPr>
        </p:nvSpPr>
        <p:spPr/>
        <p:txBody>
          <a:bodyPr/>
          <a:lstStyle/>
          <a:p>
            <a:pPr marL="0" indent="0">
              <a:buNone/>
            </a:pPr>
            <a:r>
              <a:rPr lang="en-US">
                <a:latin typeface="Arial"/>
                <a:cs typeface="Arial"/>
              </a:rPr>
              <a:t>All food comes from either a plant or an animal. </a:t>
            </a:r>
          </a:p>
          <a:p>
            <a:pPr marL="0" indent="0">
              <a:buNone/>
            </a:pPr>
            <a:r>
              <a:rPr lang="en-US">
                <a:latin typeface="Arial"/>
                <a:cs typeface="Arial"/>
              </a:rPr>
              <a:t>Name four foods that originate from each of these examples:</a:t>
            </a:r>
          </a:p>
          <a:p>
            <a:pPr marL="0" indent="0">
              <a:buNone/>
            </a:pPr>
            <a:r>
              <a:rPr lang="en-US"/>
              <a:t> </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       </a:t>
            </a:r>
          </a:p>
        </p:txBody>
      </p:sp>
      <p:pic>
        <p:nvPicPr>
          <p:cNvPr id="5" name="Picture 4" descr="Wheat in fields">
            <a:extLst>
              <a:ext uri="{FF2B5EF4-FFF2-40B4-BE49-F238E27FC236}">
                <a16:creationId xmlns:a16="http://schemas.microsoft.com/office/drawing/2014/main" id="{264ABD49-E81B-4D45-A31A-3AD650FD9B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9277" y="3354580"/>
            <a:ext cx="2758570" cy="1835729"/>
          </a:xfrm>
          <a:prstGeom prst="rect">
            <a:avLst/>
          </a:prstGeom>
        </p:spPr>
      </p:pic>
      <p:pic>
        <p:nvPicPr>
          <p:cNvPr id="6" name="Picture 5">
            <a:extLst>
              <a:ext uri="{FF2B5EF4-FFF2-40B4-BE49-F238E27FC236}">
                <a16:creationId xmlns:a16="http://schemas.microsoft.com/office/drawing/2014/main" id="{F04326CD-E6C6-44A5-B063-041B89548C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47605" y="3354580"/>
            <a:ext cx="1729127" cy="2332223"/>
          </a:xfrm>
          <a:prstGeom prst="rect">
            <a:avLst/>
          </a:prstGeom>
        </p:spPr>
      </p:pic>
      <p:pic>
        <p:nvPicPr>
          <p:cNvPr id="4" name="Picture 6">
            <a:extLst>
              <a:ext uri="{FF2B5EF4-FFF2-40B4-BE49-F238E27FC236}">
                <a16:creationId xmlns:a16="http://schemas.microsoft.com/office/drawing/2014/main" id="{6EC94346-32E4-4CEE-BF96-0D275C6B69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8685" y="3359326"/>
            <a:ext cx="1594152" cy="2340681"/>
          </a:xfrm>
          <a:prstGeom prst="rect">
            <a:avLst/>
          </a:prstGeom>
        </p:spPr>
      </p:pic>
      <p:pic>
        <p:nvPicPr>
          <p:cNvPr id="7" name="Picture 7">
            <a:extLst>
              <a:ext uri="{FF2B5EF4-FFF2-40B4-BE49-F238E27FC236}">
                <a16:creationId xmlns:a16="http://schemas.microsoft.com/office/drawing/2014/main" id="{21362D48-A6B1-4541-868E-74E704F5E0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30685" y="3359438"/>
            <a:ext cx="2767391" cy="1844554"/>
          </a:xfrm>
          <a:prstGeom prst="rect">
            <a:avLst/>
          </a:prstGeom>
        </p:spPr>
      </p:pic>
    </p:spTree>
    <p:extLst>
      <p:ext uri="{BB962C8B-B14F-4D97-AF65-F5344CB8AC3E}">
        <p14:creationId xmlns:p14="http://schemas.microsoft.com/office/powerpoint/2010/main" val="141378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909AFDA5-E673-415D-B4E2-98C887A849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65414" y="2479769"/>
            <a:ext cx="4111103" cy="4111103"/>
          </a:xfrm>
          <a:prstGeom prst="rect">
            <a:avLst/>
          </a:prstGeom>
        </p:spPr>
      </p:pic>
      <p:sp>
        <p:nvSpPr>
          <p:cNvPr id="2" name="Title 1">
            <a:extLst>
              <a:ext uri="{FF2B5EF4-FFF2-40B4-BE49-F238E27FC236}">
                <a16:creationId xmlns:a16="http://schemas.microsoft.com/office/drawing/2014/main" id="{660B21D5-8976-4864-A48E-7ED179B80240}"/>
              </a:ext>
            </a:extLst>
          </p:cNvPr>
          <p:cNvSpPr>
            <a:spLocks noGrp="1"/>
          </p:cNvSpPr>
          <p:nvPr>
            <p:ph type="ctrTitle"/>
          </p:nvPr>
        </p:nvSpPr>
        <p:spPr/>
        <p:txBody>
          <a:bodyPr/>
          <a:lstStyle/>
          <a:p>
            <a:r>
              <a:rPr lang="en-US"/>
              <a:t>Did you know? </a:t>
            </a:r>
            <a:endParaRPr lang="en-GB"/>
          </a:p>
        </p:txBody>
      </p:sp>
      <p:sp>
        <p:nvSpPr>
          <p:cNvPr id="9" name="TextBox 8">
            <a:extLst>
              <a:ext uri="{FF2B5EF4-FFF2-40B4-BE49-F238E27FC236}">
                <a16:creationId xmlns:a16="http://schemas.microsoft.com/office/drawing/2014/main" id="{BB305255-A5AD-4166-BA55-4C5CB8D24898}"/>
              </a:ext>
            </a:extLst>
          </p:cNvPr>
          <p:cNvSpPr txBox="1"/>
          <p:nvPr/>
        </p:nvSpPr>
        <p:spPr>
          <a:xfrm>
            <a:off x="2557071" y="3080547"/>
            <a:ext cx="3120001" cy="954107"/>
          </a:xfrm>
          <a:prstGeom prst="rect">
            <a:avLst/>
          </a:prstGeom>
          <a:noFill/>
          <a:ln>
            <a:solidFill>
              <a:schemeClr val="tx1"/>
            </a:solidFill>
          </a:ln>
        </p:spPr>
        <p:txBody>
          <a:bodyPr wrap="square" rtlCol="0">
            <a:spAutoFit/>
          </a:bodyPr>
          <a:lstStyle/>
          <a:p>
            <a:r>
              <a:rPr lang="en-GB" sz="1400">
                <a:latin typeface="Arial" panose="020B0604020202020204" pitchFamily="34" charset="0"/>
                <a:cs typeface="Arial" panose="020B0604020202020204" pitchFamily="34" charset="0"/>
              </a:rPr>
              <a:t>In the </a:t>
            </a:r>
            <a:r>
              <a:rPr lang="en-GB" sz="1400" b="1">
                <a:latin typeface="Arial" panose="020B0604020202020204" pitchFamily="34" charset="0"/>
                <a:cs typeface="Arial" panose="020B0604020202020204" pitchFamily="34" charset="0"/>
              </a:rPr>
              <a:t>north-west </a:t>
            </a:r>
            <a:r>
              <a:rPr lang="en-GB" sz="1400">
                <a:latin typeface="Arial" panose="020B0604020202020204" pitchFamily="34" charset="0"/>
                <a:cs typeface="Arial" panose="020B0604020202020204" pitchFamily="34" charset="0"/>
              </a:rPr>
              <a:t>of England, Wales and Scotland, farmers keep cattle and sheep. Sheep can survive the cold winters on the hills and moors.</a:t>
            </a:r>
          </a:p>
        </p:txBody>
      </p:sp>
      <p:sp>
        <p:nvSpPr>
          <p:cNvPr id="10" name="TextBox 9">
            <a:extLst>
              <a:ext uri="{FF2B5EF4-FFF2-40B4-BE49-F238E27FC236}">
                <a16:creationId xmlns:a16="http://schemas.microsoft.com/office/drawing/2014/main" id="{7A25B766-BC3C-47C0-A2C9-BC0A4330BF0B}"/>
              </a:ext>
            </a:extLst>
          </p:cNvPr>
          <p:cNvSpPr txBox="1"/>
          <p:nvPr/>
        </p:nvSpPr>
        <p:spPr>
          <a:xfrm>
            <a:off x="2742936" y="5454660"/>
            <a:ext cx="3353064" cy="523220"/>
          </a:xfrm>
          <a:prstGeom prst="rect">
            <a:avLst/>
          </a:prstGeom>
          <a:noFill/>
          <a:ln>
            <a:solidFill>
              <a:schemeClr val="tx1"/>
            </a:solidFill>
          </a:ln>
        </p:spPr>
        <p:txBody>
          <a:bodyPr wrap="square" rtlCol="0">
            <a:spAutoFit/>
          </a:bodyPr>
          <a:lstStyle/>
          <a:p>
            <a:r>
              <a:rPr lang="en-GB" sz="1400">
                <a:latin typeface="Arial" panose="020B0604020202020204" pitchFamily="34" charset="0"/>
                <a:cs typeface="Arial" panose="020B0604020202020204" pitchFamily="34" charset="0"/>
              </a:rPr>
              <a:t>In the </a:t>
            </a:r>
            <a:r>
              <a:rPr lang="en-GB" sz="1400" b="1">
                <a:latin typeface="Arial" panose="020B0604020202020204" pitchFamily="34" charset="0"/>
                <a:cs typeface="Arial" panose="020B0604020202020204" pitchFamily="34" charset="0"/>
              </a:rPr>
              <a:t>south-west</a:t>
            </a:r>
            <a:r>
              <a:rPr lang="en-GB" sz="1400">
                <a:latin typeface="Arial" panose="020B0604020202020204" pitchFamily="34" charset="0"/>
                <a:cs typeface="Arial" panose="020B0604020202020204" pitchFamily="34" charset="0"/>
              </a:rPr>
              <a:t> of England, the rich grass is ideal for feeding dairy cows.</a:t>
            </a:r>
          </a:p>
        </p:txBody>
      </p:sp>
      <p:sp>
        <p:nvSpPr>
          <p:cNvPr id="11" name="TextBox 10">
            <a:extLst>
              <a:ext uri="{FF2B5EF4-FFF2-40B4-BE49-F238E27FC236}">
                <a16:creationId xmlns:a16="http://schemas.microsoft.com/office/drawing/2014/main" id="{892DB99B-B38C-4EC2-B4D1-B29354C234E4}"/>
              </a:ext>
            </a:extLst>
          </p:cNvPr>
          <p:cNvSpPr txBox="1"/>
          <p:nvPr/>
        </p:nvSpPr>
        <p:spPr>
          <a:xfrm>
            <a:off x="8183787" y="5254771"/>
            <a:ext cx="3390625" cy="954107"/>
          </a:xfrm>
          <a:prstGeom prst="rect">
            <a:avLst/>
          </a:prstGeom>
          <a:noFill/>
          <a:ln>
            <a:solidFill>
              <a:schemeClr val="tx1"/>
            </a:solidFill>
          </a:ln>
        </p:spPr>
        <p:txBody>
          <a:bodyPr wrap="square" rtlCol="0">
            <a:spAutoFit/>
          </a:bodyPr>
          <a:lstStyle/>
          <a:p>
            <a:r>
              <a:rPr lang="en-GB" sz="1400">
                <a:latin typeface="Arial" panose="020B0604020202020204" pitchFamily="34" charset="0"/>
                <a:cs typeface="Arial" panose="020B0604020202020204" pitchFamily="34" charset="0"/>
              </a:rPr>
              <a:t>In the </a:t>
            </a:r>
            <a:r>
              <a:rPr lang="en-GB" sz="1400" b="1">
                <a:latin typeface="Arial" panose="020B0604020202020204" pitchFamily="34" charset="0"/>
                <a:cs typeface="Arial" panose="020B0604020202020204" pitchFamily="34" charset="0"/>
              </a:rPr>
              <a:t>south-east</a:t>
            </a:r>
            <a:r>
              <a:rPr lang="en-GB" sz="1400">
                <a:latin typeface="Arial" panose="020B0604020202020204" pitchFamily="34" charset="0"/>
                <a:cs typeface="Arial" panose="020B0604020202020204" pitchFamily="34" charset="0"/>
              </a:rPr>
              <a:t> of England and the lowlands of Scotland, grain, potatoes and sugar beet are grown</a:t>
            </a:r>
            <a:r>
              <a:rPr lang="en-GB" sz="1400"/>
              <a:t>. </a:t>
            </a:r>
            <a:r>
              <a:rPr lang="en-GB" sz="1400">
                <a:latin typeface="Arial" panose="020B0604020202020204" pitchFamily="34" charset="0"/>
                <a:cs typeface="Arial" panose="020B0604020202020204" pitchFamily="34" charset="0"/>
              </a:rPr>
              <a:t>Most UK cauliflowers are grown in the south-east.</a:t>
            </a:r>
          </a:p>
        </p:txBody>
      </p:sp>
      <p:sp>
        <p:nvSpPr>
          <p:cNvPr id="12" name="TextBox 11">
            <a:extLst>
              <a:ext uri="{FF2B5EF4-FFF2-40B4-BE49-F238E27FC236}">
                <a16:creationId xmlns:a16="http://schemas.microsoft.com/office/drawing/2014/main" id="{745ACCCA-2A6C-4A83-BB5A-232A241F5A7C}"/>
              </a:ext>
            </a:extLst>
          </p:cNvPr>
          <p:cNvSpPr txBox="1"/>
          <p:nvPr/>
        </p:nvSpPr>
        <p:spPr>
          <a:xfrm>
            <a:off x="7975353" y="4123745"/>
            <a:ext cx="2894870" cy="738664"/>
          </a:xfrm>
          <a:prstGeom prst="rect">
            <a:avLst/>
          </a:prstGeom>
          <a:noFill/>
          <a:ln>
            <a:solidFill>
              <a:schemeClr val="tx1"/>
            </a:solidFill>
          </a:ln>
        </p:spPr>
        <p:txBody>
          <a:bodyPr wrap="square" rtlCol="0">
            <a:spAutoFit/>
          </a:bodyPr>
          <a:lstStyle/>
          <a:p>
            <a:r>
              <a:rPr lang="en-GB" sz="1400">
                <a:latin typeface="Arial" panose="020B0604020202020204" pitchFamily="34" charset="0"/>
                <a:cs typeface="Arial" panose="020B0604020202020204" pitchFamily="34" charset="0"/>
              </a:rPr>
              <a:t>In the </a:t>
            </a:r>
            <a:r>
              <a:rPr lang="en-GB" sz="1400" b="1">
                <a:latin typeface="Arial" panose="020B0604020202020204" pitchFamily="34" charset="0"/>
                <a:cs typeface="Arial" panose="020B0604020202020204" pitchFamily="34" charset="0"/>
              </a:rPr>
              <a:t>east</a:t>
            </a:r>
            <a:r>
              <a:rPr lang="en-GB" sz="1400">
                <a:latin typeface="Arial" panose="020B0604020202020204" pitchFamily="34" charset="0"/>
                <a:cs typeface="Arial" panose="020B0604020202020204" pitchFamily="34" charset="0"/>
              </a:rPr>
              <a:t> of England (East Anglia), wheat, barley and vegetables grow in large fields.</a:t>
            </a:r>
          </a:p>
        </p:txBody>
      </p:sp>
      <p:sp>
        <p:nvSpPr>
          <p:cNvPr id="13" name="TextBox 12">
            <a:extLst>
              <a:ext uri="{FF2B5EF4-FFF2-40B4-BE49-F238E27FC236}">
                <a16:creationId xmlns:a16="http://schemas.microsoft.com/office/drawing/2014/main" id="{97240E3C-7F73-4870-947E-D333847AA9B7}"/>
              </a:ext>
            </a:extLst>
          </p:cNvPr>
          <p:cNvSpPr txBox="1"/>
          <p:nvPr/>
        </p:nvSpPr>
        <p:spPr>
          <a:xfrm>
            <a:off x="2742936" y="4261768"/>
            <a:ext cx="2538029" cy="738664"/>
          </a:xfrm>
          <a:prstGeom prst="rect">
            <a:avLst/>
          </a:prstGeom>
          <a:noFill/>
          <a:ln>
            <a:solidFill>
              <a:schemeClr val="tx1"/>
            </a:solidFill>
          </a:ln>
        </p:spPr>
        <p:txBody>
          <a:bodyPr wrap="square" rtlCol="0">
            <a:spAutoFit/>
          </a:bodyPr>
          <a:lstStyle/>
          <a:p>
            <a:r>
              <a:rPr lang="en-US" sz="1400">
                <a:latin typeface="Arial" panose="020B0604020202020204" pitchFamily="34" charset="0"/>
                <a:cs typeface="Arial" panose="020B0604020202020204" pitchFamily="34" charset="0"/>
              </a:rPr>
              <a:t>Cattle, sheep, pigs and dairy are the largest commodity sectors in Northern Ireland.</a:t>
            </a:r>
            <a:endParaRPr lang="en-GB" sz="1400">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C7745603-25AE-45EB-AF2D-E0AE5B9F7305}"/>
              </a:ext>
            </a:extLst>
          </p:cNvPr>
          <p:cNvSpPr>
            <a:spLocks noGrp="1"/>
          </p:cNvSpPr>
          <p:nvPr>
            <p:ph type="subTitle" idx="1"/>
          </p:nvPr>
        </p:nvSpPr>
        <p:spPr>
          <a:xfrm>
            <a:off x="1219170" y="2210279"/>
            <a:ext cx="10527426" cy="931761"/>
          </a:xfrm>
        </p:spPr>
        <p:txBody>
          <a:bodyPr/>
          <a:lstStyle/>
          <a:p>
            <a:pPr marL="0" indent="0">
              <a:buNone/>
            </a:pPr>
            <a:r>
              <a:rPr lang="en-GB" sz="2000">
                <a:latin typeface="Arial" panose="020B0604020202020204" pitchFamily="34" charset="0"/>
                <a:cs typeface="Arial" panose="020B0604020202020204" pitchFamily="34" charset="0"/>
              </a:rPr>
              <a:t>Some parts of the United Kingdom have excellent soil for crops, while others are used for cattle, sheep, pigs and poultry.</a:t>
            </a:r>
          </a:p>
          <a:p>
            <a:pPr marL="0" indent="0">
              <a:buNone/>
            </a:pPr>
            <a:endParaRPr lang="en-GB"/>
          </a:p>
        </p:txBody>
      </p:sp>
    </p:spTree>
    <p:extLst>
      <p:ext uri="{BB962C8B-B14F-4D97-AF65-F5344CB8AC3E}">
        <p14:creationId xmlns:p14="http://schemas.microsoft.com/office/powerpoint/2010/main" val="303027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Did you know?</a:t>
            </a:r>
            <a:endParaRPr lang="en-GB"/>
          </a:p>
        </p:txBody>
      </p:sp>
      <p:sp>
        <p:nvSpPr>
          <p:cNvPr id="3" name="Subtitle 2"/>
          <p:cNvSpPr>
            <a:spLocks noGrp="1"/>
          </p:cNvSpPr>
          <p:nvPr>
            <p:ph type="subTitle" idx="1"/>
          </p:nvPr>
        </p:nvSpPr>
        <p:spPr>
          <a:xfrm>
            <a:off x="1169276" y="2571092"/>
            <a:ext cx="7306130" cy="3600000"/>
          </a:xfrm>
        </p:spPr>
        <p:txBody>
          <a:bodyPr/>
          <a:lstStyle/>
          <a:p>
            <a:r>
              <a:rPr lang="en-GB">
                <a:solidFill>
                  <a:srgbClr val="000000"/>
                </a:solidFill>
                <a:effectLst/>
                <a:latin typeface="Arial" panose="020B0604020202020204" pitchFamily="34" charset="0"/>
                <a:ea typeface="Calibri" panose="020F0502020204030204" pitchFamily="34" charset="0"/>
              </a:rPr>
              <a:t>Every year the UK produces over 20 million tonnes of grain.</a:t>
            </a:r>
          </a:p>
          <a:p>
            <a:r>
              <a:rPr lang="en-GB">
                <a:solidFill>
                  <a:srgbClr val="000000"/>
                </a:solidFill>
                <a:effectLst/>
                <a:latin typeface="Arial" panose="020B0604020202020204" pitchFamily="34" charset="0"/>
                <a:ea typeface="Calibri" panose="020F0502020204030204" pitchFamily="34" charset="0"/>
              </a:rPr>
              <a:t>British dairy farmers produce 15 billion litres of milk each year. </a:t>
            </a:r>
          </a:p>
          <a:p>
            <a:r>
              <a:rPr lang="en-GB">
                <a:solidFill>
                  <a:srgbClr val="000000"/>
                </a:solidFill>
                <a:effectLst/>
                <a:latin typeface="Arial" panose="020B0604020202020204" pitchFamily="34" charset="0"/>
                <a:ea typeface="Calibri" panose="020F0502020204030204" pitchFamily="34" charset="0"/>
              </a:rPr>
              <a:t>There are 5.1 million pigs and 34 million sheep and lambs in the UK.</a:t>
            </a:r>
          </a:p>
          <a:p>
            <a:r>
              <a:rPr lang="en-GB">
                <a:solidFill>
                  <a:srgbClr val="000000"/>
                </a:solidFill>
                <a:effectLst/>
                <a:latin typeface="Arial" panose="020B0604020202020204" pitchFamily="34" charset="0"/>
                <a:ea typeface="Calibri" panose="020F0502020204030204" pitchFamily="34" charset="0"/>
                <a:cs typeface="Arial" panose="020B0604020202020204" pitchFamily="34" charset="0"/>
              </a:rPr>
              <a:t>Beef, pork, lamb and dairy are produced in the UK to world-class food and farming standards. </a:t>
            </a:r>
            <a:endParaRPr lang="en-GB">
              <a:effectLst/>
              <a:latin typeface="Arial" panose="020B0604020202020204" pitchFamily="34" charset="0"/>
              <a:ea typeface="Calibri" panose="020F0502020204030204" pitchFamily="34" charset="0"/>
              <a:cs typeface="Arial" panose="020B0604020202020204" pitchFamily="34" charset="0"/>
            </a:endParaRPr>
          </a:p>
          <a:p>
            <a:r>
              <a:rPr lang="en-GB">
                <a:solidFill>
                  <a:srgbClr val="000000"/>
                </a:solidFill>
                <a:effectLst/>
                <a:latin typeface="Arial" panose="020B0604020202020204" pitchFamily="34" charset="0"/>
                <a:ea typeface="Calibri" panose="020F0502020204030204" pitchFamily="34" charset="0"/>
              </a:rPr>
              <a:t>Farmers help to support 1 million hectares of woodland and forests. This helps look after the habitats of wildlife such as birds, insects and pollinators. They also look after or plant hedges, trees and wild flowers.</a:t>
            </a:r>
            <a:endParaRPr lang="en-GB">
              <a:effectLst/>
              <a:latin typeface="Calibri" panose="020F0502020204030204" pitchFamily="34" charset="0"/>
              <a:ea typeface="Calibri" panose="020F0502020204030204" pitchFamily="34" charset="0"/>
            </a:endParaRPr>
          </a:p>
          <a:p>
            <a:endParaRPr lang="en-GB"/>
          </a:p>
        </p:txBody>
      </p:sp>
      <p:pic>
        <p:nvPicPr>
          <p:cNvPr id="4" name="Picture 3" descr="sheepupland">
            <a:extLst>
              <a:ext uri="{FF2B5EF4-FFF2-40B4-BE49-F238E27FC236}">
                <a16:creationId xmlns:a16="http://schemas.microsoft.com/office/drawing/2014/main" id="{60618CBF-1DD5-4299-9396-949382E033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54153" y="2571092"/>
            <a:ext cx="29130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D68931-DB4B-44E6-8F94-C63D55CED28E}"/>
              </a:ext>
            </a:extLst>
          </p:cNvPr>
          <p:cNvSpPr txBox="1"/>
          <p:nvPr/>
        </p:nvSpPr>
        <p:spPr>
          <a:xfrm>
            <a:off x="1308683" y="6171092"/>
            <a:ext cx="5595456" cy="307777"/>
          </a:xfrm>
          <a:prstGeom prst="rect">
            <a:avLst/>
          </a:prstGeom>
          <a:noFill/>
        </p:spPr>
        <p:txBody>
          <a:bodyPr wrap="square" rtlCol="0">
            <a:spAutoFit/>
          </a:bodyPr>
          <a:lstStyle/>
          <a:p>
            <a:r>
              <a:rPr lang="en-GB" sz="14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Agriculture in the United Kingdom 2019 - GOV.UK (www.gov.uk)</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8072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BF50-DEE6-4530-9042-85493BE39712}"/>
              </a:ext>
            </a:extLst>
          </p:cNvPr>
          <p:cNvSpPr>
            <a:spLocks noGrp="1"/>
          </p:cNvSpPr>
          <p:nvPr>
            <p:ph type="ctrTitle"/>
          </p:nvPr>
        </p:nvSpPr>
        <p:spPr/>
        <p:txBody>
          <a:bodyPr/>
          <a:lstStyle/>
          <a:p>
            <a:r>
              <a:rPr lang="en-US"/>
              <a:t>What’s available in the UK?</a:t>
            </a:r>
            <a:endParaRPr lang="en-GB"/>
          </a:p>
        </p:txBody>
      </p:sp>
      <p:sp>
        <p:nvSpPr>
          <p:cNvPr id="3" name="Subtitle 2">
            <a:extLst>
              <a:ext uri="{FF2B5EF4-FFF2-40B4-BE49-F238E27FC236}">
                <a16:creationId xmlns:a16="http://schemas.microsoft.com/office/drawing/2014/main" id="{A3CDFB9A-D782-4386-934B-A7DC28A3A353}"/>
              </a:ext>
            </a:extLst>
          </p:cNvPr>
          <p:cNvSpPr>
            <a:spLocks noGrp="1"/>
          </p:cNvSpPr>
          <p:nvPr>
            <p:ph type="subTitle" idx="1"/>
          </p:nvPr>
        </p:nvSpPr>
        <p:spPr>
          <a:xfrm>
            <a:off x="1169276" y="2571092"/>
            <a:ext cx="6990655" cy="3600000"/>
          </a:xfrm>
        </p:spPr>
        <p:txBody>
          <a:bodyPr/>
          <a:lstStyle/>
          <a:p>
            <a:pPr marL="0" indent="0">
              <a:buNone/>
            </a:pPr>
            <a:r>
              <a:rPr lang="en-US"/>
              <a:t>Your challenge is to predominantly use </a:t>
            </a:r>
            <a:r>
              <a:rPr lang="en-US" sz="2000"/>
              <a:t>ingredients grown, reared or caught in the UK.</a:t>
            </a:r>
          </a:p>
          <a:p>
            <a:pPr marL="0" indent="0">
              <a:buNone/>
            </a:pPr>
            <a:endParaRPr lang="en-US"/>
          </a:p>
          <a:p>
            <a:pPr marL="0" indent="0">
              <a:buNone/>
            </a:pPr>
            <a:r>
              <a:rPr lang="en-US" sz="2000"/>
              <a:t>Make a list of ingredients that are grown, reared or caught in the UK that you could use.</a:t>
            </a:r>
          </a:p>
          <a:p>
            <a:pPr marL="0" indent="0">
              <a:buNone/>
            </a:pPr>
            <a:endParaRPr lang="en-US"/>
          </a:p>
          <a:p>
            <a:pPr marL="0" indent="0">
              <a:buNone/>
            </a:pPr>
            <a:r>
              <a:rPr lang="en-US"/>
              <a:t>Do you have any ingredients that are a local specialty?</a:t>
            </a:r>
          </a:p>
          <a:p>
            <a:pPr marL="0" indent="0">
              <a:buNone/>
            </a:pPr>
            <a:endParaRPr lang="en-US" sz="2000"/>
          </a:p>
          <a:p>
            <a:pPr marL="0" indent="0">
              <a:buNone/>
            </a:pPr>
            <a:r>
              <a:rPr lang="en-US"/>
              <a:t>Identify five ingredients that are not grown, reared or caught in the UK that you could use.</a:t>
            </a:r>
            <a:endParaRPr lang="en-US" sz="2000"/>
          </a:p>
          <a:p>
            <a:pPr marL="0" indent="0">
              <a:buNone/>
            </a:pPr>
            <a:endParaRPr lang="en-US"/>
          </a:p>
          <a:p>
            <a:pPr marL="0" indent="0">
              <a:buNone/>
            </a:pPr>
            <a:endParaRPr lang="en-US"/>
          </a:p>
          <a:p>
            <a:pPr marL="0" indent="0">
              <a:buNone/>
            </a:pPr>
            <a:endParaRPr lang="en-US" sz="2000"/>
          </a:p>
          <a:p>
            <a:pPr marL="0" indent="0">
              <a:buNone/>
            </a:pPr>
            <a:endParaRPr lang="en-GB"/>
          </a:p>
        </p:txBody>
      </p:sp>
      <p:pic>
        <p:nvPicPr>
          <p:cNvPr id="7" name="Picture 7" descr="A picture containing food, fruit, marketplace, fresh&#10;&#10;Description automatically generated">
            <a:extLst>
              <a:ext uri="{FF2B5EF4-FFF2-40B4-BE49-F238E27FC236}">
                <a16:creationId xmlns:a16="http://schemas.microsoft.com/office/drawing/2014/main" id="{8D2479D2-0216-491F-9B78-1F54BCDF16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70281" y="1966431"/>
            <a:ext cx="2743200" cy="1832458"/>
          </a:xfrm>
          <a:prstGeom prst="rect">
            <a:avLst/>
          </a:prstGeom>
        </p:spPr>
      </p:pic>
      <p:pic>
        <p:nvPicPr>
          <p:cNvPr id="8" name="Picture 8">
            <a:extLst>
              <a:ext uri="{FF2B5EF4-FFF2-40B4-BE49-F238E27FC236}">
                <a16:creationId xmlns:a16="http://schemas.microsoft.com/office/drawing/2014/main" id="{9FE1F6E6-FE45-47D5-B54C-E034C8CA16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0281" y="4022394"/>
            <a:ext cx="2743200" cy="1832458"/>
          </a:xfrm>
          <a:prstGeom prst="rect">
            <a:avLst/>
          </a:prstGeom>
        </p:spPr>
      </p:pic>
    </p:spTree>
    <p:extLst>
      <p:ext uri="{BB962C8B-B14F-4D97-AF65-F5344CB8AC3E}">
        <p14:creationId xmlns:p14="http://schemas.microsoft.com/office/powerpoint/2010/main" val="303989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4c7d02dd-d8f6-4ac9-bd74-b11e6dbbf829" xsi:nil="true"/>
    <TaxCatchAll xmlns="e23bd75c-2c0f-42ec-881a-8c8145746009" xsi:nil="true"/>
    <lcf76f155ced4ddcb4097134ff3c332f xmlns="4c7d02dd-d8f6-4ac9-bd74-b11e6dbbf82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B7717B116CB0458FBBE0A0DE0182DD" ma:contentTypeVersion="13" ma:contentTypeDescription="Create a new document." ma:contentTypeScope="" ma:versionID="ce0553dddd25d99b22cfbc3590afeb1a">
  <xsd:schema xmlns:xsd="http://www.w3.org/2001/XMLSchema" xmlns:xs="http://www.w3.org/2001/XMLSchema" xmlns:p="http://schemas.microsoft.com/office/2006/metadata/properties" xmlns:ns2="4c7d02dd-d8f6-4ac9-bd74-b11e6dbbf829" xmlns:ns3="e23bd75c-2c0f-42ec-881a-8c8145746009" targetNamespace="http://schemas.microsoft.com/office/2006/metadata/properties" ma:root="true" ma:fieldsID="c216a21d9ec43ded0ea9f5496cf36e2c" ns2:_="" ns3:_="">
    <xsd:import namespace="4c7d02dd-d8f6-4ac9-bd74-b11e6dbbf829"/>
    <xsd:import namespace="e23bd75c-2c0f-42ec-881a-8c81457460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7d02dd-d8f6-4ac9-bd74-b11e6dbbf8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3bd75c-2c0f-42ec-881a-8c814574600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ee8a2b1-86da-4118-9ec0-6d7b842742b1}" ma:internalName="TaxCatchAll" ma:showField="CatchAllData" ma:web="e23bd75c-2c0f-42ec-881a-8c81457460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A84615-6D8B-4A8F-B9A5-3805127A3ACB}">
  <ds:schemaRefs>
    <ds:schemaRef ds:uri="http://purl.org/dc/terms/"/>
    <ds:schemaRef ds:uri="c53071f4-7f44-43fd-895c-8e7b6a3746b0"/>
    <ds:schemaRef ds:uri="http://schemas.microsoft.com/office/infopath/2007/PartnerControls"/>
    <ds:schemaRef ds:uri="http://www.w3.org/XML/1998/namespace"/>
    <ds:schemaRef ds:uri="http://schemas.microsoft.com/office/2006/documentManagement/types"/>
    <ds:schemaRef ds:uri="http://purl.org/dc/elements/1.1/"/>
    <ds:schemaRef ds:uri="http://purl.org/dc/dcmitype/"/>
    <ds:schemaRef ds:uri="http://schemas.openxmlformats.org/package/2006/metadata/core-properties"/>
    <ds:schemaRef ds:uri="ead97cfe-a968-427f-b02b-893e6ba0355a"/>
    <ds:schemaRef ds:uri="http://schemas.microsoft.com/office/2006/metadata/properties"/>
    <ds:schemaRef ds:uri="4c7d02dd-d8f6-4ac9-bd74-b11e6dbbf829"/>
    <ds:schemaRef ds:uri="e23bd75c-2c0f-42ec-881a-8c8145746009"/>
  </ds:schemaRefs>
</ds:datastoreItem>
</file>

<file path=customXml/itemProps2.xml><?xml version="1.0" encoding="utf-8"?>
<ds:datastoreItem xmlns:ds="http://schemas.openxmlformats.org/officeDocument/2006/customXml" ds:itemID="{F39F3FD5-8BE4-4C63-8E08-C5A7A17FEE74}">
  <ds:schemaRefs>
    <ds:schemaRef ds:uri="http://schemas.microsoft.com/sharepoint/v3/contenttype/forms"/>
  </ds:schemaRefs>
</ds:datastoreItem>
</file>

<file path=customXml/itemProps3.xml><?xml version="1.0" encoding="utf-8"?>
<ds:datastoreItem xmlns:ds="http://schemas.openxmlformats.org/officeDocument/2006/customXml" ds:itemID="{33413E23-77AC-4801-8369-666F018472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7d02dd-d8f6-4ac9-bd74-b11e6dbbf829"/>
    <ds:schemaRef ds:uri="e23bd75c-2c0f-42ec-881a-8c81457460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TotalTime>
  <Words>2084</Words>
  <Application>Microsoft Office PowerPoint</Application>
  <PresentationFormat>Widescreen</PresentationFormat>
  <Paragraphs>184</Paragraphs>
  <Slides>26</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26</vt:i4>
      </vt:variant>
    </vt:vector>
  </HeadingPairs>
  <TitlesOfParts>
    <vt:vector size="33" baseType="lpstr">
      <vt:lpstr>Arial</vt:lpstr>
      <vt:lpstr>Calibri</vt:lpstr>
      <vt:lpstr>Times New Roman</vt:lpstr>
      <vt:lpstr>Office Theme</vt:lpstr>
      <vt:lpstr>Custom Design</vt:lpstr>
      <vt:lpstr>1_Custom Design</vt:lpstr>
      <vt:lpstr>3_Custom Design</vt:lpstr>
      <vt:lpstr>Eat your way around the UK</vt:lpstr>
      <vt:lpstr>The Challenge</vt:lpstr>
      <vt:lpstr>Let’s get started – the Challenge is on!</vt:lpstr>
      <vt:lpstr>Where does food come from?</vt:lpstr>
      <vt:lpstr>Food in the UK</vt:lpstr>
      <vt:lpstr>Plant or animal? </vt:lpstr>
      <vt:lpstr>Did you know? </vt:lpstr>
      <vt:lpstr>Did you know?</vt:lpstr>
      <vt:lpstr>What’s available in the UK?</vt:lpstr>
      <vt:lpstr>The Eatwell Guide</vt:lpstr>
      <vt:lpstr>Healthy eating and sustainable diets – applying your knowledge</vt:lpstr>
      <vt:lpstr>Planning</vt:lpstr>
      <vt:lpstr>The Challenge</vt:lpstr>
      <vt:lpstr>Teacher’s guide</vt:lpstr>
      <vt:lpstr>The Food – a fact of life Challenges </vt:lpstr>
      <vt:lpstr>The 11-14 Where food comes from Challenge</vt:lpstr>
      <vt:lpstr>Opportunities for learning </vt:lpstr>
      <vt:lpstr>How can pupils complete the Challenge?</vt:lpstr>
      <vt:lpstr>Finding out - activities</vt:lpstr>
      <vt:lpstr>Finding out - activities</vt:lpstr>
      <vt:lpstr>Finding out - activities</vt:lpstr>
      <vt:lpstr>Finding out activities</vt:lpstr>
      <vt:lpstr>Making and evaluating activities</vt:lpstr>
      <vt:lpstr>Bringing it all together</vt:lpstr>
      <vt:lpstr>Celebrating success</vt:lpstr>
      <vt:lpstr>Eat your way around the 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Eat your way around the UK</dc:title>
  <dc:creator>Glenn Carter</dc:creator>
  <cp:lastModifiedBy>Orla Condon</cp:lastModifiedBy>
  <cp:revision>2</cp:revision>
  <dcterms:created xsi:type="dcterms:W3CDTF">2018-10-10T09:22:08Z</dcterms:created>
  <dcterms:modified xsi:type="dcterms:W3CDTF">2026-06-16T08:37:52Z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0x0101008BB7717B116CB0458FBBE0A0DE0182DD</vt:lpwstr>
  </property>
  <property fmtid="{D5CDD505-2E9C-101B-9397-08002B2CF9AE}" pid="3" name="Order">
    <vt:r8>551800</vt:r8>
  </property>
  <property fmtid="{D5CDD505-2E9C-101B-9397-08002B2CF9AE}" pid="4" name="_ExtendedDescription">
    <vt:lpwstr/>
  </property>
  <property fmtid="{D5CDD505-2E9C-101B-9397-08002B2CF9AE}" pid="5" name="ComplianceAssetId">
    <vt:lpwstr/>
  </property>
  <property fmtid="{D5CDD505-2E9C-101B-9397-08002B2CF9AE}" pid="6" name="MediaServiceImageTags">
    <vt:lpwstr/>
  </property>
</Properties>
</file>