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315" r:id="rId9"/>
    <p:sldId id="262" r:id="rId10"/>
    <p:sldId id="293" r:id="rId11"/>
    <p:sldId id="311" r:id="rId12"/>
    <p:sldId id="294" r:id="rId13"/>
    <p:sldId id="310" r:id="rId14"/>
    <p:sldId id="295" r:id="rId15"/>
    <p:sldId id="263" r:id="rId16"/>
    <p:sldId id="264" r:id="rId17"/>
    <p:sldId id="312" r:id="rId18"/>
    <p:sldId id="292" r:id="rId19"/>
    <p:sldId id="302" r:id="rId20"/>
    <p:sldId id="291" r:id="rId21"/>
    <p:sldId id="314" r:id="rId22"/>
    <p:sldId id="297" r:id="rId23"/>
    <p:sldId id="298" r:id="rId24"/>
    <p:sldId id="299" r:id="rId25"/>
    <p:sldId id="300" r:id="rId26"/>
    <p:sldId id="275" r:id="rId27"/>
    <p:sldId id="277" r:id="rId28"/>
    <p:sldId id="307" r:id="rId29"/>
    <p:sldId id="308" r:id="rId30"/>
    <p:sldId id="301" r:id="rId31"/>
    <p:sldId id="304" r:id="rId32"/>
    <p:sldId id="305" r:id="rId33"/>
    <p:sldId id="309" r:id="rId34"/>
    <p:sldId id="26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5150"/>
    <a:srgbClr val="EDCCCC"/>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F8596C-44B9-4912-A6F4-CEFF9AAE4F67}" v="9" dt="2026-06-15T14:20:55.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6357" autoAdjust="0"/>
  </p:normalViewPr>
  <p:slideViewPr>
    <p:cSldViewPr snapToGrid="0" snapToObjects="1">
      <p:cViewPr varScale="1">
        <p:scale>
          <a:sx n="63" d="100"/>
          <a:sy n="63" d="100"/>
        </p:scale>
        <p:origin x="732"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BF5150"/>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BF5150"/>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ED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BF5150"/>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a:t>
            </a:r>
            <a:r>
              <a:rPr lang="en-US" sz="900" b="0" i="0" baseline="0" dirty="0">
                <a:solidFill>
                  <a:schemeClr val="tx1"/>
                </a:solidFill>
                <a:latin typeface="Arial" charset="0"/>
                <a:ea typeface="Arial" charset="0"/>
                <a:cs typeface="Arial" charset="0"/>
              </a:rPr>
              <a:t> 2022</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s://www.foodafactoflife.org.uk/media/2619/food-and-drink-diary-ws-711he2.docx" TargetMode="External"/><Relationship Id="rId3" Type="http://schemas.openxmlformats.org/officeDocument/2006/relationships/hyperlink" Target="https://www.foodafactoflife.org.uk/media/4898/ffl-workbook-2-ages-7-11.pdf" TargetMode="External"/><Relationship Id="rId7" Type="http://schemas.openxmlformats.org/officeDocument/2006/relationships/hyperlink" Target="https://www.foodafactoflife.org.uk/media/cyrkxmum/food-and-drink-diary-ws-711he2.docx" TargetMode="External"/><Relationship Id="rId2" Type="http://schemas.openxmlformats.org/officeDocument/2006/relationships/hyperlink" Target="https://www.foodafactoflife.org.uk/media/2622/the-eatwell-guide-ppt-711he2.pptx" TargetMode="External"/><Relationship Id="rId1" Type="http://schemas.openxmlformats.org/officeDocument/2006/relationships/slideLayout" Target="../slideLayouts/slideLayout3.xml"/><Relationship Id="rId6" Type="http://schemas.openxmlformats.org/officeDocument/2006/relationships/hyperlink" Target="https://www.foodafactoflife.org.uk/media/1637/food-route-users-guide-g-711apfr.docx" TargetMode="External"/><Relationship Id="rId5" Type="http://schemas.openxmlformats.org/officeDocument/2006/relationships/hyperlink" Target="https://www.foodafactoflife.org.uk/media/1636/food-route-the-resource.pdf" TargetMode="External"/><Relationship Id="rId4" Type="http://schemas.openxmlformats.org/officeDocument/2006/relationships/hyperlink" Target="https://www.foodafactoflife.org.uk/media/hilbvx2l/meals-and-snacks-ppt-711he2.ppt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foodafactoflife.org.uk/11-14-years/healthy-eating/interactive-resources/#EG" TargetMode="External"/><Relationship Id="rId2" Type="http://schemas.openxmlformats.org/officeDocument/2006/relationships/hyperlink" Target="https://www.youtube.com/playlist?list=PLSXnX8lDffhTq41shvMiA7n9xCVlt7_nN" TargetMode="External"/><Relationship Id="rId1" Type="http://schemas.openxmlformats.org/officeDocument/2006/relationships/slideLayout" Target="../slideLayouts/slideLayout3.xml"/><Relationship Id="rId5" Type="http://schemas.openxmlformats.org/officeDocument/2006/relationships/hyperlink" Target="https://www.foodafactoflife.org.uk/media/405o3rcd/nutrients-3-ppt-711he4.pptx" TargetMode="External"/><Relationship Id="rId4" Type="http://schemas.openxmlformats.org/officeDocument/2006/relationships/hyperlink" Target="https://www.foodafactoflife.org.uk/media/7739/meal-cards-316.docx"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foodafactoflife.org.uk/11-14-years/healthy-eating/interactive-resources/#VM" TargetMode="External"/><Relationship Id="rId2" Type="http://schemas.openxmlformats.org/officeDocument/2006/relationships/hyperlink" Target="https://www.foodafactoflife.org.uk/media/gevc1ymk/eatwell-guide-and-nutrients-ws-711he4.docx" TargetMode="External"/><Relationship Id="rId1" Type="http://schemas.openxmlformats.org/officeDocument/2006/relationships/slideLayout" Target="../slideLayouts/slideLayout3.xml"/><Relationship Id="rId6" Type="http://schemas.openxmlformats.org/officeDocument/2006/relationships/hyperlink" Target="https://www.foodafactoflife.org.uk/media/2684/energy-needs-factsheet-i-711he3.docx" TargetMode="External"/><Relationship Id="rId5" Type="http://schemas.openxmlformats.org/officeDocument/2006/relationships/hyperlink" Target="https://www.foodafactoflife.org.uk/media/2685/energy-needs-ws-711he3.docx" TargetMode="External"/><Relationship Id="rId4" Type="http://schemas.openxmlformats.org/officeDocument/2006/relationships/hyperlink" Target="https://www.foodafactoflife.org.uk/media/ul0h1yay/energy-ppt-711he4.ppt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oodafactoflife.org.uk/media/2686/energy-used-factsheet-i-711he3.docx" TargetMode="External"/><Relationship Id="rId2" Type="http://schemas.openxmlformats.org/officeDocument/2006/relationships/hyperlink" Target="https://www.foodafactoflife.org.uk/media/3bpdcd0s/energy-cards-c-711he3-1.docx" TargetMode="External"/><Relationship Id="rId1" Type="http://schemas.openxmlformats.org/officeDocument/2006/relationships/slideLayout" Target="../slideLayouts/slideLayout3.xml"/><Relationship Id="rId6" Type="http://schemas.openxmlformats.org/officeDocument/2006/relationships/hyperlink" Target="https://www.foodafactoflife.org.uk/media/20ilknuq/energy-and-serving-size-ws-711he3.xls" TargetMode="External"/><Relationship Id="rId5" Type="http://schemas.openxmlformats.org/officeDocument/2006/relationships/hyperlink" Target="http://explorefood.foodafactoflife.org.uk/" TargetMode="External"/><Relationship Id="rId4" Type="http://schemas.openxmlformats.org/officeDocument/2006/relationships/hyperlink" Target="https://www.foodafactoflife.org.uk/media/fufbzeit/serving-size-and-energy-ws-711he3.docx"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oodafactoflife.org.uk/recipes/" TargetMode="External"/><Relationship Id="rId2" Type="http://schemas.openxmlformats.org/officeDocument/2006/relationships/hyperlink" Target="https://www.foodafactoflife.org.uk/11-14-years/healthy-eating/eat-well/#EC" TargetMode="External"/><Relationship Id="rId1" Type="http://schemas.openxmlformats.org/officeDocument/2006/relationships/slideLayout" Target="../slideLayouts/slideLayout3.xml"/><Relationship Id="rId4" Type="http://schemas.openxmlformats.org/officeDocument/2006/relationships/hyperlink" Target="https://www.foodafactoflife.org.uk/media/mxufaoi2/eatwell-guide-food-list-ws-711he2.docx"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452" y="3062452"/>
            <a:ext cx="9144000" cy="733096"/>
          </a:xfrm>
        </p:spPr>
        <p:txBody>
          <a:bodyPr/>
          <a:lstStyle/>
          <a:p>
            <a:r>
              <a:rPr lang="en-US" dirty="0"/>
              <a:t>Be healthy, be active!</a:t>
            </a:r>
            <a:br>
              <a:rPr lang="en-US" dirty="0"/>
            </a:br>
            <a:br>
              <a:rPr lang="en-US" dirty="0"/>
            </a:br>
            <a:endParaRPr lang="en-US" dirty="0"/>
          </a:p>
        </p:txBody>
      </p:sp>
      <p:sp>
        <p:nvSpPr>
          <p:cNvPr id="4" name="TextBox 3">
            <a:extLst>
              <a:ext uri="{FF2B5EF4-FFF2-40B4-BE49-F238E27FC236}">
                <a16:creationId xmlns:a16="http://schemas.microsoft.com/office/drawing/2014/main" id="{DF94F48D-B80F-42E1-8116-EBFF1579BCF0}"/>
              </a:ext>
            </a:extLst>
          </p:cNvPr>
          <p:cNvSpPr txBox="1"/>
          <p:nvPr/>
        </p:nvSpPr>
        <p:spPr>
          <a:xfrm>
            <a:off x="656677" y="3817062"/>
            <a:ext cx="9496973" cy="461665"/>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A Healthy eating Challenge for pupils aged 7-11 years </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37589-710B-4409-A302-2A370157E47A}"/>
              </a:ext>
            </a:extLst>
          </p:cNvPr>
          <p:cNvSpPr>
            <a:spLocks noGrp="1"/>
          </p:cNvSpPr>
          <p:nvPr>
            <p:ph type="ctrTitle"/>
          </p:nvPr>
        </p:nvSpPr>
        <p:spPr>
          <a:xfrm>
            <a:off x="788276" y="1403417"/>
            <a:ext cx="9720000" cy="720000"/>
          </a:xfrm>
        </p:spPr>
        <p:txBody>
          <a:bodyPr/>
          <a:lstStyle/>
          <a:p>
            <a:r>
              <a:rPr lang="en-US" dirty="0"/>
              <a:t>Energy needs</a:t>
            </a:r>
            <a:endParaRPr lang="en-GB" dirty="0"/>
          </a:p>
        </p:txBody>
      </p:sp>
      <p:sp>
        <p:nvSpPr>
          <p:cNvPr id="3" name="Subtitle 2">
            <a:extLst>
              <a:ext uri="{FF2B5EF4-FFF2-40B4-BE49-F238E27FC236}">
                <a16:creationId xmlns:a16="http://schemas.microsoft.com/office/drawing/2014/main" id="{9C348567-482B-4D9D-A7FC-1BDE0E831C0E}"/>
              </a:ext>
            </a:extLst>
          </p:cNvPr>
          <p:cNvSpPr>
            <a:spLocks noGrp="1"/>
          </p:cNvSpPr>
          <p:nvPr>
            <p:ph type="subTitle" idx="1"/>
          </p:nvPr>
        </p:nvSpPr>
        <p:spPr>
          <a:xfrm>
            <a:off x="788276" y="2123417"/>
            <a:ext cx="6044040" cy="3600000"/>
          </a:xfrm>
        </p:spPr>
        <p:txBody>
          <a:bodyPr/>
          <a:lstStyle/>
          <a:p>
            <a:pPr marL="0" indent="0">
              <a:buNone/>
            </a:pPr>
            <a:r>
              <a:rPr lang="en-US" sz="2400" dirty="0"/>
              <a:t>Different amounts of energy are needed by the body for different activities.</a:t>
            </a:r>
          </a:p>
          <a:p>
            <a:pPr marL="0" indent="0">
              <a:buNone/>
            </a:pPr>
            <a:r>
              <a:rPr lang="en-US" sz="2400" dirty="0"/>
              <a:t>Some activities will need more energy than others. Not everyone needs the same amount of energy from food and drink. </a:t>
            </a:r>
          </a:p>
          <a:p>
            <a:pPr marL="0" indent="0">
              <a:buNone/>
            </a:pPr>
            <a:endParaRPr lang="en-US" sz="2400" dirty="0"/>
          </a:p>
          <a:p>
            <a:pPr marL="0" indent="0">
              <a:buNone/>
            </a:pPr>
            <a:r>
              <a:rPr lang="en-US" sz="2400" dirty="0">
                <a:latin typeface="Arial"/>
                <a:cs typeface="Arial"/>
              </a:rPr>
              <a:t>Who might need more energy? </a:t>
            </a:r>
            <a:endParaRPr lang="en-US" sz="2400" dirty="0"/>
          </a:p>
          <a:p>
            <a:pPr marL="0" indent="0">
              <a:buNone/>
            </a:pPr>
            <a:r>
              <a:rPr lang="en-US" sz="2400" dirty="0"/>
              <a:t>Who might need less energy? </a:t>
            </a:r>
          </a:p>
          <a:p>
            <a:pPr marL="0" indent="0">
              <a:buNone/>
            </a:pPr>
            <a:endParaRPr lang="en-GB" sz="2400" dirty="0"/>
          </a:p>
        </p:txBody>
      </p:sp>
      <p:pic>
        <p:nvPicPr>
          <p:cNvPr id="6" name="Picture 5" descr="A group of kids riding bikes&#10;&#10;Description automatically generated with low confidence">
            <a:extLst>
              <a:ext uri="{FF2B5EF4-FFF2-40B4-BE49-F238E27FC236}">
                <a16:creationId xmlns:a16="http://schemas.microsoft.com/office/drawing/2014/main" id="{71F9D63F-395F-428B-B7CD-D5D389DC46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6997" y="2195336"/>
            <a:ext cx="4566727" cy="3044484"/>
          </a:xfrm>
          <a:prstGeom prst="rect">
            <a:avLst/>
          </a:prstGeom>
        </p:spPr>
      </p:pic>
    </p:spTree>
    <p:extLst>
      <p:ext uri="{BB962C8B-B14F-4D97-AF65-F5344CB8AC3E}">
        <p14:creationId xmlns:p14="http://schemas.microsoft.com/office/powerpoint/2010/main" val="894918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84E64-A6E7-4FF3-BE13-D888B91767AF}"/>
              </a:ext>
            </a:extLst>
          </p:cNvPr>
          <p:cNvSpPr>
            <a:spLocks noGrp="1"/>
          </p:cNvSpPr>
          <p:nvPr>
            <p:ph type="ctrTitle"/>
          </p:nvPr>
        </p:nvSpPr>
        <p:spPr>
          <a:xfrm>
            <a:off x="835213" y="1484178"/>
            <a:ext cx="9720000" cy="720000"/>
          </a:xfrm>
        </p:spPr>
        <p:txBody>
          <a:bodyPr/>
          <a:lstStyle/>
          <a:p>
            <a:r>
              <a:rPr lang="en-GB" dirty="0"/>
              <a:t>Using energy</a:t>
            </a:r>
          </a:p>
        </p:txBody>
      </p:sp>
      <p:sp>
        <p:nvSpPr>
          <p:cNvPr id="4" name="Subtitle 2">
            <a:extLst>
              <a:ext uri="{FF2B5EF4-FFF2-40B4-BE49-F238E27FC236}">
                <a16:creationId xmlns:a16="http://schemas.microsoft.com/office/drawing/2014/main" id="{24DF4014-0101-474D-928D-ED2232EB3353}"/>
              </a:ext>
            </a:extLst>
          </p:cNvPr>
          <p:cNvSpPr txBox="1">
            <a:spLocks/>
          </p:cNvSpPr>
          <p:nvPr/>
        </p:nvSpPr>
        <p:spPr>
          <a:xfrm>
            <a:off x="6910226" y="2126300"/>
            <a:ext cx="4748374"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GB" sz="2400" dirty="0"/>
              <a:t>We also need energy to be </a:t>
            </a:r>
            <a:r>
              <a:rPr lang="en-GB" sz="2400" b="1" dirty="0"/>
              <a:t>active</a:t>
            </a:r>
            <a:r>
              <a:rPr lang="en-GB" sz="2400" dirty="0"/>
              <a:t>.  </a:t>
            </a:r>
          </a:p>
          <a:p>
            <a:pPr marL="0" indent="0">
              <a:buFont typeface="Arial" charset="0"/>
              <a:buNone/>
            </a:pPr>
            <a:r>
              <a:rPr lang="en-GB" sz="2400" dirty="0"/>
              <a:t>Our bodies need energy to:</a:t>
            </a:r>
          </a:p>
          <a:p>
            <a:r>
              <a:rPr lang="en-GB" sz="2400" dirty="0"/>
              <a:t>run;</a:t>
            </a:r>
          </a:p>
          <a:p>
            <a:r>
              <a:rPr lang="en-GB" sz="2400" dirty="0"/>
              <a:t>jump;</a:t>
            </a:r>
          </a:p>
          <a:p>
            <a:r>
              <a:rPr lang="en-GB" sz="2400" dirty="0"/>
              <a:t>walk;</a:t>
            </a:r>
          </a:p>
          <a:p>
            <a:r>
              <a:rPr lang="en-GB" sz="2400" dirty="0"/>
              <a:t>swim.</a:t>
            </a:r>
          </a:p>
          <a:p>
            <a:endParaRPr lang="en-GB" sz="2400" dirty="0"/>
          </a:p>
          <a:p>
            <a:pPr marL="0" indent="0">
              <a:buFont typeface="Arial" charset="0"/>
              <a:buNone/>
            </a:pPr>
            <a:r>
              <a:rPr lang="en-GB" sz="2400" dirty="0"/>
              <a:t>What else do we need energy for? </a:t>
            </a:r>
          </a:p>
          <a:p>
            <a:pPr marL="0" indent="0">
              <a:buFont typeface="Arial" charset="0"/>
              <a:buNone/>
            </a:pPr>
            <a:endParaRPr lang="en-GB" sz="2400" dirty="0"/>
          </a:p>
          <a:p>
            <a:endParaRPr lang="en-GB" sz="2400" dirty="0"/>
          </a:p>
          <a:p>
            <a:endParaRPr lang="en-GB" sz="2400" dirty="0"/>
          </a:p>
          <a:p>
            <a:endParaRPr lang="en-GB" sz="2400" dirty="0"/>
          </a:p>
          <a:p>
            <a:endParaRPr lang="en-GB" sz="2400" dirty="0"/>
          </a:p>
          <a:p>
            <a:endParaRPr lang="en-GB" sz="2400" dirty="0"/>
          </a:p>
          <a:p>
            <a:pPr marL="0" indent="0">
              <a:buFont typeface="Arial" charset="0"/>
              <a:buNone/>
            </a:pPr>
            <a:endParaRPr lang="en-GB" sz="2400" dirty="0"/>
          </a:p>
        </p:txBody>
      </p:sp>
      <p:pic>
        <p:nvPicPr>
          <p:cNvPr id="5" name="Picture 4">
            <a:extLst>
              <a:ext uri="{FF2B5EF4-FFF2-40B4-BE49-F238E27FC236}">
                <a16:creationId xmlns:a16="http://schemas.microsoft.com/office/drawing/2014/main" id="{494C0CB7-FDAE-4EBA-97DF-0E121A23806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30415" y="2388239"/>
            <a:ext cx="1638300" cy="2985583"/>
          </a:xfrm>
          <a:prstGeom prst="rect">
            <a:avLst/>
          </a:prstGeom>
        </p:spPr>
      </p:pic>
      <p:sp>
        <p:nvSpPr>
          <p:cNvPr id="3" name="Subtitle 2">
            <a:extLst>
              <a:ext uri="{FF2B5EF4-FFF2-40B4-BE49-F238E27FC236}">
                <a16:creationId xmlns:a16="http://schemas.microsoft.com/office/drawing/2014/main" id="{A18FCEC1-04DF-4083-BB02-FF13184BAFB4}"/>
              </a:ext>
            </a:extLst>
          </p:cNvPr>
          <p:cNvSpPr>
            <a:spLocks noGrp="1"/>
          </p:cNvSpPr>
          <p:nvPr>
            <p:ph type="subTitle" idx="1"/>
          </p:nvPr>
        </p:nvSpPr>
        <p:spPr>
          <a:xfrm>
            <a:off x="864845" y="2204178"/>
            <a:ext cx="5297830" cy="3600000"/>
          </a:xfrm>
        </p:spPr>
        <p:txBody>
          <a:bodyPr/>
          <a:lstStyle/>
          <a:p>
            <a:pPr marL="0" indent="0">
              <a:buNone/>
            </a:pPr>
            <a:r>
              <a:rPr lang="en-GB" sz="2400" dirty="0"/>
              <a:t>We need energy to </a:t>
            </a:r>
            <a:r>
              <a:rPr lang="en-GB" sz="2400" b="1" dirty="0"/>
              <a:t>function </a:t>
            </a:r>
            <a:r>
              <a:rPr lang="en-GB" sz="2400" dirty="0"/>
              <a:t>and</a:t>
            </a:r>
            <a:r>
              <a:rPr lang="en-GB" sz="2400" b="1" dirty="0"/>
              <a:t> grow.</a:t>
            </a:r>
            <a:endParaRPr lang="en-GB" sz="2400" dirty="0"/>
          </a:p>
          <a:p>
            <a:pPr marL="0" indent="0">
              <a:buNone/>
            </a:pPr>
            <a:r>
              <a:rPr lang="en-GB" sz="2400" dirty="0"/>
              <a:t>Our bodies need energy to:</a:t>
            </a:r>
          </a:p>
          <a:p>
            <a:r>
              <a:rPr lang="en-GB" sz="2400" dirty="0"/>
              <a:t>breathe;</a:t>
            </a:r>
          </a:p>
          <a:p>
            <a:r>
              <a:rPr lang="en-GB" sz="2400" dirty="0"/>
              <a:t>think; </a:t>
            </a:r>
          </a:p>
          <a:p>
            <a:r>
              <a:rPr lang="en-GB" sz="2400" dirty="0"/>
              <a:t>digest food.</a:t>
            </a:r>
          </a:p>
          <a:p>
            <a:pPr marL="0" indent="0">
              <a:buNone/>
            </a:pPr>
            <a:endParaRPr lang="en-GB" sz="2400" dirty="0"/>
          </a:p>
          <a:p>
            <a:pPr marL="0" indent="0">
              <a:buNone/>
            </a:pPr>
            <a:r>
              <a:rPr lang="en-GB" sz="2400" dirty="0"/>
              <a:t>What else do we need energy for? </a:t>
            </a:r>
          </a:p>
          <a:p>
            <a:pPr marL="0" indent="0">
              <a:buNone/>
            </a:pPr>
            <a:endParaRPr lang="en-GB" sz="2400" dirty="0"/>
          </a:p>
          <a:p>
            <a:pPr marL="0" indent="0">
              <a:buNone/>
            </a:pPr>
            <a:endParaRPr lang="en-GB" sz="2400" dirty="0"/>
          </a:p>
          <a:p>
            <a:endParaRPr lang="en-GB" sz="2400" dirty="0"/>
          </a:p>
          <a:p>
            <a:endParaRPr lang="en-GB" sz="2400" dirty="0"/>
          </a:p>
          <a:p>
            <a:endParaRPr lang="en-GB" sz="2400" dirty="0"/>
          </a:p>
          <a:p>
            <a:endParaRPr lang="en-GB" sz="2400" dirty="0"/>
          </a:p>
          <a:p>
            <a:pPr marL="0" indent="0">
              <a:buNone/>
            </a:pPr>
            <a:endParaRPr lang="en-GB" sz="2400" dirty="0"/>
          </a:p>
        </p:txBody>
      </p:sp>
    </p:spTree>
    <p:extLst>
      <p:ext uri="{BB962C8B-B14F-4D97-AF65-F5344CB8AC3E}">
        <p14:creationId xmlns:p14="http://schemas.microsoft.com/office/powerpoint/2010/main" val="250127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6063-081A-4B99-81E7-4D73DF2C66E7}"/>
              </a:ext>
            </a:extLst>
          </p:cNvPr>
          <p:cNvSpPr>
            <a:spLocks noGrp="1"/>
          </p:cNvSpPr>
          <p:nvPr>
            <p:ph type="ctrTitle"/>
          </p:nvPr>
        </p:nvSpPr>
        <p:spPr>
          <a:xfrm>
            <a:off x="642969" y="1192883"/>
            <a:ext cx="9720000" cy="720000"/>
          </a:xfrm>
        </p:spPr>
        <p:txBody>
          <a:bodyPr/>
          <a:lstStyle/>
          <a:p>
            <a:r>
              <a:rPr lang="en-US" dirty="0"/>
              <a:t>Did you know?</a:t>
            </a:r>
            <a:endParaRPr lang="en-GB" dirty="0"/>
          </a:p>
        </p:txBody>
      </p:sp>
      <p:sp>
        <p:nvSpPr>
          <p:cNvPr id="3" name="Subtitle 2">
            <a:extLst>
              <a:ext uri="{FF2B5EF4-FFF2-40B4-BE49-F238E27FC236}">
                <a16:creationId xmlns:a16="http://schemas.microsoft.com/office/drawing/2014/main" id="{47AB5469-F2DB-49C4-8626-0ABF72871AFF}"/>
              </a:ext>
            </a:extLst>
          </p:cNvPr>
          <p:cNvSpPr>
            <a:spLocks noGrp="1"/>
          </p:cNvSpPr>
          <p:nvPr>
            <p:ph type="subTitle" idx="1"/>
          </p:nvPr>
        </p:nvSpPr>
        <p:spPr>
          <a:xfrm>
            <a:off x="642969" y="2008133"/>
            <a:ext cx="5850298" cy="4193202"/>
          </a:xfrm>
        </p:spPr>
        <p:txBody>
          <a:bodyPr/>
          <a:lstStyle/>
          <a:p>
            <a:pPr marL="0" indent="0">
              <a:buNone/>
            </a:pPr>
            <a:r>
              <a:rPr lang="en-US" sz="2400" dirty="0"/>
              <a:t>To stay healthy, we need to balance the amount of energy that we get from food and drink with the amount of energy we use.</a:t>
            </a:r>
          </a:p>
          <a:p>
            <a:pPr marL="0" indent="0">
              <a:buNone/>
            </a:pPr>
            <a:r>
              <a:rPr lang="en-US" sz="2400" dirty="0"/>
              <a:t>If we don’t get enough energy from food and drink to function, grow and be active, we will lose weight. </a:t>
            </a:r>
          </a:p>
          <a:p>
            <a:pPr marL="0" indent="0">
              <a:buNone/>
            </a:pPr>
            <a:r>
              <a:rPr lang="en-US" sz="2400" dirty="0"/>
              <a:t>If we have more energy than we needed from food and drink to function, grow and be active, we will gain weight.  </a:t>
            </a:r>
            <a:br>
              <a:rPr lang="en-US" sz="2200" dirty="0"/>
            </a:br>
            <a:endParaRPr lang="en-US" sz="2200" dirty="0"/>
          </a:p>
          <a:p>
            <a:pPr marL="0" indent="0">
              <a:buNone/>
            </a:pPr>
            <a:endParaRPr lang="en-GB" sz="2200" dirty="0"/>
          </a:p>
        </p:txBody>
      </p:sp>
      <p:pic>
        <p:nvPicPr>
          <p:cNvPr id="21" name="Picture 20" descr="A group of people doing yoga&#10;&#10;Description automatically generated with low confidence">
            <a:extLst>
              <a:ext uri="{FF2B5EF4-FFF2-40B4-BE49-F238E27FC236}">
                <a16:creationId xmlns:a16="http://schemas.microsoft.com/office/drawing/2014/main" id="{A227CB2E-9527-44C6-B739-43904835E1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21367" y="1912883"/>
            <a:ext cx="4944474" cy="2936985"/>
          </a:xfrm>
          <a:prstGeom prst="rect">
            <a:avLst/>
          </a:prstGeom>
        </p:spPr>
      </p:pic>
      <p:sp>
        <p:nvSpPr>
          <p:cNvPr id="22" name="Subtitle 2">
            <a:extLst>
              <a:ext uri="{FF2B5EF4-FFF2-40B4-BE49-F238E27FC236}">
                <a16:creationId xmlns:a16="http://schemas.microsoft.com/office/drawing/2014/main" id="{35241488-E7CC-4844-952C-B4E60F1732BD}"/>
              </a:ext>
            </a:extLst>
          </p:cNvPr>
          <p:cNvSpPr txBox="1">
            <a:spLocks/>
          </p:cNvSpPr>
          <p:nvPr/>
        </p:nvSpPr>
        <p:spPr>
          <a:xfrm>
            <a:off x="6721367" y="5214534"/>
            <a:ext cx="4658278" cy="901166"/>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US" sz="2200" b="1" dirty="0"/>
              <a:t>We need the right balance of food and drink to function, grow, be active and stay a healthy weight. </a:t>
            </a:r>
          </a:p>
          <a:p>
            <a:pPr marL="0" indent="0">
              <a:buFont typeface="Arial" charset="0"/>
              <a:buNone/>
            </a:pPr>
            <a:endParaRPr lang="en-GB" sz="2200" dirty="0"/>
          </a:p>
        </p:txBody>
      </p:sp>
    </p:spTree>
    <p:extLst>
      <p:ext uri="{BB962C8B-B14F-4D97-AF65-F5344CB8AC3E}">
        <p14:creationId xmlns:p14="http://schemas.microsoft.com/office/powerpoint/2010/main" val="1607859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24585-691C-4513-9CD8-BC7B0243E9CF}"/>
              </a:ext>
            </a:extLst>
          </p:cNvPr>
          <p:cNvSpPr>
            <a:spLocks noGrp="1"/>
          </p:cNvSpPr>
          <p:nvPr>
            <p:ph type="ctrTitle"/>
          </p:nvPr>
        </p:nvSpPr>
        <p:spPr>
          <a:xfrm>
            <a:off x="840501" y="1399463"/>
            <a:ext cx="9720000" cy="720000"/>
          </a:xfrm>
        </p:spPr>
        <p:txBody>
          <a:bodyPr/>
          <a:lstStyle/>
          <a:p>
            <a:r>
              <a:rPr lang="en-US" dirty="0"/>
              <a:t>Being active</a:t>
            </a:r>
            <a:endParaRPr lang="en-GB" dirty="0"/>
          </a:p>
        </p:txBody>
      </p:sp>
      <p:sp>
        <p:nvSpPr>
          <p:cNvPr id="3" name="Subtitle 2">
            <a:extLst>
              <a:ext uri="{FF2B5EF4-FFF2-40B4-BE49-F238E27FC236}">
                <a16:creationId xmlns:a16="http://schemas.microsoft.com/office/drawing/2014/main" id="{0DDB730E-C7CA-4372-804D-1037EFFA4348}"/>
              </a:ext>
            </a:extLst>
          </p:cNvPr>
          <p:cNvSpPr>
            <a:spLocks noGrp="1"/>
          </p:cNvSpPr>
          <p:nvPr>
            <p:ph type="subTitle" idx="1"/>
          </p:nvPr>
        </p:nvSpPr>
        <p:spPr>
          <a:xfrm>
            <a:off x="913504" y="2317173"/>
            <a:ext cx="5257650" cy="3600000"/>
          </a:xfrm>
        </p:spPr>
        <p:txBody>
          <a:bodyPr/>
          <a:lstStyle/>
          <a:p>
            <a:pPr marL="0" indent="0">
              <a:buNone/>
            </a:pPr>
            <a:r>
              <a:rPr lang="en-US" sz="2400" dirty="0"/>
              <a:t>Being active is important for health. </a:t>
            </a:r>
          </a:p>
          <a:p>
            <a:pPr marL="0" indent="0">
              <a:buNone/>
            </a:pPr>
            <a:r>
              <a:rPr lang="en-GB" sz="2400" dirty="0"/>
              <a:t>Activity helps us to have strong bones and muscles and a healthy heart.</a:t>
            </a:r>
          </a:p>
          <a:p>
            <a:pPr marL="0" indent="0">
              <a:buNone/>
            </a:pPr>
            <a:r>
              <a:rPr lang="en-GB" sz="2400" dirty="0"/>
              <a:t>Being active can also help us to make new friends, be happy and have new experiences.</a:t>
            </a:r>
          </a:p>
          <a:p>
            <a:pPr marL="0" indent="0">
              <a:buNone/>
            </a:pPr>
            <a:r>
              <a:rPr lang="en-GB" sz="2400" dirty="0"/>
              <a:t>Children should be active for at least 60 minutes a day. </a:t>
            </a:r>
          </a:p>
          <a:p>
            <a:pPr marL="0" indent="0">
              <a:buNone/>
            </a:pPr>
            <a:endParaRPr lang="en-GB" sz="2400" dirty="0"/>
          </a:p>
          <a:p>
            <a:pPr marL="0" indent="0">
              <a:buNone/>
            </a:pPr>
            <a:endParaRPr lang="en-GB" sz="2400" dirty="0"/>
          </a:p>
        </p:txBody>
      </p:sp>
      <p:pic>
        <p:nvPicPr>
          <p:cNvPr id="4" name="Picture 3">
            <a:extLst>
              <a:ext uri="{FF2B5EF4-FFF2-40B4-BE49-F238E27FC236}">
                <a16:creationId xmlns:a16="http://schemas.microsoft.com/office/drawing/2014/main" id="{91080CD2-D6C2-4F2E-8A6F-F115838F1A7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589845" y="2356010"/>
            <a:ext cx="5016712" cy="3346147"/>
          </a:xfrm>
          <a:prstGeom prst="rect">
            <a:avLst/>
          </a:prstGeom>
        </p:spPr>
      </p:pic>
    </p:spTree>
    <p:extLst>
      <p:ext uri="{BB962C8B-B14F-4D97-AF65-F5344CB8AC3E}">
        <p14:creationId xmlns:p14="http://schemas.microsoft.com/office/powerpoint/2010/main" val="957107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9EAD-396F-482F-9E8F-2B0B20F3C50D}"/>
              </a:ext>
            </a:extLst>
          </p:cNvPr>
          <p:cNvSpPr>
            <a:spLocks noGrp="1"/>
          </p:cNvSpPr>
          <p:nvPr>
            <p:ph type="ctrTitle"/>
          </p:nvPr>
        </p:nvSpPr>
        <p:spPr>
          <a:xfrm>
            <a:off x="598870" y="1067055"/>
            <a:ext cx="9720000" cy="720000"/>
          </a:xfrm>
        </p:spPr>
        <p:txBody>
          <a:bodyPr/>
          <a:lstStyle/>
          <a:p>
            <a:r>
              <a:rPr lang="en-US" dirty="0"/>
              <a:t>Planning</a:t>
            </a:r>
            <a:endParaRPr lang="en-GB" dirty="0"/>
          </a:p>
        </p:txBody>
      </p:sp>
      <p:sp>
        <p:nvSpPr>
          <p:cNvPr id="4" name="Thought Bubble: Cloud 3">
            <a:extLst>
              <a:ext uri="{FF2B5EF4-FFF2-40B4-BE49-F238E27FC236}">
                <a16:creationId xmlns:a16="http://schemas.microsoft.com/office/drawing/2014/main" id="{40224112-9DAA-476D-A9C8-69EB740F453A}"/>
              </a:ext>
            </a:extLst>
          </p:cNvPr>
          <p:cNvSpPr/>
          <p:nvPr/>
        </p:nvSpPr>
        <p:spPr>
          <a:xfrm>
            <a:off x="4428573" y="1080891"/>
            <a:ext cx="4919865" cy="2660660"/>
          </a:xfrm>
          <a:prstGeom prst="cloudCallout">
            <a:avLst>
              <a:gd name="adj1" fmla="val 47275"/>
              <a:gd name="adj2" fmla="val -62929"/>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9" name="TextBox 8">
            <a:extLst>
              <a:ext uri="{FF2B5EF4-FFF2-40B4-BE49-F238E27FC236}">
                <a16:creationId xmlns:a16="http://schemas.microsoft.com/office/drawing/2014/main" id="{5F8FFC64-CD9B-4AEE-8D65-4153DB81FFC0}"/>
              </a:ext>
            </a:extLst>
          </p:cNvPr>
          <p:cNvSpPr txBox="1"/>
          <p:nvPr/>
        </p:nvSpPr>
        <p:spPr>
          <a:xfrm>
            <a:off x="9579656" y="2295688"/>
            <a:ext cx="2013474" cy="1569660"/>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Get the ideas together and make a plan!</a:t>
            </a:r>
          </a:p>
          <a:p>
            <a:pPr algn="ctr"/>
            <a:endParaRPr lang="en-US" sz="2400" dirty="0"/>
          </a:p>
        </p:txBody>
      </p:sp>
      <p:pic>
        <p:nvPicPr>
          <p:cNvPr id="19" name="Picture 18">
            <a:extLst>
              <a:ext uri="{FF2B5EF4-FFF2-40B4-BE49-F238E27FC236}">
                <a16:creationId xmlns:a16="http://schemas.microsoft.com/office/drawing/2014/main" id="{35D6E44A-2456-42AB-BC8B-6B019AA372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701"/>
          <a:stretch/>
        </p:blipFill>
        <p:spPr>
          <a:xfrm>
            <a:off x="2825875" y="4064918"/>
            <a:ext cx="2639538" cy="2178239"/>
          </a:xfrm>
          <a:prstGeom prst="rect">
            <a:avLst/>
          </a:prstGeom>
        </p:spPr>
      </p:pic>
      <p:sp>
        <p:nvSpPr>
          <p:cNvPr id="10" name="Thought Bubble: Cloud 9">
            <a:extLst>
              <a:ext uri="{FF2B5EF4-FFF2-40B4-BE49-F238E27FC236}">
                <a16:creationId xmlns:a16="http://schemas.microsoft.com/office/drawing/2014/main" id="{F305DBC4-0606-4960-9ACC-BB2C4B44BD3F}"/>
              </a:ext>
            </a:extLst>
          </p:cNvPr>
          <p:cNvSpPr/>
          <p:nvPr/>
        </p:nvSpPr>
        <p:spPr>
          <a:xfrm>
            <a:off x="9348438" y="1913641"/>
            <a:ext cx="2654359" cy="1951707"/>
          </a:xfrm>
          <a:prstGeom prst="cloudCallout">
            <a:avLst>
              <a:gd name="adj1" fmla="val 44822"/>
              <a:gd name="adj2" fmla="val -62192"/>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11" name="Thought Bubble: Cloud 10">
            <a:extLst>
              <a:ext uri="{FF2B5EF4-FFF2-40B4-BE49-F238E27FC236}">
                <a16:creationId xmlns:a16="http://schemas.microsoft.com/office/drawing/2014/main" id="{0FA343A3-B3AA-4492-8046-A79B1226733B}"/>
              </a:ext>
            </a:extLst>
          </p:cNvPr>
          <p:cNvSpPr/>
          <p:nvPr/>
        </p:nvSpPr>
        <p:spPr>
          <a:xfrm>
            <a:off x="675015" y="1872240"/>
            <a:ext cx="3832486" cy="1951707"/>
          </a:xfrm>
          <a:prstGeom prst="cloudCallout">
            <a:avLst>
              <a:gd name="adj1" fmla="val -25680"/>
              <a:gd name="adj2" fmla="val -57619"/>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12" name="TextBox 11">
            <a:extLst>
              <a:ext uri="{FF2B5EF4-FFF2-40B4-BE49-F238E27FC236}">
                <a16:creationId xmlns:a16="http://schemas.microsoft.com/office/drawing/2014/main" id="{BF6E0D04-0453-49AF-98C4-20F32C30AC43}"/>
              </a:ext>
            </a:extLst>
          </p:cNvPr>
          <p:cNvSpPr txBox="1"/>
          <p:nvPr/>
        </p:nvSpPr>
        <p:spPr>
          <a:xfrm>
            <a:off x="4808649" y="1807475"/>
            <a:ext cx="3971023" cy="1200329"/>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How can your school be encouraged to  </a:t>
            </a:r>
          </a:p>
          <a:p>
            <a:pPr algn="ctr"/>
            <a:r>
              <a:rPr lang="en-US" sz="2400" dirty="0">
                <a:latin typeface="Arial" panose="020B0604020202020204" pitchFamily="34" charset="0"/>
                <a:cs typeface="Arial" panose="020B0604020202020204" pitchFamily="34" charset="0"/>
              </a:rPr>
              <a:t>‘Be healthy, be active’? </a:t>
            </a:r>
          </a:p>
        </p:txBody>
      </p:sp>
      <p:sp>
        <p:nvSpPr>
          <p:cNvPr id="13" name="TextBox 12">
            <a:extLst>
              <a:ext uri="{FF2B5EF4-FFF2-40B4-BE49-F238E27FC236}">
                <a16:creationId xmlns:a16="http://schemas.microsoft.com/office/drawing/2014/main" id="{95177B44-1EAF-4E47-9E03-554984A31F76}"/>
              </a:ext>
            </a:extLst>
          </p:cNvPr>
          <p:cNvSpPr txBox="1"/>
          <p:nvPr/>
        </p:nvSpPr>
        <p:spPr>
          <a:xfrm>
            <a:off x="970792" y="2247928"/>
            <a:ext cx="3240932" cy="1200329"/>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What information will be included in the display?</a:t>
            </a:r>
          </a:p>
        </p:txBody>
      </p:sp>
      <p:pic>
        <p:nvPicPr>
          <p:cNvPr id="15" name="Picture 14" descr="A group of people sitting at a table&#10;&#10;Description automatically generated with low confidence">
            <a:extLst>
              <a:ext uri="{FF2B5EF4-FFF2-40B4-BE49-F238E27FC236}">
                <a16:creationId xmlns:a16="http://schemas.microsoft.com/office/drawing/2014/main" id="{7B4CD46A-5B12-46C7-B63D-EE3A1A7373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52327" y="4106203"/>
            <a:ext cx="3126074" cy="2085092"/>
          </a:xfrm>
          <a:prstGeom prst="rect">
            <a:avLst/>
          </a:prstGeom>
        </p:spPr>
      </p:pic>
      <p:pic>
        <p:nvPicPr>
          <p:cNvPr id="23" name="Picture 22" descr="A group of people standing around a table with food on it&#10;&#10;Description automatically generated with medium confidence">
            <a:extLst>
              <a:ext uri="{FF2B5EF4-FFF2-40B4-BE49-F238E27FC236}">
                <a16:creationId xmlns:a16="http://schemas.microsoft.com/office/drawing/2014/main" id="{5EFEAC5E-6965-4518-945B-7F5CD2E4EC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7193" y="4104166"/>
            <a:ext cx="2347861" cy="2178238"/>
          </a:xfrm>
          <a:prstGeom prst="rect">
            <a:avLst/>
          </a:prstGeom>
        </p:spPr>
      </p:pic>
      <p:pic>
        <p:nvPicPr>
          <p:cNvPr id="29" name="Picture 28" descr="A group of people running&#10;&#10;Description automatically generated with medium confidence">
            <a:extLst>
              <a:ext uri="{FF2B5EF4-FFF2-40B4-BE49-F238E27FC236}">
                <a16:creationId xmlns:a16="http://schemas.microsoft.com/office/drawing/2014/main" id="{084FD261-D1D8-44CA-8583-EC1D0A8361F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36234" y="4064918"/>
            <a:ext cx="2945272" cy="2217486"/>
          </a:xfrm>
          <a:prstGeom prst="rect">
            <a:avLst/>
          </a:prstGeom>
        </p:spPr>
      </p:pic>
      <p:pic>
        <p:nvPicPr>
          <p:cNvPr id="30" name="Picture 15" descr="Eatwell pie-1.psd">
            <a:extLst>
              <a:ext uri="{FF2B5EF4-FFF2-40B4-BE49-F238E27FC236}">
                <a16:creationId xmlns:a16="http://schemas.microsoft.com/office/drawing/2014/main" id="{E03C6E60-BB66-436A-AA95-2BA6982C702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3577785" y="1028923"/>
            <a:ext cx="850788" cy="10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C:\Dropbox\Roy\Dropbox\Eatwell guide\Protein.png">
            <a:extLst>
              <a:ext uri="{FF2B5EF4-FFF2-40B4-BE49-F238E27FC236}">
                <a16:creationId xmlns:a16="http://schemas.microsoft.com/office/drawing/2014/main" id="{EA0D4150-8A46-4751-BACF-DE148176985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340131" y="3049427"/>
            <a:ext cx="1005137" cy="97429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Dropbox\Roy\Dropbox\Eatwell guide\Dairy.png">
            <a:extLst>
              <a:ext uri="{FF2B5EF4-FFF2-40B4-BE49-F238E27FC236}">
                <a16:creationId xmlns:a16="http://schemas.microsoft.com/office/drawing/2014/main" id="{CBE4A0F2-B6B8-42A8-8D2F-19C87FC0A32E}"/>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334854" y="3121537"/>
            <a:ext cx="746844" cy="90218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Dropbox\Roy\Dropbox\Eatwell guide\Fruit and veg.png">
            <a:extLst>
              <a:ext uri="{FF2B5EF4-FFF2-40B4-BE49-F238E27FC236}">
                <a16:creationId xmlns:a16="http://schemas.microsoft.com/office/drawing/2014/main" id="{B00B8AF9-A0B5-410E-AF8F-300A2EB4D3A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9356" y="1825187"/>
            <a:ext cx="813012" cy="98703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4A64996B-2CE2-4175-985C-F8F14777C37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378091" y="692505"/>
            <a:ext cx="790263" cy="1059150"/>
          </a:xfrm>
          <a:prstGeom prst="rect">
            <a:avLst/>
          </a:prstGeom>
        </p:spPr>
      </p:pic>
    </p:spTree>
    <p:extLst>
      <p:ext uri="{BB962C8B-B14F-4D97-AF65-F5344CB8AC3E}">
        <p14:creationId xmlns:p14="http://schemas.microsoft.com/office/powerpoint/2010/main" val="371807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3049" y="1563798"/>
            <a:ext cx="9720000" cy="720000"/>
          </a:xfrm>
        </p:spPr>
        <p:txBody>
          <a:bodyPr/>
          <a:lstStyle/>
          <a:p>
            <a:r>
              <a:rPr lang="en-US" dirty="0"/>
              <a:t>The Challenge</a:t>
            </a:r>
          </a:p>
        </p:txBody>
      </p:sp>
      <p:sp>
        <p:nvSpPr>
          <p:cNvPr id="3" name="Subtitle 2"/>
          <p:cNvSpPr>
            <a:spLocks noGrp="1"/>
          </p:cNvSpPr>
          <p:nvPr>
            <p:ph type="subTitle" idx="1"/>
          </p:nvPr>
        </p:nvSpPr>
        <p:spPr>
          <a:xfrm>
            <a:off x="969252" y="2390117"/>
            <a:ext cx="5279148" cy="3600000"/>
          </a:xfrm>
        </p:spPr>
        <p:txBody>
          <a:bodyPr/>
          <a:lstStyle/>
          <a:p>
            <a:pPr marL="0" indent="0">
              <a:buNone/>
            </a:pPr>
            <a:r>
              <a:rPr lang="en-US" sz="2400" dirty="0"/>
              <a:t>Plan and create a ‘Healthy Food, Healthy You’ display for your school dining room or entrance to encourage the school community to be healthy and active. </a:t>
            </a:r>
          </a:p>
          <a:p>
            <a:pPr marL="0" indent="0">
              <a:buNone/>
            </a:pPr>
            <a:endParaRPr lang="en-US" sz="2400" dirty="0"/>
          </a:p>
          <a:p>
            <a:pPr marL="0" indent="0">
              <a:buNone/>
            </a:pPr>
            <a:r>
              <a:rPr lang="en-US" sz="2400" b="1" dirty="0"/>
              <a:t>Good luck!</a:t>
            </a:r>
          </a:p>
        </p:txBody>
      </p:sp>
      <p:pic>
        <p:nvPicPr>
          <p:cNvPr id="12" name="Picture 11" descr="A group of people eating at a table&#10;&#10;Description automatically generated with medium confidence">
            <a:extLst>
              <a:ext uri="{FF2B5EF4-FFF2-40B4-BE49-F238E27FC236}">
                <a16:creationId xmlns:a16="http://schemas.microsoft.com/office/drawing/2014/main" id="{2D124290-680F-4B6E-8B21-BFAD536DA8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02618" y="2283798"/>
            <a:ext cx="4978297" cy="3305589"/>
          </a:xfrm>
          <a:prstGeom prst="rect">
            <a:avLst/>
          </a:prstGeom>
        </p:spPr>
      </p:pic>
    </p:spTree>
    <p:extLst>
      <p:ext uri="{BB962C8B-B14F-4D97-AF65-F5344CB8AC3E}">
        <p14:creationId xmlns:p14="http://schemas.microsoft.com/office/powerpoint/2010/main" val="3970722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B920C-E947-445D-90AA-E2E877892452}"/>
              </a:ext>
            </a:extLst>
          </p:cNvPr>
          <p:cNvSpPr>
            <a:spLocks noGrp="1"/>
          </p:cNvSpPr>
          <p:nvPr>
            <p:ph type="ctrTitle"/>
          </p:nvPr>
        </p:nvSpPr>
        <p:spPr/>
        <p:txBody>
          <a:bodyPr/>
          <a:lstStyle/>
          <a:p>
            <a:r>
              <a:rPr lang="en-US" dirty="0"/>
              <a:t>Teachers’ guide</a:t>
            </a:r>
            <a:endParaRPr lang="en-GB" dirty="0"/>
          </a:p>
        </p:txBody>
      </p:sp>
    </p:spTree>
    <p:extLst>
      <p:ext uri="{BB962C8B-B14F-4D97-AF65-F5344CB8AC3E}">
        <p14:creationId xmlns:p14="http://schemas.microsoft.com/office/powerpoint/2010/main" val="65799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9772A87-2559-472C-AC3A-C50693322D3D}"/>
              </a:ext>
            </a:extLst>
          </p:cNvPr>
          <p:cNvSpPr>
            <a:spLocks noGrp="1"/>
          </p:cNvSpPr>
          <p:nvPr>
            <p:ph type="ctrTitle"/>
          </p:nvPr>
        </p:nvSpPr>
        <p:spPr>
          <a:xfrm>
            <a:off x="788276" y="1459023"/>
            <a:ext cx="9720000" cy="720000"/>
          </a:xfrm>
        </p:spPr>
        <p:txBody>
          <a:bodyPr/>
          <a:lstStyle/>
          <a:p>
            <a:r>
              <a:rPr lang="en-US" dirty="0"/>
              <a:t>The</a:t>
            </a:r>
            <a:r>
              <a:rPr lang="en-US" i="1" dirty="0"/>
              <a:t> Food – a fact of life </a:t>
            </a:r>
            <a:r>
              <a:rPr lang="en-US" dirty="0"/>
              <a:t>Challenges </a:t>
            </a:r>
            <a:endParaRPr lang="en-GB" dirty="0"/>
          </a:p>
        </p:txBody>
      </p:sp>
      <p:sp>
        <p:nvSpPr>
          <p:cNvPr id="8" name="Subtitle 2">
            <a:extLst>
              <a:ext uri="{FF2B5EF4-FFF2-40B4-BE49-F238E27FC236}">
                <a16:creationId xmlns:a16="http://schemas.microsoft.com/office/drawing/2014/main" id="{D900DB69-90F7-4129-BB82-692B13AAF0D3}"/>
              </a:ext>
            </a:extLst>
          </p:cNvPr>
          <p:cNvSpPr>
            <a:spLocks noGrp="1"/>
          </p:cNvSpPr>
          <p:nvPr>
            <p:ph type="subTitle" idx="1"/>
          </p:nvPr>
        </p:nvSpPr>
        <p:spPr>
          <a:xfrm>
            <a:off x="788276" y="2201274"/>
            <a:ext cx="10432174" cy="3927160"/>
          </a:xfrm>
        </p:spPr>
        <p:txBody>
          <a:bodyPr/>
          <a:lstStyle/>
          <a:p>
            <a:r>
              <a:rPr lang="en-GB" sz="2000" dirty="0"/>
              <a:t>The </a:t>
            </a:r>
            <a:r>
              <a:rPr lang="en-GB" sz="2000" i="1" dirty="0"/>
              <a:t>Food – a fact of life</a:t>
            </a:r>
            <a:r>
              <a:rPr lang="en-GB" sz="2000" dirty="0"/>
              <a:t> Challenge activities have been written to support teachers not following the national curriculum for their specific country or those following a challenge or theme-based approach. However, they could be used in any school across the UK.</a:t>
            </a:r>
          </a:p>
          <a:p>
            <a:r>
              <a:rPr lang="en-GB" sz="2000" dirty="0"/>
              <a:t>The Challenges cover Healthy eating, Cooking and Where food comes from and provide a wide range of activities that teachers can select depending on their pupils’ needs, age and abilities, and the time available. </a:t>
            </a:r>
          </a:p>
          <a:p>
            <a:r>
              <a:rPr lang="en-US" sz="2000" dirty="0"/>
              <a:t>There are 12 Challenges developed to be used with nursery, primary or secondary pupils.</a:t>
            </a:r>
            <a:endParaRPr lang="en-GB" sz="2000" dirty="0"/>
          </a:p>
          <a:p>
            <a:r>
              <a:rPr lang="en-GB" sz="2000" dirty="0">
                <a:latin typeface="Arial"/>
                <a:cs typeface="Arial"/>
              </a:rPr>
              <a:t>Each Challenge comprises the Challenge, opportunities for learning and a variety of pupil activities that can be completed individually or in groups.  Each Challenge culminates in a final outcome, which could be paper based, such as a report, poster, newspaper article or presentation, video, interactive activity, recipe, dish/range of dishes or menu depending on the theme of the Challenge.</a:t>
            </a:r>
          </a:p>
          <a:p>
            <a:r>
              <a:rPr lang="en-GB" sz="2000" dirty="0"/>
              <a:t>An optional pupil certificate is available to download and personalise once the Challenge has been achieved. </a:t>
            </a:r>
          </a:p>
          <a:p>
            <a:pPr marL="0" indent="0">
              <a:buNone/>
            </a:pPr>
            <a:endParaRPr lang="en-GB" sz="2000" dirty="0"/>
          </a:p>
        </p:txBody>
      </p:sp>
    </p:spTree>
    <p:extLst>
      <p:ext uri="{BB962C8B-B14F-4D97-AF65-F5344CB8AC3E}">
        <p14:creationId xmlns:p14="http://schemas.microsoft.com/office/powerpoint/2010/main" val="1515018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Challenge</a:t>
            </a:r>
          </a:p>
        </p:txBody>
      </p:sp>
      <p:sp>
        <p:nvSpPr>
          <p:cNvPr id="3" name="Subtitle 2"/>
          <p:cNvSpPr>
            <a:spLocks noGrp="1"/>
          </p:cNvSpPr>
          <p:nvPr>
            <p:ph type="subTitle" idx="1"/>
          </p:nvPr>
        </p:nvSpPr>
        <p:spPr>
          <a:xfrm>
            <a:off x="1169276" y="2571092"/>
            <a:ext cx="4469524" cy="3600000"/>
          </a:xfrm>
        </p:spPr>
        <p:txBody>
          <a:bodyPr/>
          <a:lstStyle/>
          <a:p>
            <a:pPr marL="0" indent="0">
              <a:buNone/>
            </a:pPr>
            <a:r>
              <a:rPr lang="en-US" sz="2000" dirty="0"/>
              <a:t>Plan and create a ‘Healthy Food, Healthy You’ display for your school dining room or entrance to encourage the school community to be healthy and active. </a:t>
            </a:r>
          </a:p>
          <a:p>
            <a:pPr marL="0" indent="0">
              <a:buNone/>
            </a:pPr>
            <a:endParaRPr lang="en-US" sz="2000" dirty="0"/>
          </a:p>
          <a:p>
            <a:pPr marL="0" indent="0">
              <a:buNone/>
            </a:pPr>
            <a:endParaRPr lang="en-US" sz="2000" dirty="0"/>
          </a:p>
          <a:p>
            <a:pPr marL="0" indent="0" algn="ctr">
              <a:buNone/>
            </a:pPr>
            <a:endParaRPr lang="en-US" sz="2000" dirty="0"/>
          </a:p>
        </p:txBody>
      </p:sp>
      <p:pic>
        <p:nvPicPr>
          <p:cNvPr id="6" name="Picture 5" descr="A group of people eating at a table&#10;&#10;Description automatically generated with medium confidence">
            <a:extLst>
              <a:ext uri="{FF2B5EF4-FFF2-40B4-BE49-F238E27FC236}">
                <a16:creationId xmlns:a16="http://schemas.microsoft.com/office/drawing/2014/main" id="{AB8E425A-33A5-4A39-BD4D-6EAE3D8B72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16893" y="2571092"/>
            <a:ext cx="4978297" cy="3305589"/>
          </a:xfrm>
          <a:prstGeom prst="rect">
            <a:avLst/>
          </a:prstGeom>
        </p:spPr>
      </p:pic>
    </p:spTree>
    <p:extLst>
      <p:ext uri="{BB962C8B-B14F-4D97-AF65-F5344CB8AC3E}">
        <p14:creationId xmlns:p14="http://schemas.microsoft.com/office/powerpoint/2010/main" val="943855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30D828D-AD31-4223-9FAA-2BF05B1B8815}"/>
              </a:ext>
            </a:extLst>
          </p:cNvPr>
          <p:cNvSpPr>
            <a:spLocks noGrp="1"/>
          </p:cNvSpPr>
          <p:nvPr>
            <p:ph type="ctrTitle"/>
          </p:nvPr>
        </p:nvSpPr>
        <p:spPr>
          <a:xfrm>
            <a:off x="1169274" y="1563798"/>
            <a:ext cx="9720000" cy="720000"/>
          </a:xfrm>
        </p:spPr>
        <p:txBody>
          <a:bodyPr/>
          <a:lstStyle/>
          <a:p>
            <a:r>
              <a:rPr lang="en-US" dirty="0"/>
              <a:t>Opportunities for learning </a:t>
            </a:r>
            <a:endParaRPr lang="en-GB" dirty="0"/>
          </a:p>
        </p:txBody>
      </p:sp>
      <p:sp>
        <p:nvSpPr>
          <p:cNvPr id="5" name="Subtitle 2">
            <a:extLst>
              <a:ext uri="{FF2B5EF4-FFF2-40B4-BE49-F238E27FC236}">
                <a16:creationId xmlns:a16="http://schemas.microsoft.com/office/drawing/2014/main" id="{F222793A-3029-4140-A5F3-81D523B5276B}"/>
              </a:ext>
            </a:extLst>
          </p:cNvPr>
          <p:cNvSpPr>
            <a:spLocks noGrp="1"/>
          </p:cNvSpPr>
          <p:nvPr>
            <p:ph type="subTitle" idx="1"/>
          </p:nvPr>
        </p:nvSpPr>
        <p:spPr>
          <a:xfrm>
            <a:off x="1169276" y="2571092"/>
            <a:ext cx="9720000" cy="3600000"/>
          </a:xfrm>
        </p:spPr>
        <p:txBody>
          <a:bodyPr/>
          <a:lstStyle/>
          <a:p>
            <a:pPr marL="0" indent="0">
              <a:buNone/>
            </a:pPr>
            <a:r>
              <a:rPr lang="en-GB" sz="2000" dirty="0"/>
              <a:t>By undertaking this challenge, the opportunities for learning include:</a:t>
            </a:r>
          </a:p>
          <a:p>
            <a:pPr lvl="0"/>
            <a:r>
              <a:rPr lang="en-GB" sz="2000" dirty="0"/>
              <a:t>researching the Eatwell Guide and how it can be applied to make healthy food choices;</a:t>
            </a:r>
          </a:p>
          <a:p>
            <a:pPr lvl="0"/>
            <a:r>
              <a:rPr lang="en-GB" sz="2000" dirty="0"/>
              <a:t>investigating the key messages and foods included in each group of the Eatwell Guide;</a:t>
            </a:r>
          </a:p>
          <a:p>
            <a:pPr lvl="0"/>
            <a:r>
              <a:rPr lang="en-GB" sz="2000" dirty="0"/>
              <a:t>applying knowledge of healthier and more sustainable diets;</a:t>
            </a:r>
          </a:p>
          <a:p>
            <a:pPr lvl="0"/>
            <a:r>
              <a:rPr lang="en-GB" sz="2000" dirty="0"/>
              <a:t>investigating energy and nutrients;</a:t>
            </a:r>
          </a:p>
          <a:p>
            <a:pPr lvl="0"/>
            <a:r>
              <a:rPr lang="en-US" sz="2000" dirty="0">
                <a:latin typeface="Arial" panose="020B0604020202020204" pitchFamily="34" charset="0"/>
                <a:cs typeface="Arial" panose="020B0604020202020204" pitchFamily="34" charset="0"/>
              </a:rPr>
              <a:t>exploring the benefits of an active lifestyle.</a:t>
            </a:r>
          </a:p>
          <a:p>
            <a:pPr lvl="0"/>
            <a:endParaRPr lang="en-GB" sz="2000" dirty="0">
              <a:latin typeface="Arial" panose="020B0604020202020204" pitchFamily="34" charset="0"/>
              <a:cs typeface="Arial" panose="020B0604020202020204" pitchFamily="34" charset="0"/>
            </a:endParaRPr>
          </a:p>
          <a:p>
            <a:pPr marL="0" indent="0">
              <a:buNone/>
            </a:pPr>
            <a:endParaRPr lang="en-GB" sz="2000" dirty="0"/>
          </a:p>
        </p:txBody>
      </p:sp>
    </p:spTree>
    <p:extLst>
      <p:ext uri="{BB962C8B-B14F-4D97-AF65-F5344CB8AC3E}">
        <p14:creationId xmlns:p14="http://schemas.microsoft.com/office/powerpoint/2010/main" val="1066508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3049" y="1563798"/>
            <a:ext cx="9720000" cy="720000"/>
          </a:xfrm>
        </p:spPr>
        <p:txBody>
          <a:bodyPr/>
          <a:lstStyle/>
          <a:p>
            <a:r>
              <a:rPr lang="en-US" dirty="0"/>
              <a:t>The Challenge</a:t>
            </a:r>
          </a:p>
        </p:txBody>
      </p:sp>
      <p:sp>
        <p:nvSpPr>
          <p:cNvPr id="3" name="Subtitle 2"/>
          <p:cNvSpPr>
            <a:spLocks noGrp="1"/>
          </p:cNvSpPr>
          <p:nvPr>
            <p:ph type="subTitle" idx="1"/>
          </p:nvPr>
        </p:nvSpPr>
        <p:spPr>
          <a:xfrm>
            <a:off x="969252" y="2390117"/>
            <a:ext cx="5279148" cy="3600000"/>
          </a:xfrm>
        </p:spPr>
        <p:txBody>
          <a:bodyPr/>
          <a:lstStyle/>
          <a:p>
            <a:pPr marL="0" indent="0">
              <a:buNone/>
            </a:pPr>
            <a:r>
              <a:rPr lang="en-US" sz="2400" dirty="0"/>
              <a:t>Plan and create a ‘Healthy Food, Healthy You’ display for your school dining room or entrance to encourage the school community to be healthy and active. </a:t>
            </a:r>
          </a:p>
          <a:p>
            <a:pPr marL="0" indent="0">
              <a:buNone/>
            </a:pPr>
            <a:endParaRPr lang="en-US" sz="2400" dirty="0"/>
          </a:p>
        </p:txBody>
      </p:sp>
      <p:pic>
        <p:nvPicPr>
          <p:cNvPr id="12" name="Picture 11" descr="A group of people eating at a table&#10;&#10;Description automatically generated with medium confidence">
            <a:extLst>
              <a:ext uri="{FF2B5EF4-FFF2-40B4-BE49-F238E27FC236}">
                <a16:creationId xmlns:a16="http://schemas.microsoft.com/office/drawing/2014/main" id="{2D124290-680F-4B6E-8B21-BFAD536DA8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02618" y="2283798"/>
            <a:ext cx="4978297" cy="3305589"/>
          </a:xfrm>
          <a:prstGeom prst="rect">
            <a:avLst/>
          </a:prstGeom>
        </p:spPr>
      </p:pic>
    </p:spTree>
    <p:extLst>
      <p:ext uri="{BB962C8B-B14F-4D97-AF65-F5344CB8AC3E}">
        <p14:creationId xmlns:p14="http://schemas.microsoft.com/office/powerpoint/2010/main" val="1093592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185" y="1466816"/>
            <a:ext cx="9720000" cy="720000"/>
          </a:xfrm>
        </p:spPr>
        <p:txBody>
          <a:bodyPr/>
          <a:lstStyle/>
          <a:p>
            <a:r>
              <a:rPr lang="en-US" dirty="0"/>
              <a:t>How can pupils complete the Challenge?</a:t>
            </a:r>
            <a:endParaRPr lang="en-GB" dirty="0"/>
          </a:p>
        </p:txBody>
      </p:sp>
      <p:sp>
        <p:nvSpPr>
          <p:cNvPr id="3" name="Subtitle 2"/>
          <p:cNvSpPr>
            <a:spLocks noGrp="1"/>
          </p:cNvSpPr>
          <p:nvPr>
            <p:ph type="subTitle" idx="1"/>
          </p:nvPr>
        </p:nvSpPr>
        <p:spPr>
          <a:xfrm>
            <a:off x="892185" y="2283798"/>
            <a:ext cx="9543642" cy="3600000"/>
          </a:xfrm>
        </p:spPr>
        <p:txBody>
          <a:bodyPr/>
          <a:lstStyle/>
          <a:p>
            <a:pPr marL="0" indent="0">
              <a:buNone/>
            </a:pPr>
            <a:r>
              <a:rPr lang="en-GB" sz="2000" dirty="0"/>
              <a:t>A range of activity suggestions have been provided – you can choose the ones that are most suitable for your pupils and the time that you have available to complete the challenge. </a:t>
            </a:r>
          </a:p>
          <a:p>
            <a:pPr marL="0" indent="0">
              <a:buNone/>
            </a:pPr>
            <a:r>
              <a:rPr lang="en-US" sz="2000" dirty="0"/>
              <a:t>Activities include:</a:t>
            </a:r>
          </a:p>
          <a:p>
            <a:r>
              <a:rPr lang="en-US" sz="2000" dirty="0"/>
              <a:t>Finding out – activities around investigating the Eatwell Guide, applying knowledge of healthy eating to food choice, energy and nutrients, benefits of physical activity. </a:t>
            </a:r>
          </a:p>
          <a:p>
            <a:r>
              <a:rPr lang="en-US" sz="2000" dirty="0"/>
              <a:t>Making and evaluating – activities around applying knowledge of healthy eating and sustainable diets, demonstrating a range of practical food skills and cooking methods, demonstrating the principles of food hygiene and safety.</a:t>
            </a:r>
          </a:p>
          <a:p>
            <a:r>
              <a:rPr lang="en-US" sz="2000" dirty="0"/>
              <a:t>Bringing it all together –  planning and making a display to encourage healthy eating and activity in the school community. </a:t>
            </a:r>
            <a:endParaRPr lang="en-GB" sz="2000" dirty="0"/>
          </a:p>
          <a:p>
            <a:endParaRPr lang="en-US" sz="2000" dirty="0"/>
          </a:p>
          <a:p>
            <a:endParaRPr lang="en-US" sz="2000" dirty="0"/>
          </a:p>
          <a:p>
            <a:pPr marL="0" indent="0">
              <a:buNone/>
            </a:pPr>
            <a:endParaRPr lang="en-US" sz="2000" dirty="0"/>
          </a:p>
          <a:p>
            <a:pPr marL="0" indent="0">
              <a:buNone/>
            </a:pPr>
            <a:endParaRPr lang="en-US" sz="2000" dirty="0"/>
          </a:p>
          <a:p>
            <a:endParaRPr lang="en-GB" dirty="0"/>
          </a:p>
        </p:txBody>
      </p:sp>
    </p:spTree>
    <p:extLst>
      <p:ext uri="{BB962C8B-B14F-4D97-AF65-F5344CB8AC3E}">
        <p14:creationId xmlns:p14="http://schemas.microsoft.com/office/powerpoint/2010/main" val="1636027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0621" y="1563798"/>
            <a:ext cx="9720000" cy="720000"/>
          </a:xfrm>
        </p:spPr>
        <p:txBody>
          <a:bodyPr/>
          <a:lstStyle/>
          <a:p>
            <a:r>
              <a:rPr lang="en-US" dirty="0"/>
              <a:t>Finding out - activities</a:t>
            </a:r>
            <a:endParaRPr lang="en-GB" dirty="0"/>
          </a:p>
        </p:txBody>
      </p:sp>
      <p:sp>
        <p:nvSpPr>
          <p:cNvPr id="3" name="Subtitle 2"/>
          <p:cNvSpPr>
            <a:spLocks noGrp="1"/>
          </p:cNvSpPr>
          <p:nvPr>
            <p:ph type="subTitle" idx="1"/>
          </p:nvPr>
        </p:nvSpPr>
        <p:spPr>
          <a:xfrm>
            <a:off x="850621" y="2319508"/>
            <a:ext cx="8552241" cy="3600000"/>
          </a:xfrm>
        </p:spPr>
        <p:txBody>
          <a:bodyPr/>
          <a:lstStyle/>
          <a:p>
            <a:pPr marL="0" indent="0">
              <a:buNone/>
            </a:pPr>
            <a:r>
              <a:rPr lang="en-GB" sz="2000" dirty="0">
                <a:latin typeface="Arial" panose="020B0604020202020204" pitchFamily="34" charset="0"/>
                <a:cs typeface="Arial" panose="020B0604020202020204" pitchFamily="34" charset="0"/>
              </a:rPr>
              <a:t>Pupils, individually or in groups, could:</a:t>
            </a:r>
          </a:p>
          <a:p>
            <a:pPr marL="0" indent="0">
              <a:buNone/>
            </a:pPr>
            <a:r>
              <a:rPr lang="en-GB" sz="2000" b="1" dirty="0">
                <a:latin typeface="Arial" panose="020B0604020202020204" pitchFamily="34" charset="0"/>
                <a:cs typeface="Arial" panose="020B0604020202020204" pitchFamily="34" charset="0"/>
              </a:rPr>
              <a:t>Healthy eating / Eatwell Guide</a:t>
            </a:r>
            <a:r>
              <a:rPr lang="en-GB" sz="2000" dirty="0">
                <a:latin typeface="Arial" panose="020B0604020202020204" pitchFamily="34" charset="0"/>
                <a:cs typeface="Arial" panose="020B0604020202020204" pitchFamily="34" charset="0"/>
              </a:rPr>
              <a:t>:</a:t>
            </a:r>
          </a:p>
          <a:p>
            <a:r>
              <a:rPr lang="en-GB" sz="2000" dirty="0">
                <a:latin typeface="Arial" panose="020B0604020202020204" pitchFamily="34" charset="0"/>
                <a:cs typeface="Arial" panose="020B0604020202020204" pitchFamily="34" charset="0"/>
              </a:rPr>
              <a:t>view the </a:t>
            </a:r>
            <a:r>
              <a:rPr lang="en-GB" sz="2000" dirty="0">
                <a:latin typeface="Arial" panose="020B0604020202020204" pitchFamily="34" charset="0"/>
                <a:cs typeface="Arial" panose="020B0604020202020204" pitchFamily="34" charset="0"/>
                <a:hlinkClick r:id="rId2"/>
              </a:rPr>
              <a:t>Eatwell guide presentation. </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complete </a:t>
            </a:r>
            <a:r>
              <a:rPr lang="en-GB" sz="2000" dirty="0">
                <a:latin typeface="Arial" panose="020B0604020202020204" pitchFamily="34" charset="0"/>
                <a:cs typeface="Arial" panose="020B0604020202020204" pitchFamily="34" charset="0"/>
                <a:hlinkClick r:id="rId3"/>
              </a:rPr>
              <a:t>Workbook 2</a:t>
            </a:r>
            <a:r>
              <a:rPr lang="en-GB" sz="2000" dirty="0">
                <a:latin typeface="Arial" panose="020B0604020202020204" pitchFamily="34" charset="0"/>
                <a:cs typeface="Arial" panose="020B0604020202020204" pitchFamily="34" charset="0"/>
              </a:rPr>
              <a:t> </a:t>
            </a:r>
            <a:r>
              <a:rPr lang="en-US" sz="2000" b="0" i="0" dirty="0">
                <a:effectLst/>
                <a:latin typeface="Arial" panose="020B0604020202020204" pitchFamily="34" charset="0"/>
                <a:cs typeface="Arial" panose="020B0604020202020204" pitchFamily="34" charset="0"/>
              </a:rPr>
              <a:t>covering healthy eating, drinking and activity.</a:t>
            </a:r>
          </a:p>
          <a:p>
            <a:r>
              <a:rPr lang="en-US" sz="2000" dirty="0">
                <a:latin typeface="Arial" panose="020B0604020202020204" pitchFamily="34" charset="0"/>
                <a:cs typeface="Arial" panose="020B0604020202020204" pitchFamily="34" charset="0"/>
              </a:rPr>
              <a:t>view the </a:t>
            </a:r>
            <a:r>
              <a:rPr lang="en-US" sz="2000" dirty="0">
                <a:solidFill>
                  <a:srgbClr val="263143"/>
                </a:solidFill>
                <a:latin typeface="Arial" panose="020B0604020202020204" pitchFamily="34" charset="0"/>
                <a:cs typeface="Arial" panose="020B0604020202020204" pitchFamily="34" charset="0"/>
                <a:hlinkClick r:id="rId4"/>
              </a:rPr>
              <a:t>Meals and snacks presentation</a:t>
            </a:r>
            <a:r>
              <a:rPr lang="en-US" sz="2000" dirty="0">
                <a:solidFill>
                  <a:srgbClr val="263143"/>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This looks at how these relate to the Eatwell Guide.  </a:t>
            </a:r>
          </a:p>
          <a:p>
            <a:r>
              <a:rPr lang="en-US" sz="2000" dirty="0">
                <a:latin typeface="Arial" panose="020B0604020202020204" pitchFamily="34" charset="0"/>
                <a:cs typeface="Arial" panose="020B0604020202020204" pitchFamily="34" charset="0"/>
              </a:rPr>
              <a:t>complete the Diet and Health and Healthy Lifestyles </a:t>
            </a:r>
            <a:r>
              <a:rPr lang="en-US" sz="2000" dirty="0">
                <a:solidFill>
                  <a:srgbClr val="263143"/>
                </a:solidFill>
                <a:latin typeface="Arial" panose="020B0604020202020204" pitchFamily="34" charset="0"/>
                <a:cs typeface="Arial" panose="020B0604020202020204" pitchFamily="34" charset="0"/>
                <a:hlinkClick r:id="rId5"/>
              </a:rPr>
              <a:t>Food route journal</a:t>
            </a:r>
            <a:r>
              <a:rPr lang="en-US" sz="2000" dirty="0">
                <a:solidFill>
                  <a:srgbClr val="263143"/>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User guide </a:t>
            </a:r>
            <a:r>
              <a:rPr lang="en-US" sz="2000" dirty="0">
                <a:solidFill>
                  <a:srgbClr val="263143"/>
                </a:solidFill>
                <a:latin typeface="Arial" panose="020B0604020202020204" pitchFamily="34" charset="0"/>
                <a:cs typeface="Arial" panose="020B0604020202020204" pitchFamily="34" charset="0"/>
                <a:hlinkClick r:id="rId6"/>
              </a:rPr>
              <a:t>here</a:t>
            </a:r>
            <a:r>
              <a:rPr lang="en-US" sz="2000" dirty="0">
                <a:solidFill>
                  <a:srgbClr val="263143"/>
                </a:solidFill>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keep a record of what they eat and drink for two days using the </a:t>
            </a:r>
            <a:r>
              <a:rPr lang="en-US" sz="2000" dirty="0">
                <a:solidFill>
                  <a:srgbClr val="263143"/>
                </a:solidFill>
                <a:latin typeface="Arial" panose="020B0604020202020204" pitchFamily="34" charset="0"/>
                <a:cs typeface="Arial" panose="020B0604020202020204" pitchFamily="34" charset="0"/>
                <a:hlinkClick r:id="rId7"/>
              </a:rPr>
              <a:t>Food and Drink diary worksheet</a:t>
            </a:r>
            <a:r>
              <a:rPr lang="en-US" sz="2000" dirty="0">
                <a:solidFill>
                  <a:srgbClr val="263143"/>
                </a:solidFill>
                <a:latin typeface="Arial" panose="020B0604020202020204" pitchFamily="34" charset="0"/>
                <a:cs typeface="Arial" panose="020B0604020202020204" pitchFamily="34" charset="0"/>
                <a:hlinkClick r:id="rId8"/>
              </a:rPr>
              <a:t>.</a:t>
            </a:r>
            <a:r>
              <a:rPr lang="en-US" sz="2000" dirty="0">
                <a:solidFill>
                  <a:srgbClr val="263143"/>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Compare with what is shown on the Eatwell guide</a:t>
            </a:r>
            <a:r>
              <a:rPr lang="en-US" sz="2000" dirty="0">
                <a:solidFill>
                  <a:srgbClr val="263143"/>
                </a:solidFill>
                <a:latin typeface="Arial" panose="020B0604020202020204" pitchFamily="34" charset="0"/>
                <a:cs typeface="Arial" panose="020B0604020202020204" pitchFamily="34" charset="0"/>
              </a:rPr>
              <a:t>. </a:t>
            </a: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7792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A46ED-9C67-4AEB-99D7-23539598F25D}"/>
              </a:ext>
            </a:extLst>
          </p:cNvPr>
          <p:cNvSpPr>
            <a:spLocks noGrp="1"/>
          </p:cNvSpPr>
          <p:nvPr>
            <p:ph type="ctrTitle"/>
          </p:nvPr>
        </p:nvSpPr>
        <p:spPr>
          <a:xfrm>
            <a:off x="1007349" y="1478073"/>
            <a:ext cx="9720000" cy="720000"/>
          </a:xfrm>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1E540355-052B-4F1D-8581-4046466C22A1}"/>
              </a:ext>
            </a:extLst>
          </p:cNvPr>
          <p:cNvSpPr>
            <a:spLocks noGrp="1"/>
          </p:cNvSpPr>
          <p:nvPr>
            <p:ph type="subTitle" idx="1"/>
          </p:nvPr>
        </p:nvSpPr>
        <p:spPr>
          <a:xfrm>
            <a:off x="854951" y="2437742"/>
            <a:ext cx="9720000" cy="3600000"/>
          </a:xfrm>
        </p:spPr>
        <p:txBody>
          <a:bodyPr/>
          <a:lstStyle/>
          <a:p>
            <a:r>
              <a:rPr lang="en-GB" sz="2000" dirty="0">
                <a:latin typeface="Arial" panose="020B0604020202020204" pitchFamily="34" charset="0"/>
                <a:ea typeface="Times New Roman" panose="02020603050405020304" pitchFamily="18" charset="0"/>
              </a:rPr>
              <a:t>t</a:t>
            </a:r>
            <a:r>
              <a:rPr lang="en-GB" sz="2000" dirty="0">
                <a:effectLst/>
                <a:latin typeface="Arial" panose="020B0604020202020204" pitchFamily="34" charset="0"/>
                <a:ea typeface="Times New Roman" panose="02020603050405020304" pitchFamily="18" charset="0"/>
              </a:rPr>
              <a:t>hink about what they like to eat, and what they think people should try and eat to be healthy. </a:t>
            </a:r>
            <a:r>
              <a:rPr lang="en-GB" sz="20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Watch the Eatwell Guide videos</a:t>
            </a:r>
            <a:r>
              <a:rPr lang="en-GB" sz="2000" dirty="0">
                <a:effectLst/>
                <a:latin typeface="Arial" panose="020B0604020202020204" pitchFamily="34" charset="0"/>
                <a:ea typeface="Times New Roman" panose="02020603050405020304" pitchFamily="18" charset="0"/>
              </a:rPr>
              <a:t>. Create a menu showing food and drink for a day that reflects the Eatwell Guide but including foods that they enjoy. </a:t>
            </a:r>
          </a:p>
          <a:p>
            <a:r>
              <a:rPr lang="en-GB" sz="2000" dirty="0">
                <a:latin typeface="Arial" panose="020B0604020202020204" pitchFamily="34" charset="0"/>
                <a:ea typeface="MS Mincho" panose="02020609040205080304" pitchFamily="49" charset="-128"/>
              </a:rPr>
              <a:t>l</a:t>
            </a:r>
            <a:r>
              <a:rPr lang="en-GB" sz="2000" dirty="0">
                <a:effectLst/>
                <a:latin typeface="Arial" panose="020B0604020202020204" pitchFamily="34" charset="0"/>
                <a:ea typeface="MS Mincho" panose="02020609040205080304" pitchFamily="49" charset="-128"/>
              </a:rPr>
              <a:t>earn more with </a:t>
            </a:r>
            <a:r>
              <a:rPr lang="en-GB" sz="2000" u="sng"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hlinkClick r:id="rId3"/>
              </a:rPr>
              <a:t>The Eatwell Guide hotspot activity</a:t>
            </a:r>
            <a:r>
              <a:rPr lang="en-GB" sz="2000" dirty="0">
                <a:effectLst/>
                <a:latin typeface="Arial" panose="020B0604020202020204" pitchFamily="34" charset="0"/>
                <a:ea typeface="MS Mincho" panose="02020609040205080304" pitchFamily="49" charset="-128"/>
              </a:rPr>
              <a:t> and make notes on the videos.</a:t>
            </a:r>
          </a:p>
          <a:p>
            <a:r>
              <a:rPr lang="en-US" sz="2000" dirty="0" err="1">
                <a:latin typeface="Arial" panose="020B0604020202020204" pitchFamily="34" charset="0"/>
                <a:cs typeface="Arial" panose="020B0604020202020204" pitchFamily="34" charset="0"/>
              </a:rPr>
              <a:t>unmuddle</a:t>
            </a:r>
            <a:r>
              <a:rPr lang="en-US" sz="2000" dirty="0">
                <a:latin typeface="Arial" panose="020B0604020202020204" pitchFamily="34" charset="0"/>
                <a:cs typeface="Arial" panose="020B0604020202020204" pitchFamily="34" charset="0"/>
              </a:rPr>
              <a:t> the meals - the Eatwell Guide shows the different type of foods we should eat, split into different food groups. However, we don’t eat separate foods all the time. Look at the </a:t>
            </a:r>
            <a:r>
              <a:rPr lang="en-US" sz="2000" dirty="0">
                <a:latin typeface="Arial" panose="020B0604020202020204" pitchFamily="34" charset="0"/>
                <a:cs typeface="Arial" panose="020B0604020202020204" pitchFamily="34" charset="0"/>
                <a:hlinkClick r:id="rId4"/>
              </a:rPr>
              <a:t>Meal cards </a:t>
            </a:r>
            <a:r>
              <a:rPr lang="en-US" sz="2000" dirty="0">
                <a:latin typeface="Arial" panose="020B0604020202020204" pitchFamily="34" charset="0"/>
                <a:cs typeface="Arial" panose="020B0604020202020204" pitchFamily="34" charset="0"/>
              </a:rPr>
              <a:t>and link the different parts of the meal to the Eatwell Guide food groups.</a:t>
            </a:r>
          </a:p>
          <a:p>
            <a:pPr marL="0" indent="0">
              <a:buNone/>
            </a:pPr>
            <a:r>
              <a:rPr lang="en-US" sz="2000" b="1" dirty="0">
                <a:latin typeface="Arial" panose="020B0604020202020204" pitchFamily="34" charset="0"/>
                <a:cs typeface="Arial" panose="020B0604020202020204" pitchFamily="34" charset="0"/>
              </a:rPr>
              <a:t>Nutrients: </a:t>
            </a:r>
          </a:p>
          <a:p>
            <a:r>
              <a:rPr lang="en-US" sz="2000" dirty="0">
                <a:latin typeface="Arial" panose="020B0604020202020204" pitchFamily="34" charset="0"/>
                <a:cs typeface="Arial" panose="020B0604020202020204" pitchFamily="34" charset="0"/>
              </a:rPr>
              <a:t>view the </a:t>
            </a:r>
            <a:r>
              <a:rPr lang="en-US" sz="2000" dirty="0">
                <a:latin typeface="Arial" panose="020B0604020202020204" pitchFamily="34" charset="0"/>
                <a:cs typeface="Arial" panose="020B0604020202020204" pitchFamily="34" charset="0"/>
                <a:hlinkClick r:id="rId5"/>
              </a:rPr>
              <a:t>Nutrients presentation </a:t>
            </a:r>
            <a:r>
              <a:rPr lang="en-US" sz="2000" b="0" i="0" dirty="0">
                <a:solidFill>
                  <a:srgbClr val="263143"/>
                </a:solidFill>
                <a:effectLst/>
                <a:latin typeface="Arial" panose="020B0604020202020204" pitchFamily="34" charset="0"/>
                <a:cs typeface="Arial" panose="020B0604020202020204" pitchFamily="34" charset="0"/>
              </a:rPr>
              <a:t>that introduces the energy and nutrients provided by food and drinks.</a:t>
            </a:r>
          </a:p>
          <a:p>
            <a:pPr marL="0" indent="0">
              <a:buNone/>
            </a:pPr>
            <a:endParaRPr lang="en-GB" sz="2000" dirty="0"/>
          </a:p>
        </p:txBody>
      </p:sp>
    </p:spTree>
    <p:extLst>
      <p:ext uri="{BB962C8B-B14F-4D97-AF65-F5344CB8AC3E}">
        <p14:creationId xmlns:p14="http://schemas.microsoft.com/office/powerpoint/2010/main" val="2191318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65F09-5E5A-4A21-94A0-9B19506232DD}"/>
              </a:ext>
            </a:extLst>
          </p:cNvPr>
          <p:cNvSpPr>
            <a:spLocks noGrp="1"/>
          </p:cNvSpPr>
          <p:nvPr>
            <p:ph type="ctrTitle"/>
          </p:nvPr>
        </p:nvSpPr>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0766C74B-C079-453A-AB27-A310ACF5DFCE}"/>
              </a:ext>
            </a:extLst>
          </p:cNvPr>
          <p:cNvSpPr>
            <a:spLocks noGrp="1"/>
          </p:cNvSpPr>
          <p:nvPr>
            <p:ph type="subTitle" idx="1"/>
          </p:nvPr>
        </p:nvSpPr>
        <p:spPr/>
        <p:txBody>
          <a:bodyPr/>
          <a:lstStyle/>
          <a:p>
            <a:r>
              <a:rPr lang="en-US" sz="2000" dirty="0">
                <a:latin typeface="Arial" panose="020B0604020202020204" pitchFamily="34" charset="0"/>
                <a:cs typeface="Arial" panose="020B0604020202020204" pitchFamily="34" charset="0"/>
              </a:rPr>
              <a:t>complete the </a:t>
            </a:r>
            <a:r>
              <a:rPr lang="en-US" sz="2000" dirty="0">
                <a:solidFill>
                  <a:srgbClr val="263143"/>
                </a:solidFill>
                <a:latin typeface="Arial" panose="020B0604020202020204" pitchFamily="34" charset="0"/>
                <a:cs typeface="Arial" panose="020B0604020202020204" pitchFamily="34" charset="0"/>
                <a:hlinkClick r:id="rId2"/>
              </a:rPr>
              <a:t>Eatwell Guide and nutrients worksheet </a:t>
            </a:r>
            <a:r>
              <a:rPr lang="en-US" sz="2000" dirty="0">
                <a:latin typeface="Arial" panose="020B0604020202020204" pitchFamily="34" charset="0"/>
                <a:cs typeface="Arial" panose="020B0604020202020204" pitchFamily="34" charset="0"/>
              </a:rPr>
              <a:t>that explores </a:t>
            </a:r>
            <a:r>
              <a:rPr lang="en-US" sz="2000" b="0" i="0" dirty="0">
                <a:effectLst/>
                <a:latin typeface="Arial" panose="020B0604020202020204" pitchFamily="34" charset="0"/>
                <a:cs typeface="Arial" panose="020B0604020202020204" pitchFamily="34" charset="0"/>
              </a:rPr>
              <a:t>the main nutrients provided the five Eatwell Guide food groups.</a:t>
            </a:r>
          </a:p>
          <a:p>
            <a:r>
              <a:rPr lang="en-US" sz="2000" dirty="0">
                <a:latin typeface="Arial" panose="020B0604020202020204" pitchFamily="34" charset="0"/>
                <a:cs typeface="Arial" panose="020B0604020202020204" pitchFamily="34" charset="0"/>
              </a:rPr>
              <a:t>p</a:t>
            </a:r>
            <a:r>
              <a:rPr lang="en-US" sz="2000" b="0" i="0" dirty="0">
                <a:effectLst/>
                <a:latin typeface="Arial" panose="020B0604020202020204" pitchFamily="34" charset="0"/>
                <a:cs typeface="Arial" panose="020B0604020202020204" pitchFamily="34" charset="0"/>
              </a:rPr>
              <a:t>lay the </a:t>
            </a:r>
            <a:r>
              <a:rPr lang="en-US" sz="2000" b="0" i="0" dirty="0">
                <a:solidFill>
                  <a:srgbClr val="263143"/>
                </a:solidFill>
                <a:effectLst/>
                <a:latin typeface="Arial" panose="020B0604020202020204" pitchFamily="34" charset="0"/>
                <a:cs typeface="Arial" panose="020B0604020202020204" pitchFamily="34" charset="0"/>
                <a:hlinkClick r:id="rId3"/>
              </a:rPr>
              <a:t>Vitamins and minerals matching games </a:t>
            </a:r>
            <a:r>
              <a:rPr lang="en-US" sz="2000" b="0" i="0" dirty="0">
                <a:effectLst/>
                <a:latin typeface="Arial" panose="020B0604020202020204" pitchFamily="34" charset="0"/>
                <a:cs typeface="Arial" panose="020B0604020202020204" pitchFamily="34" charset="0"/>
              </a:rPr>
              <a:t>to match each nutrient to one of the foods they are found in.</a:t>
            </a:r>
          </a:p>
          <a:p>
            <a:pPr marL="0" indent="0">
              <a:buNone/>
            </a:pPr>
            <a:r>
              <a:rPr lang="en-US" sz="2000" b="1" dirty="0">
                <a:solidFill>
                  <a:srgbClr val="263143"/>
                </a:solidFill>
                <a:latin typeface="Arial" panose="020B0604020202020204" pitchFamily="34" charset="0"/>
                <a:cs typeface="Arial" panose="020B0604020202020204" pitchFamily="34" charset="0"/>
              </a:rPr>
              <a:t>Energy and activity: </a:t>
            </a:r>
          </a:p>
          <a:p>
            <a:r>
              <a:rPr lang="en-US" sz="2000" dirty="0">
                <a:latin typeface="Arial" panose="020B0604020202020204" pitchFamily="34" charset="0"/>
                <a:cs typeface="Arial" panose="020B0604020202020204" pitchFamily="34" charset="0"/>
              </a:rPr>
              <a:t>view the </a:t>
            </a:r>
            <a:r>
              <a:rPr lang="en-US" sz="2000" dirty="0">
                <a:solidFill>
                  <a:srgbClr val="263143"/>
                </a:solidFill>
                <a:latin typeface="Arial" panose="020B0604020202020204" pitchFamily="34" charset="0"/>
                <a:cs typeface="Arial" panose="020B0604020202020204" pitchFamily="34" charset="0"/>
                <a:hlinkClick r:id="rId4"/>
              </a:rPr>
              <a:t>Energy presentation </a:t>
            </a:r>
            <a:r>
              <a:rPr lang="en-US" sz="2000" dirty="0">
                <a:latin typeface="Arial" panose="020B0604020202020204" pitchFamily="34" charset="0"/>
                <a:cs typeface="Arial" panose="020B0604020202020204" pitchFamily="34" charset="0"/>
              </a:rPr>
              <a:t>which looks at </a:t>
            </a:r>
            <a:r>
              <a:rPr lang="en-US" sz="2000" b="0" i="0" dirty="0">
                <a:effectLst/>
                <a:latin typeface="Arial" panose="020B0604020202020204" pitchFamily="34" charset="0"/>
                <a:cs typeface="Arial" panose="020B0604020202020204" pitchFamily="34" charset="0"/>
              </a:rPr>
              <a:t>the energy provided by food and drinks and how it is used. </a:t>
            </a:r>
          </a:p>
          <a:p>
            <a:r>
              <a:rPr lang="en-US" sz="2000" dirty="0">
                <a:latin typeface="Arial" panose="020B0604020202020204" pitchFamily="34" charset="0"/>
                <a:cs typeface="Arial" panose="020B0604020202020204" pitchFamily="34" charset="0"/>
              </a:rPr>
              <a:t>view the </a:t>
            </a:r>
            <a:r>
              <a:rPr lang="en-US" sz="2000" dirty="0">
                <a:latin typeface="Arial" panose="020B0604020202020204" pitchFamily="34" charset="0"/>
                <a:cs typeface="Arial" panose="020B0604020202020204" pitchFamily="34" charset="0"/>
                <a:hlinkClick r:id="rId5"/>
              </a:rPr>
              <a:t>Energy needs worksheet</a:t>
            </a:r>
            <a:r>
              <a:rPr lang="en-US" sz="2000" dirty="0">
                <a:latin typeface="Arial" panose="020B0604020202020204" pitchFamily="34" charset="0"/>
                <a:cs typeface="Arial" panose="020B0604020202020204" pitchFamily="34" charset="0"/>
              </a:rPr>
              <a:t>, </a:t>
            </a:r>
            <a:r>
              <a:rPr lang="en-US" sz="2000" b="0" i="0" dirty="0">
                <a:effectLst/>
                <a:latin typeface="Arial" panose="020B0604020202020204" pitchFamily="34" charset="0"/>
                <a:cs typeface="Arial" panose="020B0604020202020204" pitchFamily="34" charset="0"/>
              </a:rPr>
              <a:t>discuss the different people on the sheet and what energy requirements they might have.</a:t>
            </a:r>
            <a:r>
              <a:rPr lang="en-US" sz="2000" b="0" i="0" dirty="0">
                <a:solidFill>
                  <a:srgbClr val="263143"/>
                </a:solidFill>
                <a:effectLst/>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Use the </a:t>
            </a:r>
            <a:r>
              <a:rPr lang="en-US" sz="2000" i="0" dirty="0">
                <a:solidFill>
                  <a:srgbClr val="263143"/>
                </a:solidFill>
                <a:effectLst/>
                <a:latin typeface="Arial" panose="020B0604020202020204" pitchFamily="34" charset="0"/>
                <a:cs typeface="Arial" panose="020B0604020202020204" pitchFamily="34" charset="0"/>
                <a:hlinkClick r:id="rId6"/>
              </a:rPr>
              <a:t>Energy needs factsheet </a:t>
            </a:r>
            <a:r>
              <a:rPr lang="en-US" sz="2000" b="0" i="0" dirty="0">
                <a:effectLst/>
                <a:latin typeface="Arial" panose="020B0604020202020204" pitchFamily="34" charset="0"/>
                <a:cs typeface="Arial" panose="020B0604020202020204" pitchFamily="34" charset="0"/>
              </a:rPr>
              <a:t>so the children can check their answers. </a:t>
            </a:r>
          </a:p>
          <a:p>
            <a:pPr marL="0" indent="0">
              <a:buNone/>
            </a:pPr>
            <a:endParaRPr lang="en-US" sz="2000" b="0" i="0" dirty="0">
              <a:solidFill>
                <a:srgbClr val="263143"/>
              </a:solidFill>
              <a:effectLst/>
              <a:latin typeface="Arial" panose="020B0604020202020204" pitchFamily="34" charset="0"/>
              <a:cs typeface="Arial" panose="020B0604020202020204" pitchFamily="34" charset="0"/>
            </a:endParaRPr>
          </a:p>
          <a:p>
            <a:pPr marL="0" indent="0">
              <a:buNone/>
            </a:pPr>
            <a:endParaRPr lang="en-GB" sz="2000" dirty="0"/>
          </a:p>
        </p:txBody>
      </p:sp>
    </p:spTree>
    <p:extLst>
      <p:ext uri="{BB962C8B-B14F-4D97-AF65-F5344CB8AC3E}">
        <p14:creationId xmlns:p14="http://schemas.microsoft.com/office/powerpoint/2010/main" val="562230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8DC8-BB4C-49AB-873F-198215AB8AC4}"/>
              </a:ext>
            </a:extLst>
          </p:cNvPr>
          <p:cNvSpPr>
            <a:spLocks noGrp="1"/>
          </p:cNvSpPr>
          <p:nvPr>
            <p:ph type="ctrTitle"/>
          </p:nvPr>
        </p:nvSpPr>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796B531A-B71B-4006-80BF-57362F1FA0C4}"/>
              </a:ext>
            </a:extLst>
          </p:cNvPr>
          <p:cNvSpPr>
            <a:spLocks noGrp="1"/>
          </p:cNvSpPr>
          <p:nvPr>
            <p:ph type="subTitle" idx="1"/>
          </p:nvPr>
        </p:nvSpPr>
        <p:spPr/>
        <p:txBody>
          <a:bodyPr/>
          <a:lstStyle/>
          <a:p>
            <a:r>
              <a:rPr lang="en-US" sz="2000" dirty="0">
                <a:latin typeface="Arial" panose="020B0604020202020204" pitchFamily="34" charset="0"/>
                <a:cs typeface="Arial" panose="020B0604020202020204" pitchFamily="34" charset="0"/>
              </a:rPr>
              <a:t>use the </a:t>
            </a:r>
            <a:r>
              <a:rPr lang="en-US" sz="2000" dirty="0">
                <a:solidFill>
                  <a:srgbClr val="263143"/>
                </a:solidFill>
                <a:latin typeface="Arial" panose="020B0604020202020204" pitchFamily="34" charset="0"/>
                <a:cs typeface="Arial" panose="020B0604020202020204" pitchFamily="34" charset="0"/>
                <a:hlinkClick r:id="rId2"/>
              </a:rPr>
              <a:t>Energy cards</a:t>
            </a:r>
            <a:r>
              <a:rPr lang="en-US" sz="2000" dirty="0">
                <a:solidFill>
                  <a:srgbClr val="263143"/>
                </a:solidFill>
                <a:latin typeface="Arial" panose="020B0604020202020204" pitchFamily="34" charset="0"/>
                <a:cs typeface="Arial" panose="020B0604020202020204" pitchFamily="34" charset="0"/>
              </a:rPr>
              <a:t> </a:t>
            </a:r>
            <a:r>
              <a:rPr lang="en-US" sz="2000" b="0" i="0" dirty="0">
                <a:effectLst/>
                <a:latin typeface="Arial" panose="020B0604020202020204" pitchFamily="34" charset="0"/>
                <a:cs typeface="Arial" panose="020B0604020202020204" pitchFamily="34" charset="0"/>
              </a:rPr>
              <a:t>and ask the children to order the activities from the lowest to highest amount of energy they think a primary school child would use doing the activity for 15 minutes. Use the </a:t>
            </a:r>
            <a:r>
              <a:rPr lang="en-US" sz="2000" i="0" dirty="0">
                <a:solidFill>
                  <a:srgbClr val="263143"/>
                </a:solidFill>
                <a:effectLst/>
                <a:latin typeface="Arial" panose="020B0604020202020204" pitchFamily="34" charset="0"/>
                <a:cs typeface="Arial" panose="020B0604020202020204" pitchFamily="34" charset="0"/>
                <a:hlinkClick r:id="rId3"/>
              </a:rPr>
              <a:t>Energy used factsheet </a:t>
            </a:r>
            <a:r>
              <a:rPr lang="en-US" sz="2000" i="0" dirty="0">
                <a:solidFill>
                  <a:srgbClr val="263143"/>
                </a:solidFill>
                <a:effectLst/>
                <a:latin typeface="Arial" panose="020B0604020202020204" pitchFamily="34" charset="0"/>
                <a:cs typeface="Arial" panose="020B0604020202020204" pitchFamily="34" charset="0"/>
              </a:rPr>
              <a:t> </a:t>
            </a:r>
            <a:r>
              <a:rPr lang="en-US" sz="2000" i="0" dirty="0">
                <a:effectLst/>
                <a:latin typeface="Arial" panose="020B0604020202020204" pitchFamily="34" charset="0"/>
                <a:cs typeface="Arial" panose="020B0604020202020204" pitchFamily="34" charset="0"/>
              </a:rPr>
              <a:t>to show </a:t>
            </a:r>
            <a:r>
              <a:rPr lang="en-US" sz="2000" b="0" i="0" dirty="0">
                <a:effectLst/>
                <a:latin typeface="Arial" panose="020B0604020202020204" pitchFamily="34" charset="0"/>
                <a:cs typeface="Arial" panose="020B0604020202020204" pitchFamily="34" charset="0"/>
              </a:rPr>
              <a:t>the energy requirements for each activity. </a:t>
            </a:r>
            <a:endParaRPr lang="en-GB"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use the </a:t>
            </a:r>
            <a:r>
              <a:rPr lang="en-US" sz="2000" dirty="0">
                <a:solidFill>
                  <a:srgbClr val="263143"/>
                </a:solidFill>
                <a:latin typeface="Arial" panose="020B0604020202020204" pitchFamily="34" charset="0"/>
                <a:cs typeface="Arial" panose="020B0604020202020204" pitchFamily="34" charset="0"/>
                <a:hlinkClick r:id="rId4"/>
              </a:rPr>
              <a:t>Serving size and energy worksheet </a:t>
            </a:r>
            <a:r>
              <a:rPr lang="en-US" sz="2000" dirty="0">
                <a:latin typeface="Arial" panose="020B0604020202020204" pitchFamily="34" charset="0"/>
                <a:cs typeface="Arial" panose="020B0604020202020204" pitchFamily="34" charset="0"/>
              </a:rPr>
              <a:t>to investigate the effect of serving size on energy provision. </a:t>
            </a:r>
          </a:p>
          <a:p>
            <a:r>
              <a:rPr lang="en-US" sz="2000" dirty="0">
                <a:latin typeface="Arial" panose="020B0604020202020204" pitchFamily="34" charset="0"/>
                <a:cs typeface="Arial" panose="020B0604020202020204" pitchFamily="34" charset="0"/>
              </a:rPr>
              <a:t>use </a:t>
            </a:r>
            <a:r>
              <a:rPr lang="en-US" sz="2000" b="0" i="0" dirty="0">
                <a:effectLst/>
                <a:latin typeface="Arial" panose="020B0604020202020204" pitchFamily="34" charset="0"/>
                <a:cs typeface="Arial" panose="020B0604020202020204" pitchFamily="34" charset="0"/>
              </a:rPr>
              <a:t>the simple nutritional analysis tool</a:t>
            </a:r>
            <a:r>
              <a:rPr lang="en-US" sz="2000" b="0" i="0" dirty="0">
                <a:solidFill>
                  <a:srgbClr val="263143"/>
                </a:solidFill>
                <a:effectLst/>
                <a:latin typeface="Arial" panose="020B0604020202020204" pitchFamily="34" charset="0"/>
                <a:cs typeface="Arial" panose="020B0604020202020204" pitchFamily="34" charset="0"/>
              </a:rPr>
              <a:t>, </a:t>
            </a:r>
            <a:r>
              <a:rPr lang="en-US" sz="2000" i="0" u="sng" dirty="0">
                <a:solidFill>
                  <a:srgbClr val="0056B3"/>
                </a:solidFill>
                <a:effectLst/>
                <a:latin typeface="Arial" panose="020B0604020202020204" pitchFamily="34" charset="0"/>
                <a:cs typeface="Arial" panose="020B0604020202020204" pitchFamily="34" charset="0"/>
                <a:hlinkClick r:id="rId5"/>
              </a:rPr>
              <a:t>Explore Food</a:t>
            </a:r>
            <a:r>
              <a:rPr lang="en-US" sz="2000" i="0" dirty="0">
                <a:solidFill>
                  <a:srgbClr val="263143"/>
                </a:solidFill>
                <a:effectLst/>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children can check different</a:t>
            </a:r>
            <a:r>
              <a:rPr lang="en-US" sz="2000" b="0" i="0" dirty="0">
                <a:effectLst/>
                <a:latin typeface="Arial" panose="020B0604020202020204" pitchFamily="34" charset="0"/>
                <a:cs typeface="Arial" panose="020B0604020202020204" pitchFamily="34" charset="0"/>
              </a:rPr>
              <a:t> food to show the energy provided by 100g as well as for different serving sizes. </a:t>
            </a:r>
          </a:p>
          <a:p>
            <a:r>
              <a:rPr lang="en-US" sz="2000" dirty="0">
                <a:latin typeface="Arial" panose="020B0604020202020204" pitchFamily="34" charset="0"/>
                <a:cs typeface="Arial" panose="020B0604020202020204" pitchFamily="34" charset="0"/>
              </a:rPr>
              <a:t>u</a:t>
            </a:r>
            <a:r>
              <a:rPr lang="en-US" sz="2000" b="0" i="0" dirty="0">
                <a:effectLst/>
                <a:latin typeface="Arial" panose="020B0604020202020204" pitchFamily="34" charset="0"/>
                <a:cs typeface="Arial" panose="020B0604020202020204" pitchFamily="34" charset="0"/>
              </a:rPr>
              <a:t>se the </a:t>
            </a:r>
            <a:r>
              <a:rPr lang="en-US" sz="2000" i="0" dirty="0">
                <a:solidFill>
                  <a:srgbClr val="263143"/>
                </a:solidFill>
                <a:effectLst/>
                <a:latin typeface="Arial" panose="020B0604020202020204" pitchFamily="34" charset="0"/>
                <a:cs typeface="Arial" panose="020B0604020202020204" pitchFamily="34" charset="0"/>
                <a:hlinkClick r:id="rId6"/>
              </a:rPr>
              <a:t>Energy and serving size spreadsheet </a:t>
            </a:r>
            <a:r>
              <a:rPr lang="en-US" sz="2000" b="0" i="0" dirty="0">
                <a:effectLst/>
                <a:latin typeface="Arial" panose="020B0604020202020204" pitchFamily="34" charset="0"/>
                <a:cs typeface="Arial" panose="020B0604020202020204" pitchFamily="34" charset="0"/>
              </a:rPr>
              <a:t>to model the effect of changing serving size on the energy provided by a food.</a:t>
            </a:r>
          </a:p>
          <a:p>
            <a:endParaRPr lang="en-US" sz="2000" dirty="0">
              <a:solidFill>
                <a:srgbClr val="263143"/>
              </a:solidFill>
              <a:latin typeface="Arial" panose="020B0604020202020204" pitchFamily="34" charset="0"/>
              <a:cs typeface="Arial" panose="020B0604020202020204" pitchFamily="34" charset="0"/>
            </a:endParaRPr>
          </a:p>
          <a:p>
            <a:pPr marL="0" indent="0">
              <a:buNone/>
            </a:pPr>
            <a:endParaRPr lang="en-US" sz="2000" b="0" i="0" dirty="0">
              <a:solidFill>
                <a:srgbClr val="263143"/>
              </a:solidFill>
              <a:effectLst/>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5193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9E6D6-8CE7-444F-B0AC-A5F7736B9465}"/>
              </a:ext>
            </a:extLst>
          </p:cNvPr>
          <p:cNvSpPr>
            <a:spLocks noGrp="1"/>
          </p:cNvSpPr>
          <p:nvPr>
            <p:ph type="ctrTitle"/>
          </p:nvPr>
        </p:nvSpPr>
        <p:spPr/>
        <p:txBody>
          <a:bodyPr/>
          <a:lstStyle/>
          <a:p>
            <a:r>
              <a:rPr lang="en-GB" dirty="0"/>
              <a:t>Making and evaluating - activities </a:t>
            </a:r>
          </a:p>
        </p:txBody>
      </p:sp>
      <p:sp>
        <p:nvSpPr>
          <p:cNvPr id="3" name="Subtitle 2">
            <a:extLst>
              <a:ext uri="{FF2B5EF4-FFF2-40B4-BE49-F238E27FC236}">
                <a16:creationId xmlns:a16="http://schemas.microsoft.com/office/drawing/2014/main" id="{C6870B3C-1E35-47AC-BDD6-F0A7AC3A1EEB}"/>
              </a:ext>
            </a:extLst>
          </p:cNvPr>
          <p:cNvSpPr>
            <a:spLocks noGrp="1"/>
          </p:cNvSpPr>
          <p:nvPr>
            <p:ph type="subTitle" idx="1"/>
          </p:nvPr>
        </p:nvSpPr>
        <p:spPr/>
        <p:txBody>
          <a:bodyPr/>
          <a:lstStyle/>
          <a:p>
            <a:pPr marL="0" indent="0">
              <a:buNone/>
            </a:pPr>
            <a:r>
              <a:rPr lang="en-US" sz="2000" dirty="0">
                <a:latin typeface="Arial" panose="020B0604020202020204" pitchFamily="34" charset="0"/>
                <a:cs typeface="Arial" panose="020B0604020202020204" pitchFamily="34" charset="0"/>
              </a:rPr>
              <a:t>Pupils, </a:t>
            </a:r>
            <a:r>
              <a:rPr lang="en-GB" sz="2000" dirty="0">
                <a:latin typeface="Arial" panose="020B0604020202020204" pitchFamily="34" charset="0"/>
                <a:cs typeface="Arial" panose="020B0604020202020204" pitchFamily="34" charset="0"/>
              </a:rPr>
              <a:t>individually or in groups,</a:t>
            </a:r>
            <a:r>
              <a:rPr lang="en-US" sz="2000" dirty="0">
                <a:latin typeface="Arial" panose="020B0604020202020204" pitchFamily="34" charset="0"/>
                <a:cs typeface="Arial" panose="020B0604020202020204" pitchFamily="34" charset="0"/>
              </a:rPr>
              <a:t> could:</a:t>
            </a:r>
          </a:p>
          <a:p>
            <a:r>
              <a:rPr lang="en-GB" sz="2000" dirty="0">
                <a:latin typeface="Arial" panose="020B0604020202020204" pitchFamily="34" charset="0"/>
                <a:ea typeface="Times New Roman" panose="02020603050405020304" pitchFamily="18" charset="0"/>
                <a:cs typeface="Arial" panose="020B0604020202020204" pitchFamily="34" charset="0"/>
              </a:rPr>
              <a:t>p</a:t>
            </a:r>
            <a:r>
              <a:rPr lang="en-GB" sz="2000" dirty="0">
                <a:effectLst/>
                <a:latin typeface="Arial" panose="020B0604020202020204" pitchFamily="34" charset="0"/>
                <a:ea typeface="Times New Roman" panose="02020603050405020304" pitchFamily="18" charset="0"/>
                <a:cs typeface="Arial" panose="020B0604020202020204" pitchFamily="34" charset="0"/>
              </a:rPr>
              <a:t>lay the </a:t>
            </a:r>
            <a:r>
              <a:rPr lang="en-GB"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Eatwell challenge interactive game</a:t>
            </a:r>
            <a:r>
              <a:rPr lang="en-GB" sz="2000" dirty="0">
                <a:effectLst/>
                <a:latin typeface="Arial" panose="020B0604020202020204" pitchFamily="34" charset="0"/>
                <a:ea typeface="Times New Roman" panose="02020603050405020304" pitchFamily="18" charset="0"/>
                <a:cs typeface="Arial" panose="020B0604020202020204" pitchFamily="34" charset="0"/>
              </a:rPr>
              <a:t>. Record their score. Make a note of what they didn’t get correct and try again. </a:t>
            </a:r>
          </a:p>
          <a:p>
            <a:r>
              <a:rPr lang="en-US" sz="2000" dirty="0">
                <a:latin typeface="Arial" panose="020B0604020202020204" pitchFamily="34" charset="0"/>
                <a:cs typeface="Arial" panose="020B0604020202020204" pitchFamily="34" charset="0"/>
              </a:rPr>
              <a:t>plan and make a selection of dishes that showcase healthy eating. Take photographs of the preparation and finished dishes for the ‘Healthy Food, Healthy You’ display. Recipe ideas can be found </a:t>
            </a:r>
            <a:r>
              <a:rPr lang="en-US" sz="2000" dirty="0">
                <a:latin typeface="Arial" panose="020B0604020202020204" pitchFamily="34" charset="0"/>
                <a:cs typeface="Arial" panose="020B0604020202020204" pitchFamily="34" charset="0"/>
                <a:hlinkClick r:id="rId3"/>
              </a:rPr>
              <a:t>here</a:t>
            </a:r>
            <a:r>
              <a:rPr lang="en-US" sz="2000" dirty="0">
                <a:latin typeface="Arial" panose="020B0604020202020204" pitchFamily="34" charset="0"/>
                <a:cs typeface="Arial" panose="020B0604020202020204" pitchFamily="34" charset="0"/>
              </a:rPr>
              <a:t> they can be filtered </a:t>
            </a:r>
            <a:r>
              <a:rPr lang="en-GB" sz="2000" dirty="0">
                <a:latin typeface="Arial" panose="020B0604020202020204" pitchFamily="34" charset="0"/>
                <a:cs typeface="Arial" panose="020B0604020202020204" pitchFamily="34" charset="0"/>
              </a:rPr>
              <a:t>by commodity, complexity, time, skills and cooking method. </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plan and make a selection of dishes that promote the 5 A Day message. Set up a tasting station for pupils to sample the finished dishes. </a:t>
            </a:r>
          </a:p>
          <a:p>
            <a:r>
              <a:rPr lang="en-US" sz="2000" dirty="0">
                <a:latin typeface="Arial" panose="020B0604020202020204" pitchFamily="34" charset="0"/>
                <a:cs typeface="Arial" panose="020B0604020202020204" pitchFamily="34" charset="0"/>
              </a:rPr>
              <a:t>find out more about the starchy foods using the </a:t>
            </a:r>
            <a:r>
              <a:rPr lang="en-US" sz="2000" dirty="0">
                <a:latin typeface="Arial" panose="020B0604020202020204" pitchFamily="34" charset="0"/>
                <a:cs typeface="Arial" panose="020B0604020202020204" pitchFamily="34" charset="0"/>
                <a:hlinkClick r:id="rId4"/>
              </a:rPr>
              <a:t>Eatwell Guide food list </a:t>
            </a:r>
            <a:r>
              <a:rPr lang="en-US" sz="2000" dirty="0">
                <a:latin typeface="Arial" panose="020B0604020202020204" pitchFamily="34" charset="0"/>
                <a:cs typeface="Arial" panose="020B0604020202020204" pitchFamily="34" charset="0"/>
              </a:rPr>
              <a:t>as a guide. Plan and make a dish that is based on starchy food.  </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8320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4912-8178-45E4-BC9E-E2494096A86B}"/>
              </a:ext>
            </a:extLst>
          </p:cNvPr>
          <p:cNvSpPr>
            <a:spLocks noGrp="1"/>
          </p:cNvSpPr>
          <p:nvPr>
            <p:ph type="ctrTitle"/>
          </p:nvPr>
        </p:nvSpPr>
        <p:spPr>
          <a:xfrm>
            <a:off x="845424" y="1563798"/>
            <a:ext cx="9720000" cy="720000"/>
          </a:xfrm>
        </p:spPr>
        <p:txBody>
          <a:bodyPr/>
          <a:lstStyle/>
          <a:p>
            <a:r>
              <a:rPr lang="en-US" dirty="0"/>
              <a:t>Bringing it all together</a:t>
            </a:r>
            <a:endParaRPr lang="en-GB" dirty="0"/>
          </a:p>
        </p:txBody>
      </p:sp>
      <p:sp>
        <p:nvSpPr>
          <p:cNvPr id="3" name="Subtitle 2">
            <a:extLst>
              <a:ext uri="{FF2B5EF4-FFF2-40B4-BE49-F238E27FC236}">
                <a16:creationId xmlns:a16="http://schemas.microsoft.com/office/drawing/2014/main" id="{D945FDD9-BA23-4F53-8B83-4ACC4F73461C}"/>
              </a:ext>
            </a:extLst>
          </p:cNvPr>
          <p:cNvSpPr>
            <a:spLocks noGrp="1"/>
          </p:cNvSpPr>
          <p:nvPr>
            <p:ph type="subTitle" idx="1"/>
          </p:nvPr>
        </p:nvSpPr>
        <p:spPr>
          <a:xfrm>
            <a:off x="931151" y="2571092"/>
            <a:ext cx="9720000" cy="3600000"/>
          </a:xfrm>
        </p:spPr>
        <p:txBody>
          <a:bodyPr/>
          <a:lstStyle/>
          <a:p>
            <a:pPr marL="0" indent="0">
              <a:buNone/>
            </a:pPr>
            <a:r>
              <a:rPr lang="en-GB" sz="2000" dirty="0"/>
              <a:t>Pupils should:</a:t>
            </a:r>
          </a:p>
          <a:p>
            <a:pPr marL="0" indent="0">
              <a:buNone/>
            </a:pPr>
            <a:r>
              <a:rPr lang="en-US" sz="2000" dirty="0"/>
              <a:t>Plan and create a ‘Healthy Food, Healthy You’ display for your school dining room or entrance to encourage the school community to be healthy and active. </a:t>
            </a:r>
          </a:p>
          <a:p>
            <a:pPr marL="0" indent="0">
              <a:buNone/>
            </a:pPr>
            <a:r>
              <a:rPr lang="en-US" sz="2000" dirty="0"/>
              <a:t>The campaign should showcase their knowledge of:</a:t>
            </a:r>
          </a:p>
          <a:p>
            <a:r>
              <a:rPr lang="en-US" sz="2000" dirty="0"/>
              <a:t>the Eatwell Guide and food groups;</a:t>
            </a:r>
          </a:p>
          <a:p>
            <a:r>
              <a:rPr lang="en-US" sz="2000" dirty="0"/>
              <a:t>energy needs;</a:t>
            </a:r>
          </a:p>
          <a:p>
            <a:r>
              <a:rPr lang="en-US" sz="2000" dirty="0"/>
              <a:t>why activity is important.</a:t>
            </a:r>
          </a:p>
          <a:p>
            <a:endParaRPr lang="en-US" sz="2000" dirty="0"/>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500252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EEE6-9298-4422-80CF-84228F24B44D}"/>
              </a:ext>
            </a:extLst>
          </p:cNvPr>
          <p:cNvSpPr>
            <a:spLocks noGrp="1"/>
          </p:cNvSpPr>
          <p:nvPr>
            <p:ph type="ctrTitle"/>
          </p:nvPr>
        </p:nvSpPr>
        <p:spPr>
          <a:xfrm>
            <a:off x="929790" y="1563798"/>
            <a:ext cx="9720000" cy="720000"/>
          </a:xfrm>
        </p:spPr>
        <p:txBody>
          <a:bodyPr/>
          <a:lstStyle/>
          <a:p>
            <a:r>
              <a:rPr lang="en-GB" dirty="0"/>
              <a:t>Celebrate!</a:t>
            </a:r>
          </a:p>
        </p:txBody>
      </p:sp>
      <p:sp>
        <p:nvSpPr>
          <p:cNvPr id="6" name="Subtitle 2">
            <a:extLst>
              <a:ext uri="{FF2B5EF4-FFF2-40B4-BE49-F238E27FC236}">
                <a16:creationId xmlns:a16="http://schemas.microsoft.com/office/drawing/2014/main" id="{376F49C1-4B7B-4C92-99B2-A0C6BAF31962}"/>
              </a:ext>
            </a:extLst>
          </p:cNvPr>
          <p:cNvSpPr>
            <a:spLocks noGrp="1"/>
          </p:cNvSpPr>
          <p:nvPr>
            <p:ph type="subTitle" idx="1"/>
          </p:nvPr>
        </p:nvSpPr>
        <p:spPr>
          <a:xfrm>
            <a:off x="929790" y="2456792"/>
            <a:ext cx="5166210" cy="3600000"/>
          </a:xfrm>
        </p:spPr>
        <p:txBody>
          <a:bodyPr/>
          <a:lstStyle/>
          <a:p>
            <a:pPr marL="0" indent="0">
              <a:buNone/>
            </a:pPr>
            <a:r>
              <a:rPr lang="en-GB" sz="2000" dirty="0"/>
              <a:t>An optional pupil certificate is available to download and personalise once the Challenge has been achieved. </a:t>
            </a:r>
          </a:p>
          <a:p>
            <a:pPr marL="0" indent="0">
              <a:buNone/>
            </a:pPr>
            <a:endParaRPr lang="en-GB" sz="2000" dirty="0"/>
          </a:p>
          <a:p>
            <a:pPr marL="0" indent="0">
              <a:buNone/>
            </a:pPr>
            <a:r>
              <a:rPr lang="en-GB" sz="2000" dirty="0"/>
              <a:t>Why not present the certificate at a celebration assembly? </a:t>
            </a:r>
          </a:p>
          <a:p>
            <a:pPr marL="0" indent="0">
              <a:buNone/>
            </a:pPr>
            <a:endParaRPr lang="en-GB" sz="2000" dirty="0"/>
          </a:p>
        </p:txBody>
      </p:sp>
      <p:pic>
        <p:nvPicPr>
          <p:cNvPr id="8" name="Picture 7">
            <a:extLst>
              <a:ext uri="{FF2B5EF4-FFF2-40B4-BE49-F238E27FC236}">
                <a16:creationId xmlns:a16="http://schemas.microsoft.com/office/drawing/2014/main" id="{F1EE3C9B-8044-4B58-A21B-F9D8C15299E5}"/>
              </a:ext>
            </a:extLst>
          </p:cNvPr>
          <p:cNvPicPr>
            <a:picLocks noChangeAspect="1"/>
          </p:cNvPicPr>
          <p:nvPr/>
        </p:nvPicPr>
        <p:blipFill>
          <a:blip r:embed="rId2"/>
          <a:stretch>
            <a:fillRect/>
          </a:stretch>
        </p:blipFill>
        <p:spPr>
          <a:xfrm>
            <a:off x="6096000" y="1282129"/>
            <a:ext cx="3565132" cy="5037525"/>
          </a:xfrm>
          <a:prstGeom prst="rect">
            <a:avLst/>
          </a:prstGeom>
          <a:ln>
            <a:solidFill>
              <a:srgbClr val="BF5150"/>
            </a:solidFill>
          </a:ln>
        </p:spPr>
      </p:pic>
    </p:spTree>
    <p:extLst>
      <p:ext uri="{BB962C8B-B14F-4D97-AF65-F5344CB8AC3E}">
        <p14:creationId xmlns:p14="http://schemas.microsoft.com/office/powerpoint/2010/main" val="1651507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3314" y="701008"/>
            <a:ext cx="9144000" cy="635491"/>
          </a:xfrm>
        </p:spPr>
        <p:txBody>
          <a:bodyPr/>
          <a:lstStyle/>
          <a:p>
            <a:r>
              <a:rPr lang="en-GB" dirty="0"/>
              <a:t>Be healthy, be active!</a:t>
            </a:r>
          </a:p>
        </p:txBody>
      </p:sp>
      <p:sp>
        <p:nvSpPr>
          <p:cNvPr id="3" name="Subtitle 2"/>
          <p:cNvSpPr>
            <a:spLocks noGrp="1"/>
          </p:cNvSpPr>
          <p:nvPr>
            <p:ph type="subTitle" idx="1"/>
          </p:nvPr>
        </p:nvSpPr>
        <p:spPr/>
        <p:txBody>
          <a:bodyPr/>
          <a:lstStyle/>
          <a:p>
            <a:pPr marL="0" indent="0" algn="ctr">
              <a:buNone/>
            </a:pPr>
            <a:r>
              <a:rPr lang="en-GB" sz="3600" dirty="0"/>
              <a:t>For further information, go to: </a:t>
            </a:r>
          </a:p>
          <a:p>
            <a:pPr marL="0" indent="0" algn="ctr">
              <a:buNone/>
            </a:pPr>
            <a:r>
              <a:rPr lang="en-GB" sz="3600" dirty="0"/>
              <a:t>www.foodafactoflife.org.uk</a:t>
            </a:r>
          </a:p>
        </p:txBody>
      </p:sp>
      <p:sp>
        <p:nvSpPr>
          <p:cNvPr id="4" name="TextBox 4">
            <a:extLst>
              <a:ext uri="{FF2B5EF4-FFF2-40B4-BE49-F238E27FC236}">
                <a16:creationId xmlns:a16="http://schemas.microsoft.com/office/drawing/2014/main" id="{203FD335-D205-46CC-82D3-527AB6CB0833}"/>
              </a:ext>
            </a:extLst>
          </p:cNvPr>
          <p:cNvSpPr txBox="1"/>
          <p:nvPr/>
        </p:nvSpPr>
        <p:spPr>
          <a:xfrm>
            <a:off x="393116" y="5999572"/>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930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9894-1B72-456F-AF75-1E6A28DD0756}"/>
              </a:ext>
            </a:extLst>
          </p:cNvPr>
          <p:cNvSpPr>
            <a:spLocks noGrp="1"/>
          </p:cNvSpPr>
          <p:nvPr>
            <p:ph type="ctrTitle"/>
          </p:nvPr>
        </p:nvSpPr>
        <p:spPr>
          <a:xfrm>
            <a:off x="530632" y="1478422"/>
            <a:ext cx="9720000" cy="720000"/>
          </a:xfrm>
        </p:spPr>
        <p:txBody>
          <a:bodyPr/>
          <a:lstStyle/>
          <a:p>
            <a:r>
              <a:rPr lang="en-US" dirty="0"/>
              <a:t>Let’s get started – the Challenge is on!</a:t>
            </a:r>
            <a:endParaRPr lang="en-GB" dirty="0"/>
          </a:p>
        </p:txBody>
      </p:sp>
      <p:sp>
        <p:nvSpPr>
          <p:cNvPr id="3" name="Subtitle 2">
            <a:extLst>
              <a:ext uri="{FF2B5EF4-FFF2-40B4-BE49-F238E27FC236}">
                <a16:creationId xmlns:a16="http://schemas.microsoft.com/office/drawing/2014/main" id="{DCC2AD73-9175-41A3-A241-9826D273663F}"/>
              </a:ext>
            </a:extLst>
          </p:cNvPr>
          <p:cNvSpPr>
            <a:spLocks noGrp="1"/>
          </p:cNvSpPr>
          <p:nvPr>
            <p:ph type="subTitle" idx="1"/>
          </p:nvPr>
        </p:nvSpPr>
        <p:spPr>
          <a:xfrm>
            <a:off x="600075" y="2292645"/>
            <a:ext cx="6507874" cy="3600000"/>
          </a:xfrm>
        </p:spPr>
        <p:txBody>
          <a:bodyPr/>
          <a:lstStyle/>
          <a:p>
            <a:pPr marL="0" indent="0">
              <a:buNone/>
            </a:pPr>
            <a:r>
              <a:rPr lang="en-US" sz="2400" b="0" i="0" dirty="0">
                <a:effectLst/>
                <a:latin typeface="Arial" panose="020B0604020202020204" pitchFamily="34" charset="0"/>
                <a:cs typeface="Arial" panose="020B0604020202020204" pitchFamily="34" charset="0"/>
              </a:rPr>
              <a:t>A healthy diet is made from a variety of different food and drinks, as shown in the Eatwell Guide.</a:t>
            </a:r>
            <a:endParaRPr lang="en-US" sz="2400" dirty="0">
              <a:latin typeface="Roboto" panose="02000000000000000000" pitchFamily="2" charset="0"/>
            </a:endParaRPr>
          </a:p>
          <a:p>
            <a:pPr marL="0" indent="0">
              <a:buNone/>
            </a:pPr>
            <a:r>
              <a:rPr lang="en-US" sz="2400" b="0" i="0" dirty="0">
                <a:effectLst/>
                <a:latin typeface="Roboto"/>
                <a:cs typeface="Arial"/>
              </a:rPr>
              <a:t>The Eatwell Guide </a:t>
            </a:r>
            <a:r>
              <a:rPr lang="en-US" sz="2400" dirty="0">
                <a:latin typeface="Arial"/>
                <a:cs typeface="Arial"/>
              </a:rPr>
              <a:t>shows the proportions and types of food that should be eaten. It also includes information about how much we should drink.</a:t>
            </a:r>
            <a:endParaRPr lang="en-US" sz="2400" dirty="0"/>
          </a:p>
          <a:p>
            <a:pPr marL="0" indent="0">
              <a:buNone/>
            </a:pPr>
            <a:r>
              <a:rPr lang="en-US" sz="2400" dirty="0"/>
              <a:t>It has five main food groups. </a:t>
            </a:r>
          </a:p>
          <a:p>
            <a:pPr marL="0" indent="0">
              <a:buNone/>
            </a:pPr>
            <a:endParaRPr lang="en-US" sz="2400" dirty="0"/>
          </a:p>
          <a:p>
            <a:pPr marL="0" indent="0">
              <a:buNone/>
            </a:pPr>
            <a:r>
              <a:rPr lang="en-US" sz="2400" dirty="0"/>
              <a:t>Name two foods that are found in each of the five food groups. </a:t>
            </a:r>
          </a:p>
          <a:p>
            <a:pPr marL="0" indent="0">
              <a:buNone/>
            </a:pPr>
            <a:endParaRPr lang="en-US" sz="2400" dirty="0"/>
          </a:p>
          <a:p>
            <a:pPr marL="0" indent="0">
              <a:buNone/>
            </a:pPr>
            <a:endParaRPr lang="en-US" sz="2400" dirty="0">
              <a:solidFill>
                <a:srgbClr val="263143"/>
              </a:solidFill>
              <a:latin typeface="Roboto" panose="02000000000000000000" pitchFamily="2" charset="0"/>
            </a:endParaRPr>
          </a:p>
          <a:p>
            <a:pPr marL="0" indent="0">
              <a:buNone/>
            </a:pPr>
            <a:endParaRPr lang="en-US" sz="2400" b="0" i="0" dirty="0">
              <a:solidFill>
                <a:srgbClr val="263143"/>
              </a:solidFill>
              <a:effectLst/>
              <a:latin typeface="Roboto" panose="02000000000000000000" pitchFamily="2" charset="0"/>
            </a:endParaRPr>
          </a:p>
          <a:p>
            <a:pPr marL="0" indent="0">
              <a:buNone/>
            </a:pPr>
            <a:endParaRPr lang="en-GB" sz="2400" dirty="0"/>
          </a:p>
        </p:txBody>
      </p:sp>
      <p:pic>
        <p:nvPicPr>
          <p:cNvPr id="4" name="Picture 3">
            <a:extLst>
              <a:ext uri="{FF2B5EF4-FFF2-40B4-BE49-F238E27FC236}">
                <a16:creationId xmlns:a16="http://schemas.microsoft.com/office/drawing/2014/main" id="{C421B2AB-637E-4F9E-96CD-27E367BEC84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99688" y="2292645"/>
            <a:ext cx="4406537" cy="311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867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92CAC-631E-405E-A302-62D02A01EF37}"/>
              </a:ext>
            </a:extLst>
          </p:cNvPr>
          <p:cNvSpPr>
            <a:spLocks noGrp="1"/>
          </p:cNvSpPr>
          <p:nvPr>
            <p:ph type="ctrTitle"/>
          </p:nvPr>
        </p:nvSpPr>
        <p:spPr>
          <a:xfrm>
            <a:off x="835901" y="1546330"/>
            <a:ext cx="9720000" cy="720000"/>
          </a:xfrm>
        </p:spPr>
        <p:txBody>
          <a:bodyPr/>
          <a:lstStyle/>
          <a:p>
            <a:r>
              <a:rPr lang="en-US" dirty="0"/>
              <a:t>Making choices</a:t>
            </a:r>
            <a:endParaRPr lang="en-GB" dirty="0"/>
          </a:p>
        </p:txBody>
      </p:sp>
      <p:sp>
        <p:nvSpPr>
          <p:cNvPr id="3" name="Subtitle 2">
            <a:extLst>
              <a:ext uri="{FF2B5EF4-FFF2-40B4-BE49-F238E27FC236}">
                <a16:creationId xmlns:a16="http://schemas.microsoft.com/office/drawing/2014/main" id="{556FB5BB-2991-4CC3-A303-32F39D0BA9F6}"/>
              </a:ext>
            </a:extLst>
          </p:cNvPr>
          <p:cNvSpPr>
            <a:spLocks noGrp="1"/>
          </p:cNvSpPr>
          <p:nvPr>
            <p:ph type="subTitle" idx="1"/>
          </p:nvPr>
        </p:nvSpPr>
        <p:spPr>
          <a:xfrm>
            <a:off x="835900" y="2466317"/>
            <a:ext cx="6174499" cy="3600000"/>
          </a:xfrm>
        </p:spPr>
        <p:txBody>
          <a:bodyPr/>
          <a:lstStyle/>
          <a:p>
            <a:pPr marL="0" indent="0">
              <a:buNone/>
            </a:pPr>
            <a:r>
              <a:rPr lang="en-US" sz="2400" dirty="0">
                <a:latin typeface="Arial"/>
                <a:cs typeface="Arial"/>
              </a:rPr>
              <a:t>We should </a:t>
            </a:r>
            <a:r>
              <a:rPr lang="en-GB" sz="2400" dirty="0">
                <a:latin typeface="Arial"/>
                <a:cs typeface="Arial"/>
              </a:rPr>
              <a:t>choose a variety of different foods from each food group to help keep our body healthy. </a:t>
            </a: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Following the Eatwell Guide can help you to have a healthier and more sustainable diet.</a:t>
            </a:r>
          </a:p>
          <a:p>
            <a:pPr marL="0" indent="0">
              <a:buNone/>
            </a:pPr>
            <a:r>
              <a:rPr lang="en-US" sz="2400" dirty="0"/>
              <a:t>A healthier and more sustainable diet means a diet that is good for our health as well as good for the health of the planet.</a:t>
            </a:r>
            <a:endParaRPr lang="en-GB" sz="2400" dirty="0"/>
          </a:p>
        </p:txBody>
      </p:sp>
      <p:pic>
        <p:nvPicPr>
          <p:cNvPr id="12" name="Picture 11" descr="A table full of different types of food&#10;&#10;Description automatically generated with low confidence">
            <a:extLst>
              <a:ext uri="{FF2B5EF4-FFF2-40B4-BE49-F238E27FC236}">
                <a16:creationId xmlns:a16="http://schemas.microsoft.com/office/drawing/2014/main" id="{1D3B31D3-9DB6-45B1-AFA8-F5EC6D33DB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09567" y="2466317"/>
            <a:ext cx="4599263" cy="3067708"/>
          </a:xfrm>
          <a:prstGeom prst="rect">
            <a:avLst/>
          </a:prstGeom>
        </p:spPr>
      </p:pic>
    </p:spTree>
    <p:extLst>
      <p:ext uri="{BB962C8B-B14F-4D97-AF65-F5344CB8AC3E}">
        <p14:creationId xmlns:p14="http://schemas.microsoft.com/office/powerpoint/2010/main" val="690978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B8882-29E1-4B6E-9494-F6BD9663B295}"/>
              </a:ext>
            </a:extLst>
          </p:cNvPr>
          <p:cNvSpPr>
            <a:spLocks noGrp="1"/>
          </p:cNvSpPr>
          <p:nvPr>
            <p:ph type="ctrTitle"/>
          </p:nvPr>
        </p:nvSpPr>
        <p:spPr>
          <a:xfrm>
            <a:off x="630499" y="1448500"/>
            <a:ext cx="9720000" cy="720000"/>
          </a:xfrm>
        </p:spPr>
        <p:txBody>
          <a:bodyPr/>
          <a:lstStyle/>
          <a:p>
            <a:r>
              <a:rPr lang="en-GB" dirty="0"/>
              <a:t>Making choices - sustainability</a:t>
            </a:r>
          </a:p>
        </p:txBody>
      </p:sp>
      <p:sp>
        <p:nvSpPr>
          <p:cNvPr id="3" name="Subtitle 2">
            <a:extLst>
              <a:ext uri="{FF2B5EF4-FFF2-40B4-BE49-F238E27FC236}">
                <a16:creationId xmlns:a16="http://schemas.microsoft.com/office/drawing/2014/main" id="{575F775C-BFD3-47D4-A684-43991CDF447F}"/>
              </a:ext>
            </a:extLst>
          </p:cNvPr>
          <p:cNvSpPr>
            <a:spLocks noGrp="1"/>
          </p:cNvSpPr>
          <p:nvPr>
            <p:ph type="subTitle" idx="1"/>
          </p:nvPr>
        </p:nvSpPr>
        <p:spPr>
          <a:xfrm>
            <a:off x="729469" y="2395483"/>
            <a:ext cx="5860174" cy="3600000"/>
          </a:xfrm>
        </p:spPr>
        <p:txBody>
          <a:bodyPr/>
          <a:lstStyle/>
          <a:p>
            <a:pPr marL="0" indent="0">
              <a:buNone/>
            </a:pPr>
            <a:r>
              <a:rPr lang="en-GB" sz="2400" dirty="0"/>
              <a:t>The population of the world is growing, so we need to produce more food to feed everyone.</a:t>
            </a:r>
          </a:p>
          <a:p>
            <a:pPr marL="0" indent="0">
              <a:buNone/>
            </a:pPr>
            <a:r>
              <a:rPr lang="en-GB" sz="2400" dirty="0"/>
              <a:t>However, the amount of land, water and energy (from fossil fuels) we have will not increase and there is a limited amount. </a:t>
            </a:r>
          </a:p>
          <a:p>
            <a:pPr marL="0" indent="0">
              <a:buNone/>
            </a:pPr>
            <a:r>
              <a:rPr lang="en-GB" sz="2400" dirty="0"/>
              <a:t>This means we need to use our water, land and energy very carefully and find new ways to produce food to make sure there is enough for now and in the future.</a:t>
            </a:r>
          </a:p>
          <a:p>
            <a:pPr marL="0" indent="0">
              <a:buNone/>
            </a:pPr>
            <a:r>
              <a:rPr lang="en-GB" sz="2400" dirty="0"/>
              <a:t>This is what ‘sustainability’ means. </a:t>
            </a:r>
          </a:p>
          <a:p>
            <a:pPr marL="0" indent="0">
              <a:buNone/>
            </a:pPr>
            <a:endParaRPr lang="en-GB" sz="2400" dirty="0"/>
          </a:p>
          <a:p>
            <a:pPr marL="0" indent="0">
              <a:buNone/>
            </a:pPr>
            <a:endParaRPr lang="en-GB" sz="2400" dirty="0"/>
          </a:p>
        </p:txBody>
      </p:sp>
      <p:pic>
        <p:nvPicPr>
          <p:cNvPr id="1026" name="Picture 2">
            <a:extLst>
              <a:ext uri="{FF2B5EF4-FFF2-40B4-BE49-F238E27FC236}">
                <a16:creationId xmlns:a16="http://schemas.microsoft.com/office/drawing/2014/main" id="{D013AF91-166F-489F-A44C-CC68FBBF833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6742043" y="2395483"/>
            <a:ext cx="5041417" cy="3781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002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D99AF-ABA2-44A1-B9F6-602E8E7EC94C}"/>
              </a:ext>
            </a:extLst>
          </p:cNvPr>
          <p:cNvSpPr>
            <a:spLocks noGrp="1"/>
          </p:cNvSpPr>
          <p:nvPr>
            <p:ph type="ctrTitle"/>
          </p:nvPr>
        </p:nvSpPr>
        <p:spPr>
          <a:xfrm>
            <a:off x="854951" y="1659048"/>
            <a:ext cx="9720000" cy="720000"/>
          </a:xfrm>
        </p:spPr>
        <p:txBody>
          <a:bodyPr/>
          <a:lstStyle/>
          <a:p>
            <a:r>
              <a:rPr lang="en-US" dirty="0"/>
              <a:t>Nutrients</a:t>
            </a:r>
            <a:endParaRPr lang="en-GB" dirty="0"/>
          </a:p>
        </p:txBody>
      </p:sp>
      <p:sp>
        <p:nvSpPr>
          <p:cNvPr id="3" name="Subtitle 2">
            <a:extLst>
              <a:ext uri="{FF2B5EF4-FFF2-40B4-BE49-F238E27FC236}">
                <a16:creationId xmlns:a16="http://schemas.microsoft.com/office/drawing/2014/main" id="{4372557B-74AD-443A-8BFB-370F35E705A9}"/>
              </a:ext>
            </a:extLst>
          </p:cNvPr>
          <p:cNvSpPr>
            <a:spLocks noGrp="1"/>
          </p:cNvSpPr>
          <p:nvPr>
            <p:ph type="subTitle" idx="1"/>
          </p:nvPr>
        </p:nvSpPr>
        <p:spPr>
          <a:xfrm>
            <a:off x="854951" y="2589484"/>
            <a:ext cx="5936918" cy="3600000"/>
          </a:xfrm>
        </p:spPr>
        <p:txBody>
          <a:bodyPr/>
          <a:lstStyle/>
          <a:p>
            <a:pPr marL="0" indent="0">
              <a:buNone/>
            </a:pPr>
            <a:r>
              <a:rPr lang="en-GB" sz="2400" dirty="0"/>
              <a:t>Food and drinks contain different substances that are needed for health. </a:t>
            </a:r>
          </a:p>
          <a:p>
            <a:pPr marL="0" indent="0">
              <a:buNone/>
            </a:pPr>
            <a:r>
              <a:rPr lang="en-GB" sz="2400" dirty="0"/>
              <a:t>These are:</a:t>
            </a:r>
          </a:p>
          <a:p>
            <a:r>
              <a:rPr lang="en-GB" sz="2400" dirty="0"/>
              <a:t>nutrients;</a:t>
            </a:r>
          </a:p>
          <a:p>
            <a:r>
              <a:rPr lang="en-GB" sz="2400" dirty="0"/>
              <a:t>water;</a:t>
            </a:r>
          </a:p>
          <a:p>
            <a:r>
              <a:rPr lang="en-GB" sz="2400" dirty="0"/>
              <a:t>fibre.</a:t>
            </a:r>
          </a:p>
          <a:p>
            <a:pPr marL="0" indent="0">
              <a:buNone/>
            </a:pPr>
            <a:r>
              <a:rPr lang="en-GB" altLang="en-US" sz="2400" dirty="0"/>
              <a:t>To help us get all the nutrients we need, we should eat a variety of food from the Eatwell Guide food groups.</a:t>
            </a:r>
          </a:p>
          <a:p>
            <a:pPr marL="0" indent="0">
              <a:buNone/>
            </a:pPr>
            <a:endParaRPr lang="en-US" altLang="en-US"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pic>
        <p:nvPicPr>
          <p:cNvPr id="9" name="Picture 8" descr="A table full of vegetables and fruits&#10;&#10;Description automatically generated with low confidence">
            <a:extLst>
              <a:ext uri="{FF2B5EF4-FFF2-40B4-BE49-F238E27FC236}">
                <a16:creationId xmlns:a16="http://schemas.microsoft.com/office/drawing/2014/main" id="{CFBD74A1-435F-4DC5-95CC-F0D02231AE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06194" y="2571093"/>
            <a:ext cx="4570701" cy="3048658"/>
          </a:xfrm>
          <a:prstGeom prst="rect">
            <a:avLst/>
          </a:prstGeom>
        </p:spPr>
      </p:pic>
    </p:spTree>
    <p:extLst>
      <p:ext uri="{BB962C8B-B14F-4D97-AF65-F5344CB8AC3E}">
        <p14:creationId xmlns:p14="http://schemas.microsoft.com/office/powerpoint/2010/main" val="2339440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BCA98-45A5-46FF-A98E-730914A7EFA3}"/>
              </a:ext>
            </a:extLst>
          </p:cNvPr>
          <p:cNvSpPr>
            <a:spLocks noGrp="1"/>
          </p:cNvSpPr>
          <p:nvPr>
            <p:ph type="ctrTitle"/>
          </p:nvPr>
        </p:nvSpPr>
        <p:spPr>
          <a:xfrm>
            <a:off x="883524" y="1563798"/>
            <a:ext cx="9720000" cy="720000"/>
          </a:xfrm>
        </p:spPr>
        <p:txBody>
          <a:bodyPr/>
          <a:lstStyle/>
          <a:p>
            <a:r>
              <a:rPr lang="en-GB" dirty="0"/>
              <a:t>Nutrients</a:t>
            </a:r>
          </a:p>
        </p:txBody>
      </p:sp>
      <p:sp>
        <p:nvSpPr>
          <p:cNvPr id="3" name="Subtitle 2">
            <a:extLst>
              <a:ext uri="{FF2B5EF4-FFF2-40B4-BE49-F238E27FC236}">
                <a16:creationId xmlns:a16="http://schemas.microsoft.com/office/drawing/2014/main" id="{2F1242DA-DA7E-438A-8AEC-699CE987D327}"/>
              </a:ext>
            </a:extLst>
          </p:cNvPr>
          <p:cNvSpPr>
            <a:spLocks noGrp="1"/>
          </p:cNvSpPr>
          <p:nvPr>
            <p:ph type="subTitle" idx="1"/>
          </p:nvPr>
        </p:nvSpPr>
        <p:spPr>
          <a:xfrm>
            <a:off x="978534" y="2520190"/>
            <a:ext cx="4926724" cy="3600000"/>
          </a:xfrm>
        </p:spPr>
        <p:txBody>
          <a:bodyPr/>
          <a:lstStyle/>
          <a:p>
            <a:pPr marL="0" indent="0">
              <a:buNone/>
            </a:pPr>
            <a:r>
              <a:rPr lang="en-GB" sz="2400" dirty="0"/>
              <a:t>The main nutrients are:</a:t>
            </a:r>
          </a:p>
          <a:p>
            <a:r>
              <a:rPr lang="en-GB" sz="2400" dirty="0"/>
              <a:t>carbohydrate;</a:t>
            </a:r>
          </a:p>
          <a:p>
            <a:r>
              <a:rPr lang="en-GB" sz="2400" dirty="0"/>
              <a:t>protein;</a:t>
            </a:r>
          </a:p>
          <a:p>
            <a:r>
              <a:rPr lang="en-GB" sz="2400" dirty="0"/>
              <a:t>fat;</a:t>
            </a:r>
          </a:p>
          <a:p>
            <a:r>
              <a:rPr lang="en-GB" sz="2400" dirty="0"/>
              <a:t>vitamins, e.g. vitamins A and C;</a:t>
            </a:r>
          </a:p>
          <a:p>
            <a:r>
              <a:rPr lang="en-GB" sz="2400" dirty="0"/>
              <a:t>minerals, e.g. calcium and iron.</a:t>
            </a:r>
          </a:p>
          <a:p>
            <a:pPr marL="0" indent="0">
              <a:buNone/>
            </a:pPr>
            <a:endParaRPr lang="en-GB" sz="2400" dirty="0"/>
          </a:p>
          <a:p>
            <a:endParaRPr lang="en-GB" sz="2400" dirty="0"/>
          </a:p>
        </p:txBody>
      </p:sp>
      <p:pic>
        <p:nvPicPr>
          <p:cNvPr id="4" name="Picture 3" descr="A table full of vegetables and fruits&#10;&#10;Description automatically generated with low confidence">
            <a:extLst>
              <a:ext uri="{FF2B5EF4-FFF2-40B4-BE49-F238E27FC236}">
                <a16:creationId xmlns:a16="http://schemas.microsoft.com/office/drawing/2014/main" id="{0C28F1A5-F777-4BD6-B6D2-EF6BA1EE8A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6743" y="2571092"/>
            <a:ext cx="5264851" cy="3511656"/>
          </a:xfrm>
          <a:prstGeom prst="rect">
            <a:avLst/>
          </a:prstGeom>
        </p:spPr>
      </p:pic>
    </p:spTree>
    <p:extLst>
      <p:ext uri="{BB962C8B-B14F-4D97-AF65-F5344CB8AC3E}">
        <p14:creationId xmlns:p14="http://schemas.microsoft.com/office/powerpoint/2010/main" val="3922899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2DFFE-FBC7-4103-AB6F-64BDE4A9258B}"/>
              </a:ext>
            </a:extLst>
          </p:cNvPr>
          <p:cNvSpPr>
            <a:spLocks noGrp="1"/>
          </p:cNvSpPr>
          <p:nvPr>
            <p:ph type="ctrTitle"/>
          </p:nvPr>
        </p:nvSpPr>
        <p:spPr>
          <a:xfrm>
            <a:off x="721599" y="1475404"/>
            <a:ext cx="9720000" cy="720000"/>
          </a:xfrm>
        </p:spPr>
        <p:txBody>
          <a:bodyPr/>
          <a:lstStyle/>
          <a:p>
            <a:r>
              <a:rPr lang="en-US" dirty="0"/>
              <a:t>Food groups and main nutrients</a:t>
            </a:r>
            <a:endParaRPr lang="en-GB" dirty="0"/>
          </a:p>
        </p:txBody>
      </p:sp>
      <p:pic>
        <p:nvPicPr>
          <p:cNvPr id="4" name="Picture 28" descr="Eatwell pie-2.psd">
            <a:extLst>
              <a:ext uri="{FF2B5EF4-FFF2-40B4-BE49-F238E27FC236}">
                <a16:creationId xmlns:a16="http://schemas.microsoft.com/office/drawing/2014/main" id="{9A9E0CA9-8220-4947-BC31-9608D209BA2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4393" y="2578254"/>
            <a:ext cx="1826911" cy="221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DB15DA6-55B4-4170-A762-92B426A674B7}"/>
              </a:ext>
            </a:extLst>
          </p:cNvPr>
          <p:cNvSpPr txBox="1"/>
          <p:nvPr/>
        </p:nvSpPr>
        <p:spPr>
          <a:xfrm>
            <a:off x="131324" y="4903430"/>
            <a:ext cx="2192776" cy="1631216"/>
          </a:xfrm>
          <a:prstGeom prst="rect">
            <a:avLst/>
          </a:prstGeom>
          <a:noFill/>
        </p:spPr>
        <p:txBody>
          <a:bodyPr wrap="square" rtlCol="0">
            <a:spAutoFit/>
          </a:bodyPr>
          <a:lstStyle/>
          <a:p>
            <a:pPr algn="ctr"/>
            <a:r>
              <a:rPr lang="en-GB" altLang="en-US" sz="2000" dirty="0">
                <a:latin typeface="Arial" panose="020B0604020202020204" pitchFamily="34" charset="0"/>
                <a:cs typeface="Arial" panose="020B0604020202020204" pitchFamily="34" charset="0"/>
              </a:rPr>
              <a:t>Food in this group provides a range of vitamins and fibre. </a:t>
            </a:r>
          </a:p>
          <a:p>
            <a:pPr algn="ctr"/>
            <a:endParaRPr lang="en-GB" sz="2000" dirty="0">
              <a:latin typeface="Arial" panose="020B0604020202020204" pitchFamily="34" charset="0"/>
              <a:cs typeface="Arial" panose="020B0604020202020204" pitchFamily="34" charset="0"/>
            </a:endParaRPr>
          </a:p>
        </p:txBody>
      </p:sp>
      <p:pic>
        <p:nvPicPr>
          <p:cNvPr id="6" name="Picture 17" descr="Eatwell pie-1.psd">
            <a:extLst>
              <a:ext uri="{FF2B5EF4-FFF2-40B4-BE49-F238E27FC236}">
                <a16:creationId xmlns:a16="http://schemas.microsoft.com/office/drawing/2014/main" id="{69D45D67-A767-49DB-B771-41B79BC145D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61034" y="2508565"/>
            <a:ext cx="1881977" cy="23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9EE20C0-80FC-4283-B27C-8FFCD35FD845}"/>
              </a:ext>
            </a:extLst>
          </p:cNvPr>
          <p:cNvSpPr txBox="1"/>
          <p:nvPr/>
        </p:nvSpPr>
        <p:spPr>
          <a:xfrm>
            <a:off x="2501254" y="4903430"/>
            <a:ext cx="1833341" cy="1631216"/>
          </a:xfrm>
          <a:prstGeom prst="rect">
            <a:avLst/>
          </a:prstGeom>
          <a:noFill/>
        </p:spPr>
        <p:txBody>
          <a:bodyPr wrap="square" rtlCol="0">
            <a:spAutoFit/>
          </a:bodyPr>
          <a:lstStyle/>
          <a:p>
            <a:pPr algn="ctr"/>
            <a:r>
              <a:rPr lang="en-GB" altLang="en-US" sz="2000" dirty="0">
                <a:latin typeface="Arial" panose="020B0604020202020204" pitchFamily="34" charset="0"/>
                <a:cs typeface="Arial" panose="020B0604020202020204" pitchFamily="34" charset="0"/>
              </a:rPr>
              <a:t>Food in this group provides carbohydrate.</a:t>
            </a:r>
          </a:p>
          <a:p>
            <a:pPr algn="ctr"/>
            <a:endParaRPr lang="en-GB" sz="2000" dirty="0">
              <a:latin typeface="Arial" panose="020B0604020202020204" pitchFamily="34" charset="0"/>
              <a:cs typeface="Arial" panose="020B0604020202020204" pitchFamily="34" charset="0"/>
            </a:endParaRPr>
          </a:p>
        </p:txBody>
      </p:sp>
      <p:pic>
        <p:nvPicPr>
          <p:cNvPr id="8" name="Picture 20" descr="Eatwell pie-3.psd">
            <a:extLst>
              <a:ext uri="{FF2B5EF4-FFF2-40B4-BE49-F238E27FC236}">
                <a16:creationId xmlns:a16="http://schemas.microsoft.com/office/drawing/2014/main" id="{5AB1749F-9819-4BAE-9107-4009F295915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23615" y="2519911"/>
            <a:ext cx="2289600" cy="221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E78CF20D-346C-45D8-9A19-C0446308000D}"/>
              </a:ext>
            </a:extLst>
          </p:cNvPr>
          <p:cNvSpPr txBox="1"/>
          <p:nvPr/>
        </p:nvSpPr>
        <p:spPr>
          <a:xfrm>
            <a:off x="4646571" y="4975305"/>
            <a:ext cx="2379196" cy="1323439"/>
          </a:xfrm>
          <a:prstGeom prst="rect">
            <a:avLst/>
          </a:prstGeom>
          <a:noFill/>
        </p:spPr>
        <p:txBody>
          <a:bodyPr wrap="square" rtlCol="0">
            <a:spAutoFit/>
          </a:bodyPr>
          <a:lstStyle/>
          <a:p>
            <a:pPr algn="ctr"/>
            <a:r>
              <a:rPr lang="en-GB" altLang="en-US" sz="2000" dirty="0">
                <a:latin typeface="Arial" panose="020B0604020202020204" pitchFamily="34" charset="0"/>
                <a:cs typeface="Arial" panose="020B0604020202020204" pitchFamily="34" charset="0"/>
              </a:rPr>
              <a:t>Food in this group provides protein and minerals.</a:t>
            </a:r>
          </a:p>
          <a:p>
            <a:pPr algn="ctr"/>
            <a:endParaRPr lang="en-GB" sz="2000" dirty="0">
              <a:latin typeface="Arial" panose="020B0604020202020204" pitchFamily="34" charset="0"/>
              <a:cs typeface="Arial" panose="020B0604020202020204" pitchFamily="34" charset="0"/>
            </a:endParaRPr>
          </a:p>
        </p:txBody>
      </p:sp>
      <p:pic>
        <p:nvPicPr>
          <p:cNvPr id="14" name="Picture 10" descr="Eatwell pie-5.psd">
            <a:extLst>
              <a:ext uri="{FF2B5EF4-FFF2-40B4-BE49-F238E27FC236}">
                <a16:creationId xmlns:a16="http://schemas.microsoft.com/office/drawing/2014/main" id="{7922B851-15E6-4C1B-8F4A-5809D88815E2}"/>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65300" y="2142252"/>
            <a:ext cx="2289600" cy="297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4026C6A0-97AB-4789-8263-552571C86239}"/>
              </a:ext>
            </a:extLst>
          </p:cNvPr>
          <p:cNvSpPr txBox="1"/>
          <p:nvPr/>
        </p:nvSpPr>
        <p:spPr>
          <a:xfrm>
            <a:off x="7165299" y="4975305"/>
            <a:ext cx="2611332" cy="1323439"/>
          </a:xfrm>
          <a:prstGeom prst="rect">
            <a:avLst/>
          </a:prstGeom>
          <a:noFill/>
        </p:spPr>
        <p:txBody>
          <a:bodyPr wrap="square" lIns="91440" tIns="45720" rIns="91440" bIns="45720" rtlCol="0" anchor="t">
            <a:spAutoFit/>
          </a:bodyPr>
          <a:lstStyle/>
          <a:p>
            <a:pPr algn="ctr"/>
            <a:r>
              <a:rPr lang="en-GB" altLang="en-US" sz="2000" dirty="0">
                <a:latin typeface="Arial" panose="020B0604020202020204" pitchFamily="34" charset="0"/>
                <a:cs typeface="Arial" panose="020B0604020202020204" pitchFamily="34" charset="0"/>
              </a:rPr>
              <a:t>Food in this group </a:t>
            </a:r>
            <a:r>
              <a:rPr lang="en-GB" altLang="en-US" sz="2000" dirty="0">
                <a:latin typeface="Arial"/>
                <a:cs typeface="Arial"/>
              </a:rPr>
              <a:t>provides a range of  minerals, including calcium.</a:t>
            </a:r>
            <a:endParaRPr lang="en-GB" altLang="en-US" sz="2000" dirty="0">
              <a:latin typeface="Arial" panose="020B0604020202020204" pitchFamily="34" charset="0"/>
              <a:cs typeface="Arial" panose="020B0604020202020204" pitchFamily="34" charset="0"/>
            </a:endParaRPr>
          </a:p>
        </p:txBody>
      </p:sp>
      <p:pic>
        <p:nvPicPr>
          <p:cNvPr id="19" name="Picture 8" descr="Eatwell pie-4.psd">
            <a:extLst>
              <a:ext uri="{FF2B5EF4-FFF2-40B4-BE49-F238E27FC236}">
                <a16:creationId xmlns:a16="http://schemas.microsoft.com/office/drawing/2014/main" id="{F8C39042-01F3-40CC-8533-1720E9980913}"/>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473447" y="2561077"/>
            <a:ext cx="3469270" cy="212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4C3E5D83-CEE3-4C68-9FB9-F24E3D53DA99}"/>
              </a:ext>
            </a:extLst>
          </p:cNvPr>
          <p:cNvSpPr txBox="1"/>
          <p:nvPr/>
        </p:nvSpPr>
        <p:spPr>
          <a:xfrm>
            <a:off x="9916163" y="4903430"/>
            <a:ext cx="1983169" cy="1631216"/>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Fat is needed for health, but only in small amounts.</a:t>
            </a:r>
          </a:p>
          <a:p>
            <a:pPr algn="ct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5381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6D650-F803-454C-8FEA-3D839D6ECF3E}"/>
              </a:ext>
            </a:extLst>
          </p:cNvPr>
          <p:cNvSpPr>
            <a:spLocks noGrp="1"/>
          </p:cNvSpPr>
          <p:nvPr>
            <p:ph type="ctrTitle"/>
          </p:nvPr>
        </p:nvSpPr>
        <p:spPr>
          <a:xfrm>
            <a:off x="883524" y="1517133"/>
            <a:ext cx="9720000" cy="720000"/>
          </a:xfrm>
        </p:spPr>
        <p:txBody>
          <a:bodyPr/>
          <a:lstStyle/>
          <a:p>
            <a:r>
              <a:rPr lang="en-US" dirty="0"/>
              <a:t>Did you know? </a:t>
            </a:r>
            <a:endParaRPr lang="en-GB" dirty="0"/>
          </a:p>
        </p:txBody>
      </p:sp>
      <p:sp>
        <p:nvSpPr>
          <p:cNvPr id="3" name="Subtitle 2">
            <a:extLst>
              <a:ext uri="{FF2B5EF4-FFF2-40B4-BE49-F238E27FC236}">
                <a16:creationId xmlns:a16="http://schemas.microsoft.com/office/drawing/2014/main" id="{BCA3DD42-1269-4E06-8F31-7D17DCC333A1}"/>
              </a:ext>
            </a:extLst>
          </p:cNvPr>
          <p:cNvSpPr>
            <a:spLocks noGrp="1"/>
          </p:cNvSpPr>
          <p:nvPr>
            <p:ph type="subTitle" idx="1"/>
          </p:nvPr>
        </p:nvSpPr>
        <p:spPr>
          <a:xfrm>
            <a:off x="950201" y="2380592"/>
            <a:ext cx="5423113" cy="3600000"/>
          </a:xfrm>
        </p:spPr>
        <p:txBody>
          <a:bodyPr/>
          <a:lstStyle/>
          <a:p>
            <a:pPr marL="0" indent="0">
              <a:buNone/>
            </a:pPr>
            <a:r>
              <a:rPr lang="en-US" sz="2400" dirty="0">
                <a:latin typeface="Arial" panose="020B0604020202020204" pitchFamily="34" charset="0"/>
                <a:cs typeface="Arial" panose="020B0604020202020204" pitchFamily="34" charset="0"/>
              </a:rPr>
              <a:t>We need food to provide energy so that </a:t>
            </a:r>
            <a:r>
              <a:rPr lang="en-US" sz="2400" b="0" i="0" dirty="0">
                <a:effectLst/>
                <a:latin typeface="Arial" panose="020B0604020202020204" pitchFamily="34" charset="0"/>
                <a:cs typeface="Arial" panose="020B0604020202020204" pitchFamily="34" charset="0"/>
              </a:rPr>
              <a:t>we can grow, be active and stay healthy.</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Food and drink provides the fuel for our body and different types of food provide different amounts of energy. </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b="0" i="0" dirty="0">
                <a:effectLst/>
                <a:latin typeface="Arial"/>
                <a:cs typeface="Arial"/>
              </a:rPr>
              <a:t>We measure energy from food in kilojoules (kJ) or kilocalories (kcal).</a:t>
            </a:r>
            <a:endParaRPr lang="en-US" sz="2400" strike="sngStrike" dirty="0">
              <a:solidFill>
                <a:srgbClr val="FF0000"/>
              </a:solidFill>
              <a:latin typeface="Arial"/>
              <a:cs typeface="Arial"/>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pic>
        <p:nvPicPr>
          <p:cNvPr id="5" name="Picture 4" descr="A picture containing person, child&#10;&#10;Description automatically generated">
            <a:extLst>
              <a:ext uri="{FF2B5EF4-FFF2-40B4-BE49-F238E27FC236}">
                <a16:creationId xmlns:a16="http://schemas.microsoft.com/office/drawing/2014/main" id="{101EA467-CE9F-49F5-85AE-0B31A2CEB1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1311" y="2435876"/>
            <a:ext cx="4956493" cy="3317652"/>
          </a:xfrm>
          <a:prstGeom prst="rect">
            <a:avLst/>
          </a:prstGeom>
        </p:spPr>
      </p:pic>
    </p:spTree>
    <p:extLst>
      <p:ext uri="{BB962C8B-B14F-4D97-AF65-F5344CB8AC3E}">
        <p14:creationId xmlns:p14="http://schemas.microsoft.com/office/powerpoint/2010/main" val="1791003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23bd75c-2c0f-42ec-881a-8c8145746009" xsi:nil="true"/>
    <lcf76f155ced4ddcb4097134ff3c332f xmlns="4c7d02dd-d8f6-4ac9-bd74-b11e6dbbf82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B7717B116CB0458FBBE0A0DE0182DD" ma:contentTypeVersion="13" ma:contentTypeDescription="Create a new document." ma:contentTypeScope="" ma:versionID="ce0553dddd25d99b22cfbc3590afeb1a">
  <xsd:schema xmlns:xsd="http://www.w3.org/2001/XMLSchema" xmlns:xs="http://www.w3.org/2001/XMLSchema" xmlns:p="http://schemas.microsoft.com/office/2006/metadata/properties" xmlns:ns2="4c7d02dd-d8f6-4ac9-bd74-b11e6dbbf829" xmlns:ns3="e23bd75c-2c0f-42ec-881a-8c8145746009" targetNamespace="http://schemas.microsoft.com/office/2006/metadata/properties" ma:root="true" ma:fieldsID="c216a21d9ec43ded0ea9f5496cf36e2c" ns2:_="" ns3:_="">
    <xsd:import namespace="4c7d02dd-d8f6-4ac9-bd74-b11e6dbbf829"/>
    <xsd:import namespace="e23bd75c-2c0f-42ec-881a-8c814574600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7d02dd-d8f6-4ac9-bd74-b11e6dbbf8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3bd75c-2c0f-42ec-881a-8c814574600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ee8a2b1-86da-4118-9ec0-6d7b842742b1}" ma:internalName="TaxCatchAll" ma:showField="CatchAllData" ma:web="e23bd75c-2c0f-42ec-881a-8c81457460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434D38-A359-45AD-85CB-9F5512FE39C6}">
  <ds:schemaRefs>
    <ds:schemaRef ds:uri="http://schemas.microsoft.com/sharepoint/v3/contenttype/forms"/>
  </ds:schemaRefs>
</ds:datastoreItem>
</file>

<file path=customXml/itemProps2.xml><?xml version="1.0" encoding="utf-8"?>
<ds:datastoreItem xmlns:ds="http://schemas.openxmlformats.org/officeDocument/2006/customXml" ds:itemID="{FC766A30-64F9-45BD-B1B1-ACA9BE15C7D5}">
  <ds:schemaRefs>
    <ds:schemaRef ds:uri="http://schemas.microsoft.com/office/2006/metadata/properties"/>
    <ds:schemaRef ds:uri="http://schemas.microsoft.com/office/infopath/2007/PartnerControls"/>
    <ds:schemaRef ds:uri="e23bd75c-2c0f-42ec-881a-8c8145746009"/>
    <ds:schemaRef ds:uri="4c7d02dd-d8f6-4ac9-bd74-b11e6dbbf829"/>
  </ds:schemaRefs>
</ds:datastoreItem>
</file>

<file path=customXml/itemProps3.xml><?xml version="1.0" encoding="utf-8"?>
<ds:datastoreItem xmlns:ds="http://schemas.openxmlformats.org/officeDocument/2006/customXml" ds:itemID="{3C00C754-1A25-4044-BE97-16BD9C09C9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7d02dd-d8f6-4ac9-bd74-b11e6dbbf829"/>
    <ds:schemaRef ds:uri="e23bd75c-2c0f-42ec-881a-8c81457460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463</TotalTime>
  <Words>1976</Words>
  <Application>Microsoft Office PowerPoint</Application>
  <PresentationFormat>Widescreen</PresentationFormat>
  <Paragraphs>178</Paragraphs>
  <Slides>28</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28</vt:i4>
      </vt:variant>
    </vt:vector>
  </HeadingPairs>
  <TitlesOfParts>
    <vt:vector size="34" baseType="lpstr">
      <vt:lpstr>Arial</vt:lpstr>
      <vt:lpstr>Roboto</vt:lpstr>
      <vt:lpstr>Office Theme</vt:lpstr>
      <vt:lpstr>Custom Design</vt:lpstr>
      <vt:lpstr>1_Custom Design</vt:lpstr>
      <vt:lpstr>3_Custom Design</vt:lpstr>
      <vt:lpstr>Be healthy, be active!  </vt:lpstr>
      <vt:lpstr>The Challenge</vt:lpstr>
      <vt:lpstr>Let’s get started – the Challenge is on!</vt:lpstr>
      <vt:lpstr>Making choices</vt:lpstr>
      <vt:lpstr>Making choices - sustainability</vt:lpstr>
      <vt:lpstr>Nutrients</vt:lpstr>
      <vt:lpstr>Nutrients</vt:lpstr>
      <vt:lpstr>Food groups and main nutrients</vt:lpstr>
      <vt:lpstr>Did you know? </vt:lpstr>
      <vt:lpstr>Energy needs</vt:lpstr>
      <vt:lpstr>Using energy</vt:lpstr>
      <vt:lpstr>Did you know?</vt:lpstr>
      <vt:lpstr>Being active</vt:lpstr>
      <vt:lpstr>Planning</vt:lpstr>
      <vt:lpstr>The Challenge</vt:lpstr>
      <vt:lpstr>Teachers’ guide</vt:lpstr>
      <vt:lpstr>The Food – a fact of life Challenges </vt:lpstr>
      <vt:lpstr>The Challenge</vt:lpstr>
      <vt:lpstr>Opportunities for learning </vt:lpstr>
      <vt:lpstr>How can pupils complete the Challenge?</vt:lpstr>
      <vt:lpstr>Finding out - activities</vt:lpstr>
      <vt:lpstr>Finding out - activities</vt:lpstr>
      <vt:lpstr>Finding out - activities</vt:lpstr>
      <vt:lpstr>Finding out - activities</vt:lpstr>
      <vt:lpstr>Making and evaluating - activities </vt:lpstr>
      <vt:lpstr>Bringing it all together</vt:lpstr>
      <vt:lpstr>Celebrate!</vt:lpstr>
      <vt:lpstr>Be healthy, be active!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Orla Condon</cp:lastModifiedBy>
  <cp:revision>342</cp:revision>
  <dcterms:created xsi:type="dcterms:W3CDTF">2018-10-10T09:22:08Z</dcterms:created>
  <dcterms:modified xsi:type="dcterms:W3CDTF">2026-06-15T14:21:01Z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0x0101008BB7717B116CB0458FBBE0A0DE0182DD</vt:lpwstr>
  </property>
  <property fmtid="{D5CDD505-2E9C-101B-9397-08002B2CF9AE}" pid="3" name="MediaServiceImageTags">
    <vt:lpwstr/>
  </property>
</Properties>
</file>