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3" r:id="rId10"/>
    <p:sldId id="262" r:id="rId11"/>
    <p:sldId id="264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9" r:id="rId20"/>
    <p:sldId id="265" r:id="rId21"/>
    <p:sldId id="291" r:id="rId22"/>
    <p:sldId id="292" r:id="rId23"/>
    <p:sldId id="277" r:id="rId24"/>
    <p:sldId id="278" r:id="rId25"/>
    <p:sldId id="279" r:id="rId26"/>
    <p:sldId id="290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94" r:id="rId35"/>
    <p:sldId id="293" r:id="rId36"/>
    <p:sldId id="295" r:id="rId37"/>
    <p:sldId id="26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150"/>
    <a:srgbClr val="EDCCCC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3" d="100"/>
          <a:sy n="63" d="100"/>
        </p:scale>
        <p:origin x="8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2026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2026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2026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2026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3kkb54x2/world-food-labels-c-711wfcf1.docx" TargetMode="External"/><Relationship Id="rId3" Type="http://schemas.openxmlformats.org/officeDocument/2006/relationships/hyperlink" Target="https://www.foodafactoflife.org.uk/media/hupnmy5w/plant-or-animal-ws-57wfcf1.pdf" TargetMode="External"/><Relationship Id="rId7" Type="http://schemas.openxmlformats.org/officeDocument/2006/relationships/hyperlink" Target="https://www.foodafactoflife.org.uk/media/rurdwfnx/world-food-cards-c-711wfcf1.docx" TargetMode="External"/><Relationship Id="rId2" Type="http://schemas.openxmlformats.org/officeDocument/2006/relationships/hyperlink" Target="https://www.foodafactoflife.org.uk/media/2759/food-photo-cards-c-316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31qdofcx/uk-food-map-ws-711wfcf1.docx" TargetMode="External"/><Relationship Id="rId5" Type="http://schemas.openxmlformats.org/officeDocument/2006/relationships/hyperlink" Target="https://www.foodafactoflife.org.uk/media/mmpeyq4p/uk-food-labels-c-711wfcf1.docx" TargetMode="External"/><Relationship Id="rId4" Type="http://schemas.openxmlformats.org/officeDocument/2006/relationships/hyperlink" Target="https://www.foodafactoflife.org.uk/media/3bhphh20/uk-food-cards-c-711wfcf1.docx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media/mmqpr03m/processing-food-from-land-sea-ppt-711wfcf3.pptx" TargetMode="External"/><Relationship Id="rId3" Type="http://schemas.openxmlformats.org/officeDocument/2006/relationships/hyperlink" Target="https://www.foodafactoflife.org.uk/media/m1xltv3r/down-on-the-farm-ws-711wfcf2.docx" TargetMode="External"/><Relationship Id="rId7" Type="http://schemas.openxmlformats.org/officeDocument/2006/relationships/hyperlink" Target="https://www.foodafactoflife.org.uk/media/djyfyyhj/seasonal-food-ws-711wfcf2.docx" TargetMode="External"/><Relationship Id="rId2" Type="http://schemas.openxmlformats.org/officeDocument/2006/relationships/hyperlink" Target="https://www.foodafactoflife.org.uk/media/acchw5mk/down-on-the-farm-ppt-711wfcf2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yaqpxgxv/eat-the-seasons-ppt-711wfcf2.pptx" TargetMode="External"/><Relationship Id="rId5" Type="http://schemas.openxmlformats.org/officeDocument/2006/relationships/hyperlink" Target="https://www.foodafactoflife.org.uk/media/cb3edcow/looking-after-animals-ws-711wfcf2.docx" TargetMode="External"/><Relationship Id="rId4" Type="http://schemas.openxmlformats.org/officeDocument/2006/relationships/hyperlink" Target="https://www.foodafactoflife.org.uk/media/adhjulqr/red-tractor-ws-711wfcf2.docx" TargetMode="External"/><Relationship Id="rId9" Type="http://schemas.openxmlformats.org/officeDocument/2006/relationships/hyperlink" Target="https://www.foodafactoflife.org.uk/7-11-years/where-food-comes-from-7-11-years/where-food-comes-from-videos-7-11-year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afactoflife.org.uk/media/1187/the-amazing-lunchbox-ppt-711lwsal.pptx" TargetMode="External"/><Relationship Id="rId2" Type="http://schemas.openxmlformats.org/officeDocument/2006/relationships/hyperlink" Target="https://www.foodafactoflife.org.uk/media/q3nj3rgp/processing-food-to-make-it-edible-and-safe-ppt-711wfcf3.ppt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oodafactoflife.org.uk/media/1184/make-a-healthy-lunchbox-ws-711lwsal.docx" TargetMode="External"/><Relationship Id="rId4" Type="http://schemas.openxmlformats.org/officeDocument/2006/relationships/hyperlink" Target="https://foodafactoflife.org.uk/media/1188/the-amazing-lunchbox-tg-711lwsal.doc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622/the-eatwell-guide-ppt-711he2.pptx" TargetMode="External"/><Relationship Id="rId2" Type="http://schemas.openxmlformats.org/officeDocument/2006/relationships/hyperlink" Target="https://foodafactoflife.org.uk/media/9830/where-food-coms-from-7-11-kowfcf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media/1637/food-route-users-guide-g-711apfr.docx" TargetMode="External"/><Relationship Id="rId5" Type="http://schemas.openxmlformats.org/officeDocument/2006/relationships/hyperlink" Target="https://www.foodafactoflife.org.uk/media/1636/food-route-the-resource.pdf" TargetMode="External"/><Relationship Id="rId4" Type="http://schemas.openxmlformats.org/officeDocument/2006/relationships/hyperlink" Target="https://www.foodafactoflife.org.uk/media/4898/ffl-workbook-2-ages-7-11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2483/personal-hygiene-ppt-711c4.pptx" TargetMode="External"/><Relationship Id="rId7" Type="http://schemas.openxmlformats.org/officeDocument/2006/relationships/hyperlink" Target="https://www.youtube.com/watch?v=tMZl9UrIFlw&amp;list=PLSXnX8lDffhSFSFLmNkU0TtpxAZYgJBpb&amp;index=4" TargetMode="External"/><Relationship Id="rId2" Type="http://schemas.openxmlformats.org/officeDocument/2006/relationships/hyperlink" Target="https://www.foodafactoflife.org.uk/media/2490/lets-get-ready-to-cook-p-711c4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MPnBzCk3NL4&amp;list=PLSXnX8lDffhSFSFLmNkU0TtpxAZYgJBpb&amp;index=5" TargetMode="External"/><Relationship Id="rId5" Type="http://schemas.openxmlformats.org/officeDocument/2006/relationships/hyperlink" Target="https://www.youtube.com/watch?v=H0cjfUPlvwE&amp;list=PLSXnX8lDffhSFSFLmNkU0TtpxAZYgJBpb" TargetMode="External"/><Relationship Id="rId4" Type="http://schemas.openxmlformats.org/officeDocument/2006/relationships/hyperlink" Target="https://www.youtube.com/watch?v=qzfE7-0Yqng&amp;list=PLSXnX8lDffhSFSFLmNkU0TtpxAZYgJBpb&amp;index=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media/paicpmzo/demonstration-tg-711c5.docx" TargetMode="External"/><Relationship Id="rId7" Type="http://schemas.openxmlformats.org/officeDocument/2006/relationships/hyperlink" Target="https://www.foodafactoflife.org.uk/media/lzwlvpkk/food-skills-guide-g311.docx" TargetMode="External"/><Relationship Id="rId2" Type="http://schemas.openxmlformats.org/officeDocument/2006/relationships/hyperlink" Target="https://www.foodafactoflife.org.uk/media/04qhktzi/cooking-tg-711c5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dafactoflife.org.uk/recipes/" TargetMode="External"/><Relationship Id="rId5" Type="http://schemas.openxmlformats.org/officeDocument/2006/relationships/hyperlink" Target="https://www.foodafactoflife.org.uk/media/xhnn3k00/creative-cook-certificate-ws-711c2dotx.docx" TargetMode="External"/><Relationship Id="rId4" Type="http://schemas.openxmlformats.org/officeDocument/2006/relationships/hyperlink" Target="https://www.foodafactoflife.org.uk/media/1713/ingredient-check-letter-o-311.doc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133" y="3164929"/>
            <a:ext cx="9144000" cy="733096"/>
          </a:xfrm>
        </p:spPr>
        <p:txBody>
          <a:bodyPr/>
          <a:lstStyle/>
          <a:p>
            <a:r>
              <a:rPr lang="en-US" dirty="0"/>
              <a:t>Life on the farm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51185-4304-4DD7-AE6E-DEF7B6DE1ADA}"/>
              </a:ext>
            </a:extLst>
          </p:cNvPr>
          <p:cNvSpPr txBox="1"/>
          <p:nvPr/>
        </p:nvSpPr>
        <p:spPr>
          <a:xfrm>
            <a:off x="651133" y="3918144"/>
            <a:ext cx="1115418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Where food comes from and Cooking Challenge for pupils aged 7-11 years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BEFB-90B2-49E7-82F5-2E3DF68B6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74" y="1297098"/>
            <a:ext cx="9720000" cy="720000"/>
          </a:xfrm>
        </p:spPr>
        <p:txBody>
          <a:bodyPr/>
          <a:lstStyle/>
          <a:p>
            <a:r>
              <a:rPr lang="en-GB" dirty="0"/>
              <a:t>Seasons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611C7-5E06-4C6B-BA08-91316A243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045014"/>
            <a:ext cx="5815724" cy="431768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Some food like fruit and vegetables are seasonal.</a:t>
            </a:r>
          </a:p>
          <a:p>
            <a:pPr marL="0" indent="0">
              <a:buNone/>
            </a:pPr>
            <a:r>
              <a:rPr lang="en-GB" sz="2400" dirty="0"/>
              <a:t>There are four seasons in the UK – spring, summer, autumn and winter. </a:t>
            </a:r>
          </a:p>
          <a:p>
            <a:r>
              <a:rPr lang="en-GB" sz="2400" dirty="0"/>
              <a:t>Why do we get food at different times of the year? </a:t>
            </a:r>
          </a:p>
          <a:p>
            <a:r>
              <a:rPr lang="en-GB" sz="2400" dirty="0"/>
              <a:t>Name two examples of food that are seasonal. </a:t>
            </a:r>
          </a:p>
          <a:p>
            <a:r>
              <a:rPr lang="en-GB" sz="2400" dirty="0"/>
              <a:t>Can we get food when it is not in season in the UK? Where does it come from?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C9F673-4232-4137-AA7D-5ADFD4736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5771" y="2017098"/>
            <a:ext cx="4067504" cy="381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4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2FAC-F543-424E-B3C4-542E00EF1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926" y="1297098"/>
            <a:ext cx="9720000" cy="720000"/>
          </a:xfrm>
        </p:spPr>
        <p:txBody>
          <a:bodyPr/>
          <a:lstStyle/>
          <a:p>
            <a:r>
              <a:rPr lang="en-GB" dirty="0"/>
              <a:t>Processing fish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D2EF3-8762-4210-84E6-ECE7BD47C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926" y="2104367"/>
            <a:ext cx="63268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that is grown, reared or caught will often be processed before it is sold. 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Here is an example of processing:</a:t>
            </a:r>
            <a:endParaRPr lang="en-GB" sz="2400" dirty="0">
              <a:highlight>
                <a:srgbClr val="FFFF00"/>
              </a:highlight>
            </a:endParaRPr>
          </a:p>
          <a:p>
            <a:r>
              <a:rPr lang="en-GB" sz="2400" dirty="0">
                <a:latin typeface="Arial"/>
                <a:cs typeface="Arial"/>
              </a:rPr>
              <a:t>fish is farmed or caught in the wild;</a:t>
            </a:r>
          </a:p>
          <a:p>
            <a:r>
              <a:rPr lang="en-GB" sz="2400" dirty="0"/>
              <a:t>the fish is prepared, filleted and cut into pieces;</a:t>
            </a:r>
          </a:p>
          <a:p>
            <a:r>
              <a:rPr lang="en-GB" sz="2400" dirty="0"/>
              <a:t>the pieces are packed and sold;</a:t>
            </a:r>
          </a:p>
          <a:p>
            <a:r>
              <a:rPr lang="en-GB" sz="2400" dirty="0"/>
              <a:t>the fish is cooked at home.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other examples can you think of?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91B87-6667-462A-863E-27D15088E9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066" y="2104367"/>
            <a:ext cx="4287538" cy="28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9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BDC0-1AA8-4012-8A9A-040717608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820" y="1563798"/>
            <a:ext cx="9720000" cy="720000"/>
          </a:xfrm>
        </p:spPr>
        <p:txBody>
          <a:bodyPr/>
          <a:lstStyle/>
          <a:p>
            <a:r>
              <a:rPr lang="en-GB" dirty="0"/>
              <a:t>Processing meat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84B6C-2C91-410B-BD77-C0EF0536B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69" y="2302702"/>
            <a:ext cx="4392266" cy="396305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is also processed to make it safe and edible.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We cannot we eat raw meat.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What must be done to meat before it can be eaten?  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changes can you see?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68C995-8B6C-47A6-89AA-82C4106D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7219" y="3316482"/>
            <a:ext cx="2431406" cy="162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81965-6F9B-4C43-8727-07EA975C0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6252" y="3028951"/>
            <a:ext cx="2130320" cy="1789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FF917-B1C5-42F6-BCC5-5B71ED393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5958" y="5283465"/>
            <a:ext cx="213032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BF78FA5-A1E6-4D6B-8142-5A6E77E97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229" y="5325343"/>
            <a:ext cx="2050614" cy="91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581D86-2F04-45E4-81BB-511AFBF2E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6"/>
          <a:stretch/>
        </p:blipFill>
        <p:spPr bwMode="auto">
          <a:xfrm rot="5400000">
            <a:off x="6452840" y="1528188"/>
            <a:ext cx="1623690" cy="169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DD66892-F89A-4631-AEA7-42F853EC5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9107063" y="1393916"/>
            <a:ext cx="1528697" cy="17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0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8486-3D27-44C1-AED6-1DD146FC7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74" y="1071867"/>
            <a:ext cx="9720000" cy="720000"/>
          </a:xfrm>
        </p:spPr>
        <p:txBody>
          <a:bodyPr/>
          <a:lstStyle/>
          <a:p>
            <a:r>
              <a:rPr lang="en-GB" dirty="0"/>
              <a:t>Planning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06D1C-4A10-43C9-AD2F-BD16DAB54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74" y="1800888"/>
            <a:ext cx="62507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How can you help younger pupils understand  where their food comes from?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Discuss with your teacher how you will present your ideas. This could be using a short video, an animation or through role-play.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do you need to think about?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Use your ideas to make a plan. What needs to be included?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AFD947D-9490-4860-9D82-88575B973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4" y="1907667"/>
            <a:ext cx="4351511" cy="29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91FB-5160-47AC-A6E4-7A8EB646E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974" y="1344723"/>
            <a:ext cx="9720000" cy="720000"/>
          </a:xfrm>
        </p:spPr>
        <p:txBody>
          <a:bodyPr/>
          <a:lstStyle/>
          <a:p>
            <a:r>
              <a:rPr lang="en-GB" dirty="0"/>
              <a:t>Planning and cooking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24EF3-CAB3-4399-AC3E-2572E4125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238" y="2064065"/>
            <a:ext cx="659981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When planning your packed lunch remember to think about the Eatwell Guide.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Try to include food from the five food groups. Remember to think about the proportions and types of food that should be eaten. 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Make a plan to show what foods you are going to include in your packed lunch.</a:t>
            </a:r>
            <a:br>
              <a:rPr lang="en-GB" sz="2400" dirty="0">
                <a:latin typeface="Arial"/>
                <a:cs typeface="Arial"/>
              </a:rPr>
            </a:br>
            <a:endParaRPr lang="en-GB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/>
              <a:t>Remember to think about seasonal food too.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C5DB2-600B-4306-86B7-4071082AF3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50" y="2209142"/>
            <a:ext cx="4390354" cy="310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5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F47F-99C0-4985-8031-935486BF5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99" y="1363773"/>
            <a:ext cx="9720000" cy="720000"/>
          </a:xfrm>
        </p:spPr>
        <p:txBody>
          <a:bodyPr/>
          <a:lstStyle/>
          <a:p>
            <a:r>
              <a:rPr lang="en-GB" dirty="0"/>
              <a:t>The Eatwell Guide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3CB2D9-8C6A-4B7F-81E7-C038F5472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098" y="2180567"/>
            <a:ext cx="682220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healthy diet is made from a variety of different food and drinks, as shown in the Eatwell Guide.</a:t>
            </a: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Roboto"/>
                <a:cs typeface="Arial"/>
              </a:rPr>
              <a:t>The Eatwell Guide </a:t>
            </a:r>
            <a:r>
              <a:rPr lang="en-US" sz="2400" dirty="0">
                <a:latin typeface="Arial"/>
                <a:cs typeface="Arial"/>
              </a:rPr>
              <a:t>shows the proportions and types of food that should be eaten. It also includes information about how much we should be drinking.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has five main food groups. Name two foods that are found in each of the five food groups.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rgbClr val="26314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2000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62FA7-3B0F-402E-8DDE-04143CA1E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664" y="2180567"/>
            <a:ext cx="3973048" cy="28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0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D58C-B6A7-4F3E-807C-795D7E001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49" y="1203798"/>
            <a:ext cx="9720000" cy="720000"/>
          </a:xfrm>
        </p:spPr>
        <p:txBody>
          <a:bodyPr/>
          <a:lstStyle/>
          <a:p>
            <a:r>
              <a:rPr lang="en-GB" dirty="0"/>
              <a:t>Packed lunches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8C326-CBCB-45E0-8BC4-7A9C7B7B1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75" y="2053544"/>
            <a:ext cx="69555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A healthy lunch box should be based on the Eatwell Guide. 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should contain:</a:t>
            </a:r>
          </a:p>
          <a:p>
            <a:r>
              <a:rPr lang="en-GB" sz="2400" dirty="0">
                <a:latin typeface="Arial"/>
                <a:cs typeface="Arial"/>
              </a:rPr>
              <a:t>starchy food, e.g. bread, potatoes, rice;</a:t>
            </a:r>
          </a:p>
          <a:p>
            <a:r>
              <a:rPr lang="en-GB" sz="2400" dirty="0">
                <a:latin typeface="Arial"/>
                <a:cs typeface="Arial"/>
              </a:rPr>
              <a:t>lots of fruit and vegetables, e.g. carrot sticks, apple, sliced cucumber;</a:t>
            </a:r>
          </a:p>
          <a:p>
            <a:r>
              <a:rPr lang="en-GB" sz="2400" dirty="0">
                <a:latin typeface="Arial"/>
                <a:cs typeface="Arial"/>
              </a:rPr>
              <a:t>some protein or dairy food, e.g. beans, pulses, egg, fish, meat or cheese;</a:t>
            </a:r>
          </a:p>
          <a:p>
            <a:r>
              <a:rPr lang="en-GB" sz="2400" dirty="0">
                <a:latin typeface="Arial"/>
                <a:cs typeface="Arial"/>
              </a:rPr>
              <a:t>a healthy drink, e.g. water, semi skimmed milk.</a:t>
            </a: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Discuss some ideas for the food that could be included in the lunchbox.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AB7BC-59AA-489E-86ED-3E9CC1E7DB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425" y="2057399"/>
            <a:ext cx="4040898" cy="24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425B-CC86-4F24-B091-ECFB10598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674" y="1287573"/>
            <a:ext cx="9720000" cy="720000"/>
          </a:xfrm>
        </p:spPr>
        <p:txBody>
          <a:bodyPr/>
          <a:lstStyle/>
          <a:p>
            <a:r>
              <a:rPr lang="en-GB" dirty="0"/>
              <a:t>Cooking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13675-75BE-4B63-B9B3-38D995327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74" y="1998344"/>
            <a:ext cx="605067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Hygiene and food safety are very important when cooking.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What should we do when we get ready to cook?</a:t>
            </a:r>
          </a:p>
          <a:p>
            <a:r>
              <a:rPr lang="en-GB" sz="2400" dirty="0"/>
              <a:t>What is good personal hygiene?</a:t>
            </a:r>
          </a:p>
          <a:p>
            <a:r>
              <a:rPr lang="en-GB" sz="2400" dirty="0"/>
              <a:t>Why is it important to wash hands?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Safety when cooking is very important. Remember to follow all the safety rules!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14752-9877-4933-80A4-D5A97CF12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550" y="2007572"/>
            <a:ext cx="4130335" cy="31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026" y="1497123"/>
            <a:ext cx="9720000" cy="720000"/>
          </a:xfrm>
        </p:spPr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026" y="2313917"/>
            <a:ext cx="5517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Find out how food is grown, reared and/or caught and share this information with younger children through a short video,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presentation, animation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, or role-play.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</a:p>
          <a:p>
            <a:pPr marL="0" indent="0">
              <a:buNone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a packed lunch using the foods you found out about.</a:t>
            </a:r>
          </a:p>
          <a:p>
            <a:pPr marL="0" indent="0" algn="ctr">
              <a:buNone/>
            </a:pPr>
            <a:endParaRPr lang="en-GB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222222"/>
                </a:solidFill>
                <a:latin typeface="Arial" panose="020B0604020202020204" pitchFamily="34" charset="0"/>
              </a:rPr>
              <a:t>Good luck!</a:t>
            </a:r>
            <a:endParaRPr lang="en-US" sz="2400" b="1" dirty="0"/>
          </a:p>
        </p:txBody>
      </p:sp>
      <p:pic>
        <p:nvPicPr>
          <p:cNvPr id="5" name="Picture 4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5211B845-D8D0-440F-958C-9740C68A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253" y="2313916"/>
            <a:ext cx="4964964" cy="33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3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9A5C-A4C6-4C70-B724-5ABE46ECB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Teachers’ guide</a:t>
            </a:r>
          </a:p>
        </p:txBody>
      </p:sp>
    </p:spTree>
    <p:extLst>
      <p:ext uri="{BB962C8B-B14F-4D97-AF65-F5344CB8AC3E}">
        <p14:creationId xmlns:p14="http://schemas.microsoft.com/office/powerpoint/2010/main" val="321482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249" y="1563798"/>
            <a:ext cx="9720000" cy="720000"/>
          </a:xfrm>
        </p:spPr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02" y="2380592"/>
            <a:ext cx="5517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Find out how food is grown, reared and/or caught and share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this information with 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younger children through a short video,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presentation, animation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, or role-play.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</a:p>
          <a:p>
            <a:pPr marL="0" indent="0">
              <a:buNone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Make a packed lunch using the foods you 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find</a:t>
            </a:r>
            <a:r>
              <a:rPr lang="en-GB" sz="2400" dirty="0">
                <a:effectLst/>
                <a:latin typeface="Arial"/>
                <a:ea typeface="Calibri" panose="020F0502020204030204" pitchFamily="34" charset="0"/>
                <a:cs typeface="Arial"/>
              </a:rPr>
              <a:t> out about.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B344BDB-D195-4F48-A4EF-DCE1700C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74" y="2380592"/>
            <a:ext cx="4626582" cy="30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172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effectLst/>
                <a:latin typeface="Arial"/>
                <a:ea typeface="Calibri" panose="020F0502020204030204" pitchFamily="34" charset="0"/>
                <a:cs typeface="Arial"/>
              </a:rPr>
              <a:t>Find out how food is grown, reared and/or caught and share this information  with younger children through a short video, </a:t>
            </a:r>
            <a:r>
              <a:rPr lang="en-GB" sz="2000" dirty="0">
                <a:latin typeface="Arial"/>
                <a:ea typeface="Calibri" panose="020F0502020204030204" pitchFamily="34" charset="0"/>
                <a:cs typeface="Arial"/>
              </a:rPr>
              <a:t>presentation, animation</a:t>
            </a:r>
            <a:r>
              <a:rPr lang="en-GB" sz="2000" dirty="0">
                <a:effectLst/>
                <a:latin typeface="Arial"/>
                <a:ea typeface="Calibri" panose="020F0502020204030204" pitchFamily="34" charset="0"/>
                <a:cs typeface="Arial"/>
              </a:rPr>
              <a:t>, or role-play.</a:t>
            </a:r>
            <a:r>
              <a:rPr lang="en-GB" sz="2000" dirty="0">
                <a:latin typeface="Arial"/>
                <a:ea typeface="Calibri" panose="020F0502020204030204" pitchFamily="34" charset="0"/>
                <a:cs typeface="Arial"/>
              </a:rPr>
              <a:t>  </a:t>
            </a: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a packed lunch using the foods you found out about.</a:t>
            </a:r>
          </a:p>
        </p:txBody>
      </p:sp>
      <p:pic>
        <p:nvPicPr>
          <p:cNvPr id="5" name="Picture 4" descr="A group of childr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8370271-776C-4829-9894-12262C90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65" y="2380592"/>
            <a:ext cx="4626582" cy="30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3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17A2-9556-4C13-9E37-C01144026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851" y="1449498"/>
            <a:ext cx="9720000" cy="720000"/>
          </a:xfrm>
        </p:spPr>
        <p:txBody>
          <a:bodyPr/>
          <a:lstStyle/>
          <a:p>
            <a:r>
              <a:rPr lang="en-US" dirty="0"/>
              <a:t>The</a:t>
            </a:r>
            <a:r>
              <a:rPr lang="en-US" i="1" dirty="0"/>
              <a:t> Food – a fact of life </a:t>
            </a:r>
            <a:r>
              <a:rPr lang="en-US" dirty="0"/>
              <a:t>Challenges 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23C600-873E-4F8A-A8FF-1818695AD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650" y="2221585"/>
            <a:ext cx="10327399" cy="4283989"/>
          </a:xfrm>
        </p:spPr>
        <p:txBody>
          <a:bodyPr/>
          <a:lstStyle/>
          <a:p>
            <a:r>
              <a:rPr lang="en-GB" sz="2000" dirty="0"/>
              <a:t>The </a:t>
            </a:r>
            <a:r>
              <a:rPr lang="en-GB" sz="2000" i="1" dirty="0"/>
              <a:t>Food – a fact of life</a:t>
            </a:r>
            <a:r>
              <a:rPr lang="en-GB" sz="2000" dirty="0"/>
              <a:t> Challenge activities have been written to support teachers not following the national curriculum for their specific country or those following a challenge or theme-based approach. However, they could be used in any school across the UK.</a:t>
            </a:r>
          </a:p>
          <a:p>
            <a:r>
              <a:rPr lang="en-GB" sz="2000" dirty="0"/>
              <a:t>The Challenges cover Healthy eating, Cooking and Where food comes from and provide a wide range of activities that teachers can select depending on their pupils’ needs, age and abilities, and the time available. </a:t>
            </a:r>
          </a:p>
          <a:p>
            <a:r>
              <a:rPr lang="en-US" sz="2000" dirty="0"/>
              <a:t>There are 12 Challenges developed to be used with nursery, primary or secondary pupils.</a:t>
            </a:r>
            <a:endParaRPr lang="en-GB" sz="2000" dirty="0"/>
          </a:p>
          <a:p>
            <a:r>
              <a:rPr lang="en-GB" sz="2000" dirty="0">
                <a:latin typeface="Arial"/>
                <a:cs typeface="Arial"/>
              </a:rPr>
              <a:t>Each Challenge comprises the Challenge, opportunities for learning and a variety of pupil activities that can be completed individually or in groups.  Each Challenge culminates in a final outcome, which could be paper based, such as a report, poster, newspaper article or presentation, video, interactive activity, recipe, dish/range of dishes or menu depending on the theme of the Challenge.</a:t>
            </a:r>
          </a:p>
          <a:p>
            <a:r>
              <a:rPr lang="en-GB" sz="2000" dirty="0"/>
              <a:t>An optional pupil certificate is available to download and personalise once the Challenge has been achieved.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012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D9A4-DD3D-4FB3-9669-3DB3497A6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 for learning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51585-0260-4177-84D3-F42280F54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By undertaking this challenge, the opportunities for learning include:</a:t>
            </a:r>
          </a:p>
          <a:p>
            <a:r>
              <a:rPr lang="en-GB" sz="2000" dirty="0"/>
              <a:t>reviewing where food comes from – UK and other countries;</a:t>
            </a:r>
          </a:p>
          <a:p>
            <a:r>
              <a:rPr lang="en-GB" sz="2000" dirty="0"/>
              <a:t>the key messages of the Red Tractor food assurance scheme;</a:t>
            </a:r>
          </a:p>
          <a:p>
            <a:r>
              <a:rPr lang="en-GB" sz="2000" dirty="0"/>
              <a:t>further investigating food that is grown, reared or caught;</a:t>
            </a:r>
          </a:p>
          <a:p>
            <a:r>
              <a:rPr lang="en-GB" sz="2000" dirty="0"/>
              <a:t>finding out more about the seasonality of food;</a:t>
            </a:r>
          </a:p>
          <a:p>
            <a:r>
              <a:rPr lang="en-GB" sz="2000" dirty="0"/>
              <a:t>primary and secondary processing of food;</a:t>
            </a:r>
          </a:p>
          <a:p>
            <a:r>
              <a:rPr lang="en-GB" sz="2000" dirty="0"/>
              <a:t>planning and developing information for younger pupils using appropriate media;</a:t>
            </a:r>
          </a:p>
          <a:p>
            <a:r>
              <a:rPr lang="en-GB" sz="2000" dirty="0"/>
              <a:t>safely preparing and cooking a recipe.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8719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C3465-ECE4-4CB6-B906-C8B8ADBBF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651" y="1563798"/>
            <a:ext cx="9720000" cy="720000"/>
          </a:xfrm>
        </p:spPr>
        <p:txBody>
          <a:bodyPr/>
          <a:lstStyle/>
          <a:p>
            <a:r>
              <a:rPr lang="en-US" dirty="0"/>
              <a:t>How can pupils complete the Challenge?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C5F84-46CF-4E72-8E6D-36028FB0A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651" y="2292665"/>
            <a:ext cx="107941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range of activity suggestions have been provided – you choose the ones that are most suitable for your pupils and the time that you have available to complete the challenge. </a:t>
            </a:r>
          </a:p>
          <a:p>
            <a:pPr marL="0" indent="0">
              <a:buNone/>
            </a:pPr>
            <a:r>
              <a:rPr lang="en-US" sz="2000" dirty="0"/>
              <a:t>Activities include:</a:t>
            </a:r>
          </a:p>
          <a:p>
            <a:r>
              <a:rPr lang="en-US" sz="2000" dirty="0"/>
              <a:t>Finding out – activities around foods that are grown, reared or caught in the UK, food assurance schemes, food grown in other countries, seasonal food, simple food processing. </a:t>
            </a:r>
          </a:p>
          <a:p>
            <a:r>
              <a:rPr lang="en-US" sz="2000" dirty="0">
                <a:latin typeface="Arial"/>
                <a:cs typeface="Arial"/>
              </a:rPr>
              <a:t>Making and evaluating – reviewing/</a:t>
            </a:r>
            <a:r>
              <a:rPr lang="en-US" sz="2000" dirty="0" err="1">
                <a:latin typeface="Arial"/>
                <a:cs typeface="Arial"/>
              </a:rPr>
              <a:t>recaping</a:t>
            </a:r>
            <a:r>
              <a:rPr lang="en-US" sz="2000" dirty="0">
                <a:latin typeface="Arial"/>
                <a:cs typeface="Arial"/>
              </a:rPr>
              <a:t> practical skills, plan and prepare suitable dishes for the lunchbox, practical food hygiene and safety.</a:t>
            </a:r>
          </a:p>
          <a:p>
            <a:r>
              <a:rPr lang="en-US" sz="2000" dirty="0"/>
              <a:t>Bringing it all together – investigating where food comes from to create a resource for younger pupils and prepare a dish suitable for a packed lunch reflecting the Eatwell Guide.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659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DD40-E367-46AB-9461-341E7C486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49" y="1392348"/>
            <a:ext cx="9720000" cy="720000"/>
          </a:xfrm>
        </p:spPr>
        <p:txBody>
          <a:bodyPr/>
          <a:lstStyle/>
          <a:p>
            <a:r>
              <a:rPr lang="en-US" dirty="0"/>
              <a:t>Finding out - activities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52DDF-1B43-48F7-9670-4B50773AC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076" y="2199616"/>
            <a:ext cx="9720000" cy="44856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Pupils, individually or in groups, could: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Where food comes from: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recap 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where a range of individual food items come from using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Food cards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identify if the food comes from a plant or animal.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 or animal worksheet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placing the Food cards (above) in the correct columns.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UK food cards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UK food labels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cards to name the food and suggest where in the UK it might come from.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UK Food map worksheet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show where in the UK the food is from.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 at a display of food produced in different countries outside the UK or 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World food cards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World food labels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Find the country of origin on a world map.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discuss why each food is from a different country – climate, weather, suitable environment.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62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26F9-EC4F-4F7B-A7DB-D808C15DD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51" y="1478073"/>
            <a:ext cx="9720000" cy="720000"/>
          </a:xfrm>
        </p:spPr>
        <p:txBody>
          <a:bodyPr/>
          <a:lstStyle/>
          <a:p>
            <a:r>
              <a:rPr lang="en-US" dirty="0"/>
              <a:t>Finding out - activities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41D6D-08C7-4240-AF5E-DC77F984D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51" y="2330765"/>
            <a:ext cx="9720000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Down on the farm presentation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focusing on the animals farmed for our food. Complete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Down on the farm worksheet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learn more about the Red Tractor mark using the 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Red Tractor worksheet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Looking after animals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worksheet.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onsolidate the work by looking at the 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Eat the seasons presentation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the benefits of consuming seasonal foods.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Complete the worksheet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Seasonal food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Foo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 – basic processes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presentation to investigate the processes used to process food. </a:t>
            </a:r>
          </a:p>
          <a:p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the 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From farm to fork video clips</a:t>
            </a: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 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increase understanding of what happened to these foods before they reach us. 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0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C7A54-2DA3-4BE7-BD5F-BF4175D71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9" y="1563798"/>
            <a:ext cx="9720000" cy="720000"/>
          </a:xfrm>
        </p:spPr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85332-2815-4748-B612-0D6E69E3F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99" y="2292665"/>
            <a:ext cx="9720000" cy="3600000"/>
          </a:xfrm>
        </p:spPr>
        <p:txBody>
          <a:bodyPr/>
          <a:lstStyle/>
          <a:p>
            <a:r>
              <a:rPr lang="en-GB" sz="2000" dirty="0"/>
              <a:t>use the </a:t>
            </a:r>
            <a:r>
              <a:rPr lang="en-GB" sz="2000" dirty="0">
                <a:hlinkClick r:id="rId2"/>
              </a:rPr>
              <a:t>Edible and safe presentation </a:t>
            </a:r>
            <a:r>
              <a:rPr lang="en-GB" sz="2000" dirty="0"/>
              <a:t>to discuss and demonstrate how food is processed at home to make it safe and edible to eat. </a:t>
            </a:r>
          </a:p>
          <a:p>
            <a:pPr marL="0" indent="0">
              <a:buNone/>
            </a:pPr>
            <a:endParaRPr lang="en-GB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Planning and preparing food: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read or listen to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Amazing lunchbox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story.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Teacher guide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introduce the concept of a healthy lunch underpinned by the Eatwell Guide.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the </a:t>
            </a: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Make a healthy lunchbox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worksheet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aid planning. </a:t>
            </a:r>
            <a:r>
              <a:rPr lang="en-GB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02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0B61-BB63-47DA-9B08-8E9F0510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349" y="1594071"/>
            <a:ext cx="9720000" cy="720000"/>
          </a:xfrm>
        </p:spPr>
        <p:txBody>
          <a:bodyPr/>
          <a:lstStyle/>
          <a:p>
            <a:r>
              <a:rPr lang="en-GB" dirty="0"/>
              <a:t>Finding out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5D5BF-C8C3-4D8B-91B7-5804280D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651" y="2571092"/>
            <a:ext cx="9720000" cy="3600000"/>
          </a:xfrm>
        </p:spPr>
        <p:txBody>
          <a:bodyPr/>
          <a:lstStyle/>
          <a:p>
            <a:r>
              <a:rPr lang="en-GB" sz="2000" dirty="0"/>
              <a:t>use the </a:t>
            </a:r>
            <a:r>
              <a:rPr lang="en-GB" sz="2000" dirty="0">
                <a:hlinkClick r:id="rId2"/>
              </a:rPr>
              <a:t>Where food comes from knowledge organiser </a:t>
            </a:r>
            <a:r>
              <a:rPr lang="en-GB" sz="2000" dirty="0"/>
              <a:t>(7-11) to consolidate learning </a:t>
            </a:r>
            <a:r>
              <a:rPr lang="en-US" sz="2000" dirty="0"/>
              <a:t>and 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develop subject specific vocabulary/terminology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Eatwell Guide: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Eatwell Guide presentation.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Workbook 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covering healthy eating, drinking and activity.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Diet and Health and Healthy Lifestyles 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Food route journal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 guide 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here</a:t>
            </a:r>
            <a:r>
              <a:rPr lang="en-US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endParaRPr lang="en-GB" dirty="0">
              <a:solidFill>
                <a:srgbClr val="26314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814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4B7F-3108-4D84-8ED5-FBA76AE58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74" y="1563798"/>
            <a:ext cx="9720000" cy="720000"/>
          </a:xfrm>
        </p:spPr>
        <p:txBody>
          <a:bodyPr/>
          <a:lstStyle/>
          <a:p>
            <a:r>
              <a:rPr lang="en-GB" dirty="0"/>
              <a:t>Making and evaluating -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905D3-9388-40CF-8B9A-341FF00A1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076" y="2131398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Pupils, individually or in groups, could: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Cooking: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Let’s get ready to cook poster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a stimulus for discussion.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view the 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Personal hygiene presentation 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to promote and embed good personal hygiene habits. </a:t>
            </a:r>
          </a:p>
          <a:p>
            <a:r>
              <a:rPr lang="en-GB" sz="2000" dirty="0">
                <a:latin typeface="Roboto" panose="02000000000000000000" pitchFamily="2" charset="0"/>
              </a:rPr>
              <a:t>recap the basic skills already learned using skills videos.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4"/>
              </a:rPr>
              <a:t>Grating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</a:rPr>
              <a:t>,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5"/>
              </a:rPr>
              <a:t>peeling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</a:rPr>
              <a:t>,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6"/>
              </a:rPr>
              <a:t>bridge hold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</a:rPr>
              <a:t>, </a:t>
            </a:r>
            <a:r>
              <a:rPr lang="en-GB" sz="2000" dirty="0">
                <a:solidFill>
                  <a:srgbClr val="263143"/>
                </a:solidFill>
                <a:latin typeface="Roboto" panose="02000000000000000000" pitchFamily="2" charset="0"/>
                <a:hlinkClick r:id="rId7"/>
              </a:rPr>
              <a:t>claw grip. </a:t>
            </a:r>
            <a:endParaRPr lang="en-GB" sz="2000" b="0" i="0" dirty="0">
              <a:solidFill>
                <a:srgbClr val="26314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98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0A41-4CBD-4C4A-A744-845FDB8EB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424" y="1584546"/>
            <a:ext cx="9720000" cy="720000"/>
          </a:xfrm>
        </p:spPr>
        <p:txBody>
          <a:bodyPr/>
          <a:lstStyle/>
          <a:p>
            <a:r>
              <a:rPr lang="en-GB" dirty="0"/>
              <a:t>Teacher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79A28-0868-4BE8-9F86-B3CB2DD7B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226" y="2447267"/>
            <a:ext cx="9720000" cy="3600000"/>
          </a:xfrm>
        </p:spPr>
        <p:txBody>
          <a:bodyPr/>
          <a:lstStyle/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Cooking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guide about cooking in the primary school classroom.</a:t>
            </a:r>
          </a:p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Demonstration guide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guide about cooking demonstrations in the primary classroom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ngredient check letter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template letter to send home about pupils handling and/or eating different ingredients.</a:t>
            </a:r>
          </a:p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Creative cook certificate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certificate to award creative cooking.</a:t>
            </a:r>
          </a:p>
          <a:p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Recipes</a:t>
            </a:r>
            <a:r>
              <a:rPr lang="en-GB" sz="2000" dirty="0">
                <a:solidFill>
                  <a:srgbClr val="263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range of recipes that can be sorted by age range, commodity, complexity, food skills and cooking methods. </a:t>
            </a:r>
          </a:p>
          <a:p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Food skills guide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0" i="0" dirty="0">
                <a:solidFill>
                  <a:srgbClr val="26314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GB" sz="2000" b="0" i="0" dirty="0">
                <a:effectLst/>
                <a:latin typeface="Roboto" panose="02000000000000000000" pitchFamily="2" charset="0"/>
              </a:rPr>
              <a:t>A guide highlighting key food skills that can be taught.</a:t>
            </a:r>
            <a:endParaRPr lang="en-GB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2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0C7519-C5AC-4114-81AC-FFCCA09FDA76}"/>
              </a:ext>
            </a:extLst>
          </p:cNvPr>
          <p:cNvSpPr/>
          <p:nvPr/>
        </p:nvSpPr>
        <p:spPr>
          <a:xfrm>
            <a:off x="638175" y="3590925"/>
            <a:ext cx="5838825" cy="2019300"/>
          </a:xfrm>
          <a:prstGeom prst="rect">
            <a:avLst/>
          </a:prstGeom>
          <a:solidFill>
            <a:srgbClr val="ED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D64B5-AE05-4551-9889-AE8ABF5DB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99" y="1341781"/>
            <a:ext cx="9720000" cy="720000"/>
          </a:xfrm>
        </p:spPr>
        <p:txBody>
          <a:bodyPr/>
          <a:lstStyle/>
          <a:p>
            <a:r>
              <a:rPr lang="en-US" dirty="0"/>
              <a:t>Let’s get started – the Challenge is on!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7E820-CEFE-44E2-A465-F571F3B76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700" y="2281228"/>
            <a:ext cx="5603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All our food has to be produced for us. 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Plants are grown and animals are reared or caught. </a:t>
            </a:r>
            <a:br>
              <a:rPr lang="en-GB" sz="2400" dirty="0">
                <a:latin typeface="Arial"/>
                <a:cs typeface="Arial"/>
              </a:rPr>
            </a:b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Example: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Toast is made from bread, bread is made from flour, flour is made from the plant called wheat.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other examples can you think of?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A1013-C4FA-44C4-85D2-79704F4B83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7542" y="2286372"/>
            <a:ext cx="4356171" cy="29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50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CE84-75ED-45A3-9FDA-ACB4E97A4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790" y="1563798"/>
            <a:ext cx="9720000" cy="720000"/>
          </a:xfrm>
        </p:spPr>
        <p:txBody>
          <a:bodyPr/>
          <a:lstStyle/>
          <a:p>
            <a:r>
              <a:rPr lang="en-GB" dirty="0"/>
              <a:t>Celebrate!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46AB82B-324C-4B64-846A-98EF0B7E5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790" y="2456792"/>
            <a:ext cx="516621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An optional pupil certificate is available to download and personalise once the Challenge has been achieved.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Why not present the certificate at a celebration assembly?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12A2E6-4B21-4AC0-A3D5-3664A8227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70" y="1343645"/>
            <a:ext cx="3422582" cy="4878079"/>
          </a:xfrm>
          <a:prstGeom prst="rect">
            <a:avLst/>
          </a:prstGeom>
          <a:ln>
            <a:solidFill>
              <a:srgbClr val="BF5150"/>
            </a:solidFill>
          </a:ln>
        </p:spPr>
      </p:pic>
    </p:spTree>
    <p:extLst>
      <p:ext uri="{BB962C8B-B14F-4D97-AF65-F5344CB8AC3E}">
        <p14:creationId xmlns:p14="http://schemas.microsoft.com/office/powerpoint/2010/main" val="4130309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812" y="587760"/>
            <a:ext cx="9144000" cy="635491"/>
          </a:xfrm>
        </p:spPr>
        <p:txBody>
          <a:bodyPr/>
          <a:lstStyle/>
          <a:p>
            <a:r>
              <a:rPr lang="en-GB" dirty="0"/>
              <a:t>Life on the farm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03FD335-D205-46CC-82D3-527AB6CB0833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AB4E-5471-4CEB-9D77-74CBB8B01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449" y="1382823"/>
            <a:ext cx="9720000" cy="720000"/>
          </a:xfrm>
        </p:spPr>
        <p:txBody>
          <a:bodyPr/>
          <a:lstStyle/>
          <a:p>
            <a:r>
              <a:rPr lang="en-GB" dirty="0"/>
              <a:t>World food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2E7E7-BA42-448B-B089-C876C98BF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448" y="2121215"/>
            <a:ext cx="5905317" cy="3621166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variety of food is grown, reared and caught in the UK.</a:t>
            </a:r>
          </a:p>
          <a:p>
            <a:pPr marL="0" indent="0" algn="l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400" b="0" i="0" dirty="0">
                <a:effectLst/>
                <a:latin typeface="Arial"/>
                <a:cs typeface="Arial"/>
              </a:rPr>
              <a:t>Food is also produced all around the world.</a:t>
            </a:r>
          </a:p>
          <a:p>
            <a:pPr marL="0" indent="0" algn="l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0" i="0" dirty="0">
                <a:effectLst/>
                <a:latin typeface="Arial"/>
                <a:cs typeface="Arial"/>
              </a:rPr>
              <a:t>Why </a:t>
            </a:r>
            <a:r>
              <a:rPr lang="en-GB" sz="2400" dirty="0">
                <a:latin typeface="Arial"/>
                <a:cs typeface="Arial"/>
              </a:rPr>
              <a:t>is some</a:t>
            </a:r>
            <a:r>
              <a:rPr lang="en-GB" sz="2400" b="0" i="0" dirty="0">
                <a:effectLst/>
                <a:latin typeface="Arial"/>
                <a:cs typeface="Arial"/>
              </a:rPr>
              <a:t> food is produced outside the UK?</a:t>
            </a:r>
            <a:r>
              <a:rPr lang="en-GB" sz="2400" dirty="0">
                <a:latin typeface="Arial"/>
                <a:cs typeface="Arial"/>
              </a:rPr>
              <a:t> </a:t>
            </a:r>
            <a:endParaRPr lang="en-GB" sz="2400" b="0" i="0" dirty="0">
              <a:effectLst/>
              <a:latin typeface="Arial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Name five examples. </a:t>
            </a:r>
            <a:endParaRPr lang="en-GB" sz="2400" b="0" i="0" dirty="0">
              <a:effectLst/>
              <a:latin typeface="Arial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2400" b="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2A1A3A-7EA3-4EBC-9F6D-D17E0B4EE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211" y="2121215"/>
            <a:ext cx="4531163" cy="30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1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ED61-BDB0-4824-BDF4-12971F14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49" y="1210701"/>
            <a:ext cx="9720000" cy="720000"/>
          </a:xfrm>
        </p:spPr>
        <p:txBody>
          <a:bodyPr/>
          <a:lstStyle/>
          <a:p>
            <a:r>
              <a:rPr lang="en-GB" dirty="0"/>
              <a:t>Down on the farm - 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CB314-C999-4D48-8ED3-E7592B946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49" y="1940226"/>
            <a:ext cx="6076950" cy="332648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Animals produce some of the foods we eat.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Chickens produce eggs.</a:t>
            </a:r>
          </a:p>
          <a:p>
            <a:r>
              <a:rPr lang="en-GB" sz="2800" dirty="0"/>
              <a:t>Dairy cows produce milk.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Where does bacon come from?</a:t>
            </a:r>
            <a:endParaRPr lang="en-GB" sz="2800" strike="sngStrike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latin typeface="Arial"/>
                <a:cs typeface="Arial"/>
              </a:rPr>
              <a:t>Name three other food from animals.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5" descr="A herd of cows grazing&#10;&#10;Description automatically generated with low confidence">
            <a:extLst>
              <a:ext uri="{FF2B5EF4-FFF2-40B4-BE49-F238E27FC236}">
                <a16:creationId xmlns:a16="http://schemas.microsoft.com/office/drawing/2014/main" id="{CFBC7299-0FF4-41E9-AFB3-BC220C982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3"/>
          <a:stretch/>
        </p:blipFill>
        <p:spPr>
          <a:xfrm>
            <a:off x="6550899" y="2067178"/>
            <a:ext cx="4884937" cy="34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4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A741-8250-465E-A124-EA457F7EB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49" y="1278048"/>
            <a:ext cx="9720000" cy="720000"/>
          </a:xfrm>
        </p:spPr>
        <p:txBody>
          <a:bodyPr/>
          <a:lstStyle/>
          <a:p>
            <a:r>
              <a:rPr lang="en-GB" dirty="0"/>
              <a:t>Down on the farm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8235B2-493E-4B48-968E-235BE47F8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149" y="2005371"/>
            <a:ext cx="64697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Farmers care for their animals and make sure they have everything they need.</a:t>
            </a:r>
          </a:p>
          <a:p>
            <a:pPr marL="0" indent="0">
              <a:buNone/>
            </a:pPr>
            <a:r>
              <a:rPr lang="en-GB" sz="2400" dirty="0"/>
              <a:t>Animals need:</a:t>
            </a:r>
          </a:p>
          <a:p>
            <a:r>
              <a:rPr lang="en-GB" sz="2400" dirty="0"/>
              <a:t>the right type of food and water;</a:t>
            </a:r>
          </a:p>
          <a:p>
            <a:r>
              <a:rPr lang="en-GB" sz="2400" dirty="0"/>
              <a:t>a comfortable place to rest;</a:t>
            </a:r>
          </a:p>
          <a:p>
            <a:r>
              <a:rPr lang="en-GB" sz="2400" dirty="0"/>
              <a:t>to be treated by a vet when needed;</a:t>
            </a:r>
          </a:p>
          <a:p>
            <a:r>
              <a:rPr lang="en-GB" sz="2400" dirty="0"/>
              <a:t>to be able to move around and to be with other animals like them;</a:t>
            </a:r>
          </a:p>
          <a:p>
            <a:r>
              <a:rPr lang="en-GB" sz="2400" dirty="0"/>
              <a:t>to have caring and gentle treatment.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798E5-C5BE-4C5D-9E6D-5C2FE44D5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387" y="1998048"/>
            <a:ext cx="4568464" cy="29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1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F8030-0321-48D3-AED2-AC60B7720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399" y="1203798"/>
            <a:ext cx="9720000" cy="720000"/>
          </a:xfrm>
        </p:spPr>
        <p:txBody>
          <a:bodyPr/>
          <a:lstStyle/>
          <a:p>
            <a:r>
              <a:rPr lang="en-GB" dirty="0"/>
              <a:t>Red tractor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E35C0-4C5D-47E6-9C21-7CC8FAFE4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399" y="1913615"/>
            <a:ext cx="692697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Have you seen this logo before? 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br>
              <a:rPr lang="en-GB" sz="2400" dirty="0">
                <a:latin typeface="Arial"/>
                <a:cs typeface="Arial"/>
              </a:rPr>
            </a:br>
            <a:r>
              <a:rPr lang="en-GB" sz="2400" dirty="0">
                <a:latin typeface="Arial"/>
                <a:cs typeface="Arial"/>
              </a:rPr>
              <a:t>Which foods have you seen it on? 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logo is on some food labels. It tells the shopper that the food meets a set of standards.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helps shoppers to decide which food to buy.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Find out more about the Red Tractor standards.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F5880-D542-4FC6-B91F-C5A7B26CDD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699" y="1762486"/>
            <a:ext cx="2919200" cy="38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4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1388-217A-4484-BE6A-51F2EF84B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74" y="1373298"/>
            <a:ext cx="9720000" cy="720000"/>
          </a:xfrm>
        </p:spPr>
        <p:txBody>
          <a:bodyPr/>
          <a:lstStyle/>
          <a:p>
            <a:r>
              <a:rPr lang="en-GB" dirty="0"/>
              <a:t>Down on the farm - plants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4AD6B-817F-4DF5-8B74-5C44348A7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7774" y="2093298"/>
            <a:ext cx="683172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In the UK, different crops are grown on farms and harvested for food.</a:t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2400" dirty="0"/>
              <a:t>Some examples are wheat, oats, potatoes, vegetables and fruit.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Food that comes from plants can also be grown in gardens and allotments and in school!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conditions do these plants need to grow and produce food?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7F5B9-D6EA-4CD4-9BB9-BBDD81BFAC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352" y="2131398"/>
            <a:ext cx="4072874" cy="27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3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D2F7-69A0-45A0-8BB4-ECD6262B7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249" y="1373298"/>
            <a:ext cx="9720000" cy="720000"/>
          </a:xfrm>
        </p:spPr>
        <p:txBody>
          <a:bodyPr/>
          <a:lstStyle/>
          <a:p>
            <a:r>
              <a:rPr lang="en-GB" dirty="0"/>
              <a:t>Did you know?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7E22B-5096-4373-99E6-19754719B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249" y="2129196"/>
            <a:ext cx="6507925" cy="4212252"/>
          </a:xfrm>
        </p:spPr>
        <p:txBody>
          <a:bodyPr/>
          <a:lstStyle/>
          <a:p>
            <a:pPr marL="0" indent="0">
              <a:buNone/>
            </a:pPr>
            <a:r>
              <a:rPr lang="en-GB" sz="2400"/>
              <a:t>Some land </a:t>
            </a:r>
            <a:r>
              <a:rPr lang="en-GB" sz="2400" dirty="0"/>
              <a:t>in the UK is used to grow cereal crops.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Cereals include grains, such as wheat, barley and oats.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Oats are used for animal feed, breakfast cereals and biscuits.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Wheat is milled into flour and used in baking.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F342D-F4FC-496E-AB67-653752605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6175" y="2321820"/>
            <a:ext cx="3688374" cy="2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9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7d02dd-d8f6-4ac9-bd74-b11e6dbbf829">
      <Terms xmlns="http://schemas.microsoft.com/office/infopath/2007/PartnerControls"/>
    </lcf76f155ced4ddcb4097134ff3c332f>
    <TaxCatchAll xmlns="e23bd75c-2c0f-42ec-881a-8c81457460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7717B116CB0458FBBE0A0DE0182DD" ma:contentTypeVersion="13" ma:contentTypeDescription="Create a new document." ma:contentTypeScope="" ma:versionID="ce0553dddd25d99b22cfbc3590afeb1a">
  <xsd:schema xmlns:xsd="http://www.w3.org/2001/XMLSchema" xmlns:xs="http://www.w3.org/2001/XMLSchema" xmlns:p="http://schemas.microsoft.com/office/2006/metadata/properties" xmlns:ns2="4c7d02dd-d8f6-4ac9-bd74-b11e6dbbf829" xmlns:ns3="e23bd75c-2c0f-42ec-881a-8c8145746009" targetNamespace="http://schemas.microsoft.com/office/2006/metadata/properties" ma:root="true" ma:fieldsID="c216a21d9ec43ded0ea9f5496cf36e2c" ns2:_="" ns3:_="">
    <xsd:import namespace="4c7d02dd-d8f6-4ac9-bd74-b11e6dbbf829"/>
    <xsd:import namespace="e23bd75c-2c0f-42ec-881a-8c8145746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d02dd-d8f6-4ac9-bd74-b11e6dbbf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75c-2c0f-42ec-881a-8c81457460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ee8a2b1-86da-4118-9ec0-6d7b842742b1}" ma:internalName="TaxCatchAll" ma:showField="CatchAllData" ma:web="e23bd75c-2c0f-42ec-881a-8c81457460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34D38-A359-45AD-85CB-9F5512FE39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66A30-64F9-45BD-B1B1-ACA9BE15C7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2A5215-3F0F-42A8-BEE6-0293C4B89D37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2097</Words>
  <Application>Microsoft Office PowerPoint</Application>
  <PresentationFormat>Widescreen</PresentationFormat>
  <Paragraphs>228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Roboto</vt:lpstr>
      <vt:lpstr>Office Theme</vt:lpstr>
      <vt:lpstr>Custom Design</vt:lpstr>
      <vt:lpstr>1_Custom Design</vt:lpstr>
      <vt:lpstr>3_Custom Design</vt:lpstr>
      <vt:lpstr>Life on the farm</vt:lpstr>
      <vt:lpstr>The Challenge</vt:lpstr>
      <vt:lpstr>Let’s get started – the Challenge is on!</vt:lpstr>
      <vt:lpstr>World food</vt:lpstr>
      <vt:lpstr>Down on the farm - animals</vt:lpstr>
      <vt:lpstr>Down on the farm</vt:lpstr>
      <vt:lpstr>Red tractor</vt:lpstr>
      <vt:lpstr>Down on the farm - plants</vt:lpstr>
      <vt:lpstr>Did you know?</vt:lpstr>
      <vt:lpstr>Seasons</vt:lpstr>
      <vt:lpstr>Processing fish  </vt:lpstr>
      <vt:lpstr>Processing meat</vt:lpstr>
      <vt:lpstr>Planning  </vt:lpstr>
      <vt:lpstr>Planning and cooking</vt:lpstr>
      <vt:lpstr>The Eatwell Guide</vt:lpstr>
      <vt:lpstr>Packed lunches </vt:lpstr>
      <vt:lpstr>Cooking </vt:lpstr>
      <vt:lpstr>The Challenge</vt:lpstr>
      <vt:lpstr>Teachers’ guide</vt:lpstr>
      <vt:lpstr>The Challenge</vt:lpstr>
      <vt:lpstr>The Food – a fact of life Challenges </vt:lpstr>
      <vt:lpstr>Opportunities for learning </vt:lpstr>
      <vt:lpstr>How can pupils complete the Challenge?</vt:lpstr>
      <vt:lpstr>Finding out - activities</vt:lpstr>
      <vt:lpstr>Finding out - activities</vt:lpstr>
      <vt:lpstr>Finding out - activities</vt:lpstr>
      <vt:lpstr>Finding out - activities</vt:lpstr>
      <vt:lpstr>Making and evaluating - activities</vt:lpstr>
      <vt:lpstr>Teacher resources</vt:lpstr>
      <vt:lpstr>Celebrate!</vt:lpstr>
      <vt:lpstr>Life on the farm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127</cp:revision>
  <dcterms:created xsi:type="dcterms:W3CDTF">2018-10-10T09:22:08Z</dcterms:created>
  <dcterms:modified xsi:type="dcterms:W3CDTF">2026-06-01T15:45:07Z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0x0101008BB7717B116CB0458FBBE0A0DE0182DD</vt:lpwstr>
  </property>
</Properties>
</file>