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sldIdLst>
    <p:sldId id="256" r:id="rId9"/>
    <p:sldId id="264" r:id="rId10"/>
    <p:sldId id="265" r:id="rId11"/>
    <p:sldId id="281" r:id="rId12"/>
    <p:sldId id="267" r:id="rId13"/>
    <p:sldId id="296" r:id="rId14"/>
    <p:sldId id="271" r:id="rId15"/>
    <p:sldId id="266" r:id="rId16"/>
    <p:sldId id="268" r:id="rId17"/>
    <p:sldId id="269" r:id="rId18"/>
    <p:sldId id="285" r:id="rId19"/>
    <p:sldId id="293" r:id="rId20"/>
    <p:sldId id="295" r:id="rId21"/>
    <p:sldId id="284" r:id="rId22"/>
    <p:sldId id="286" r:id="rId23"/>
    <p:sldId id="273" r:id="rId24"/>
    <p:sldId id="274" r:id="rId25"/>
    <p:sldId id="275" r:id="rId26"/>
    <p:sldId id="276" r:id="rId27"/>
    <p:sldId id="280" r:id="rId28"/>
    <p:sldId id="279" r:id="rId29"/>
    <p:sldId id="287" r:id="rId30"/>
    <p:sldId id="288" r:id="rId31"/>
    <p:sldId id="289" r:id="rId32"/>
    <p:sldId id="290" r:id="rId33"/>
    <p:sldId id="294" r:id="rId34"/>
    <p:sldId id="291" r:id="rId35"/>
    <p:sldId id="292" r:id="rId36"/>
    <p:sldId id="278"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1" clrIdx="0">
    <p:extLst>
      <p:ext uri="{19B8F6BF-5375-455C-9EA6-DF929625EA0E}">
        <p15:presenceInfo xmlns:p15="http://schemas.microsoft.com/office/powerpoint/2012/main" userId="37f64f16dbf0562b" providerId="Windows Live"/>
      </p:ext>
    </p:extLst>
  </p:cmAuthor>
  <p:cmAuthor id="2" name="Frances Meek" initials="FM" lastIdx="1" clrIdx="1">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83B2C-3FDC-455C-9650-D15A98525B6D}" v="16" dt="2026-06-16T10:07:27.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55"/>
  </p:normalViewPr>
  <p:slideViewPr>
    <p:cSldViewPr snapToGrid="0" snapToObjects="1">
      <p:cViewPr varScale="1">
        <p:scale>
          <a:sx n="63" d="100"/>
          <a:sy n="63" d="100"/>
        </p:scale>
        <p:origin x="75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62ca7181-df71-4740-a21a-4649c658ad3a" providerId="ADAL" clId="{9CA04E6F-9B24-452A-BDA3-5D96B223031B}"/>
    <pc:docChg chg="modSld">
      <pc:chgData name="Orla Condon" userId="62ca7181-df71-4740-a21a-4649c658ad3a" providerId="ADAL" clId="{9CA04E6F-9B24-452A-BDA3-5D96B223031B}" dt="2026-06-16T10:06:02.693" v="0" actId="20577"/>
      <pc:docMkLst>
        <pc:docMk/>
      </pc:docMkLst>
      <pc:sldChg chg="modSp mod">
        <pc:chgData name="Orla Condon" userId="62ca7181-df71-4740-a21a-4649c658ad3a" providerId="ADAL" clId="{9CA04E6F-9B24-452A-BDA3-5D96B223031B}" dt="2026-06-16T10:06:02.693" v="0" actId="20577"/>
        <pc:sldMkLst>
          <pc:docMk/>
          <pc:sldMk cId="104687187" sldId="294"/>
        </pc:sldMkLst>
        <pc:spChg chg="mod">
          <ac:chgData name="Orla Condon" userId="62ca7181-df71-4740-a21a-4649c658ad3a" providerId="ADAL" clId="{9CA04E6F-9B24-452A-BDA3-5D96B223031B}" dt="2026-06-16T10:06:02.693" v="0" actId="20577"/>
          <ac:spMkLst>
            <pc:docMk/>
            <pc:sldMk cId="104687187" sldId="294"/>
            <ac:spMk id="3" creationId="{3094D1A0-DEFD-4301-B33D-5D083CB507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9654797605801"/>
          <c:y val="3.175E-2"/>
          <c:w val="0.75516268773742168"/>
          <c:h val="0.8793561111111111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Carbohydrate</c:v>
                </c:pt>
                <c:pt idx="1">
                  <c:v>Protein</c:v>
                </c:pt>
                <c:pt idx="2">
                  <c:v>Alcohol</c:v>
                </c:pt>
                <c:pt idx="3">
                  <c:v>Fat</c:v>
                </c:pt>
              </c:strCache>
            </c:strRef>
          </c:cat>
          <c:val>
            <c:numRef>
              <c:f>Sheet1!$B$6:$B$9</c:f>
              <c:numCache>
                <c:formatCode>General</c:formatCode>
                <c:ptCount val="4"/>
                <c:pt idx="0">
                  <c:v>16</c:v>
                </c:pt>
                <c:pt idx="1">
                  <c:v>17</c:v>
                </c:pt>
                <c:pt idx="2">
                  <c:v>29</c:v>
                </c:pt>
                <c:pt idx="3">
                  <c:v>37</c:v>
                </c:pt>
              </c:numCache>
            </c:numRef>
          </c:val>
          <c:extLst>
            <c:ext xmlns:c16="http://schemas.microsoft.com/office/drawing/2014/chart" uri="{C3380CC4-5D6E-409C-BE32-E72D297353CC}">
              <c16:uniqueId val="{00000000-2ED1-47D5-835B-2B76E595A2C6}"/>
            </c:ext>
          </c:extLst>
        </c:ser>
        <c:dLbls>
          <c:dLblPos val="outEnd"/>
          <c:showLegendKey val="0"/>
          <c:showVal val="1"/>
          <c:showCatName val="0"/>
          <c:showSerName val="0"/>
          <c:showPercent val="0"/>
          <c:showBubbleSize val="0"/>
        </c:dLbls>
        <c:gapWidth val="219"/>
        <c:overlap val="-27"/>
        <c:axId val="455185040"/>
        <c:axId val="455185696"/>
      </c:barChart>
      <c:catAx>
        <c:axId val="4551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696"/>
        <c:crosses val="autoZero"/>
        <c:auto val="1"/>
        <c:lblAlgn val="ctr"/>
        <c:lblOffset val="100"/>
        <c:noMultiLvlLbl val="0"/>
      </c:catAx>
      <c:valAx>
        <c:axId val="45518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dirty="0">
                    <a:effectLst/>
                  </a:rPr>
                  <a:t>Energy (kJ) per gram</a:t>
                </a:r>
                <a:endParaRPr lang="en-GB"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5" name="Subtitle 2"/>
          <p:cNvSpPr>
            <a:spLocks noGrp="1"/>
          </p:cNvSpPr>
          <p:nvPr>
            <p:ph type="subTitle" idx="1"/>
          </p:nvPr>
        </p:nvSpPr>
        <p:spPr>
          <a:xfrm>
            <a:off x="1153512" y="3065488"/>
            <a:ext cx="9144000" cy="3087973"/>
          </a:xfrm>
          <a:prstGeom prst="rect">
            <a:avLst/>
          </a:prstGeom>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188855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gov.uk/safety-hygiene/food-allergy-and-intolerance#eating-out-and-ordering-allergy-safe-food"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food.gov.uk/sites/default/files/media/document/food-and-you-wave-5-combined-report.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utrition.org.uk/life-stages/children/vegetarian-and-vegan-diet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odafactoflife.org.uk/11-14-years/nutritional-analysi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14-16-years/healthy-eating/energy-and-nutrients/" TargetMode="External"/><Relationship Id="rId2" Type="http://schemas.openxmlformats.org/officeDocument/2006/relationships/hyperlink" Target="https://www.foodafactoflife.org.uk/14-16-years/healthy-eating/nutritional-needs-through-life/#E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odafactoflife.org.uk/7-11-years/healthy-eating/interactive-resources/#energy" TargetMode="External"/><Relationship Id="rId3" Type="http://schemas.openxmlformats.org/officeDocument/2006/relationships/hyperlink" Target="https://www.foodafactoflife.org.uk/media/yf2flul4/drvs-ws-1416he.docx" TargetMode="External"/><Relationship Id="rId7" Type="http://schemas.openxmlformats.org/officeDocument/2006/relationships/hyperlink" Target="https://www.foodafactoflife.org.uk/11-14-years/healthy-eating/interactive-resources/#VM" TargetMode="External"/><Relationship Id="rId2" Type="http://schemas.openxmlformats.org/officeDocument/2006/relationships/hyperlink" Target="https://www.foodafactoflife.org.uk/media/5237/drvs-ppt-1416he.pptx" TargetMode="External"/><Relationship Id="rId1" Type="http://schemas.openxmlformats.org/officeDocument/2006/relationships/slideLayout" Target="../slideLayouts/slideLayout3.xml"/><Relationship Id="rId6" Type="http://schemas.openxmlformats.org/officeDocument/2006/relationships/hyperlink" Target="https://www.foodafactoflife.org.uk/14-16-years/healthy-eating/energy-and-nutrients/#fibre" TargetMode="External"/><Relationship Id="rId5" Type="http://schemas.openxmlformats.org/officeDocument/2006/relationships/hyperlink" Target="https://www.foodafactoflife.org.uk/media/prnbiqxi/drvs-kq-1416he.docx" TargetMode="External"/><Relationship Id="rId4" Type="http://schemas.openxmlformats.org/officeDocument/2006/relationships/hyperlink" Target="https://www.foodafactoflife.org.uk/media/iksg0fc1/drvs-quiz-1416he.docx" TargetMode="External"/><Relationship Id="rId9" Type="http://schemas.openxmlformats.org/officeDocument/2006/relationships/hyperlink" Target="https://explorefood.foodafactoflife.org.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media/1645/diet-and-health-ws-1114apfr.pdf" TargetMode="External"/><Relationship Id="rId2" Type="http://schemas.openxmlformats.org/officeDocument/2006/relationships/hyperlink" Target="https://www.foodafactoflife.org.uk/media/1776/energy-in-energy-out.pptx" TargetMode="External"/><Relationship Id="rId1" Type="http://schemas.openxmlformats.org/officeDocument/2006/relationships/slideLayout" Target="../slideLayouts/slideLayout3.xml"/><Relationship Id="rId6" Type="http://schemas.openxmlformats.org/officeDocument/2006/relationships/hyperlink" Target="https://www.foodafactoflife.org.uk/14-16-years/healthy-eating/energy-and-nutrients/#fibre" TargetMode="External"/><Relationship Id="rId5" Type="http://schemas.openxmlformats.org/officeDocument/2006/relationships/hyperlink" Target="https://www.foodafactoflife.org.uk/14-16-years/healthy-eating/health-issues/" TargetMode="External"/><Relationship Id="rId4" Type="http://schemas.openxmlformats.org/officeDocument/2006/relationships/hyperlink" Target="https://www.foodafactoflife.org.uk/14-16-years/healthy-eating/nutritional-needs-through-lif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oodafactoflife.org.uk/media/ffvfxwt3/meat-alternatives-ws-1416c.docx" TargetMode="External"/><Relationship Id="rId3" Type="http://schemas.openxmlformats.org/officeDocument/2006/relationships/hyperlink" Target="https://www.foodafactoflife.org.uk/media/5psh314z/nutritional-needs-through-life-ppt-1416he.pptx" TargetMode="External"/><Relationship Id="rId7" Type="http://schemas.openxmlformats.org/officeDocument/2006/relationships/hyperlink" Target="https://www.foodafactoflife.org.uk/media/qm1l5his/meat-alternatives.pptx" TargetMode="External"/><Relationship Id="rId2" Type="http://schemas.openxmlformats.org/officeDocument/2006/relationships/hyperlink" Target="https://www.foodafactoflife.org.uk/media/2izh1zcw/medical-conditions-and-food-choice-ppt-1416ca.pptx" TargetMode="External"/><Relationship Id="rId1" Type="http://schemas.openxmlformats.org/officeDocument/2006/relationships/slideLayout" Target="../slideLayouts/slideLayout3.xml"/><Relationship Id="rId6" Type="http://schemas.openxmlformats.org/officeDocument/2006/relationships/hyperlink" Target="https://www.youtube.com/watch?v=nqvgy7MeZpc&amp;list=PLSXnX8lDffhTq41shvMiA7n9xCVlt7_nN&amp;index=5" TargetMode="External"/><Relationship Id="rId5" Type="http://schemas.openxmlformats.org/officeDocument/2006/relationships/hyperlink" Target="https://www.nutrition.org.uk/creating-a-healthy-diet/vegetarians-and-vegans/" TargetMode="External"/><Relationship Id="rId4" Type="http://schemas.openxmlformats.org/officeDocument/2006/relationships/hyperlink" Target="https://www.foodafactoflife.org.uk/media/e4ccpx1y/nutritional-needs-throughout-life-ws-1416he.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professional-development/teaching-and-learning/classroom-resources-from-ffl-training/#HE" TargetMode="External"/><Relationship Id="rId2" Type="http://schemas.openxmlformats.org/officeDocument/2006/relationships/hyperlink" Target="https://www.nutrition.org.uk/putting-it-into-practice/balancing-the-diet/find-your-balance-get-portion-wise/?level=Consume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odafactoflife.org.uk/media/md0h2zyu/adverse-reactions-to-food-quiz-1416hepptx.docx" TargetMode="External"/><Relationship Id="rId2" Type="http://schemas.openxmlformats.org/officeDocument/2006/relationships/hyperlink" Target="https://www.foodafactoflife.org.uk/media/ygbfdvmi/adverse-reactions-2024.pptx" TargetMode="External"/><Relationship Id="rId1" Type="http://schemas.openxmlformats.org/officeDocument/2006/relationships/slideLayout" Target="../slideLayouts/slideLayout3.xml"/><Relationship Id="rId4" Type="http://schemas.openxmlformats.org/officeDocument/2006/relationships/hyperlink" Target="https://www.foodafactoflife.org.uk/media/5408/allergen-labelling-ws-1416capptx.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14-16-years/cooking/cooking/#time" TargetMode="External"/><Relationship Id="rId2" Type="http://schemas.openxmlformats.org/officeDocument/2006/relationships/hyperlink" Target="https://explorefood.foodafactoflife.org.uk/" TargetMode="External"/><Relationship Id="rId1" Type="http://schemas.openxmlformats.org/officeDocument/2006/relationships/slideLayout" Target="../slideLayouts/slideLayout3.xml"/><Relationship Id="rId5" Type="http://schemas.openxmlformats.org/officeDocument/2006/relationships/hyperlink" Target="https://www.foodafactoflife.org.uk/media/ydonpvka/find-your-fibre-fortune.pdf" TargetMode="External"/><Relationship Id="rId4" Type="http://schemas.openxmlformats.org/officeDocument/2006/relationships/hyperlink" Target="https://www.foodafactoflife.org.uk/media/ir4lfsj2/find-your-fibre-fortune-instructions.doc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media/9999/14-16v-1.doc"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utrition.org.uk/putting-it-into-practice/balancing-the-diet/find-your-balance-get-portion-wise/?level=Consumer" TargetMode="External"/><Relationship Id="rId2" Type="http://schemas.openxmlformats.org/officeDocument/2006/relationships/hyperlink" Target="https://www.foodafactoflife.org.uk/media/4239/portion-size.pdf"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utrition.org.uk/healthy-sustainable-diets/healthy-and-sustainable-diets/a-healthy-balanced-diet/?level=Consumer"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Variety is the spice of life</a:t>
            </a:r>
          </a:p>
        </p:txBody>
      </p:sp>
      <p:sp>
        <p:nvSpPr>
          <p:cNvPr id="3" name="TextBox 2">
            <a:extLst>
              <a:ext uri="{FF2B5EF4-FFF2-40B4-BE49-F238E27FC236}">
                <a16:creationId xmlns:a16="http://schemas.microsoft.com/office/drawing/2014/main" id="{69ECCD36-3E52-48F7-BF97-2925FFA76058}"/>
              </a:ext>
            </a:extLst>
          </p:cNvPr>
          <p:cNvSpPr txBox="1"/>
          <p:nvPr/>
        </p:nvSpPr>
        <p:spPr>
          <a:xfrm>
            <a:off x="1266825" y="4343400"/>
            <a:ext cx="5324475"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 Healthy eating Challenge for 14-16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51E-69C0-4621-A3B4-E4A69C2E7AE2}"/>
              </a:ext>
            </a:extLst>
          </p:cNvPr>
          <p:cNvSpPr>
            <a:spLocks noGrp="1"/>
          </p:cNvSpPr>
          <p:nvPr>
            <p:ph type="ctrTitle"/>
          </p:nvPr>
        </p:nvSpPr>
        <p:spPr/>
        <p:txBody>
          <a:bodyPr/>
          <a:lstStyle/>
          <a:p>
            <a:r>
              <a:rPr lang="en-US" dirty="0"/>
              <a:t>Allergies and intolerances</a:t>
            </a:r>
            <a:endParaRPr lang="en-GB" dirty="0"/>
          </a:p>
        </p:txBody>
      </p:sp>
      <p:sp>
        <p:nvSpPr>
          <p:cNvPr id="3" name="Subtitle 2">
            <a:extLst>
              <a:ext uri="{FF2B5EF4-FFF2-40B4-BE49-F238E27FC236}">
                <a16:creationId xmlns:a16="http://schemas.microsoft.com/office/drawing/2014/main" id="{D9CFDCFF-FB72-4C07-AF63-F7D33D942271}"/>
              </a:ext>
            </a:extLst>
          </p:cNvPr>
          <p:cNvSpPr>
            <a:spLocks noGrp="1"/>
          </p:cNvSpPr>
          <p:nvPr>
            <p:ph type="subTitle" idx="1"/>
          </p:nvPr>
        </p:nvSpPr>
        <p:spPr>
          <a:xfrm>
            <a:off x="1169276" y="2571092"/>
            <a:ext cx="5187981" cy="3600000"/>
          </a:xfrm>
        </p:spPr>
        <p:txBody>
          <a:bodyPr/>
          <a:lstStyle/>
          <a:p>
            <a:pPr marL="0" indent="0">
              <a:buNone/>
            </a:pPr>
            <a:r>
              <a:rPr lang="en-GB" sz="2000" dirty="0"/>
              <a:t>Food intolerance is the general term used to describe a range of adverse responses to food, including:</a:t>
            </a:r>
          </a:p>
          <a:p>
            <a:r>
              <a:rPr lang="en-GB" sz="2000" dirty="0"/>
              <a:t>allergic reactions;</a:t>
            </a:r>
          </a:p>
          <a:p>
            <a:r>
              <a:rPr lang="en-GB" sz="2000" dirty="0"/>
              <a:t>adverse reactions resulting from enzyme deficiencies;</a:t>
            </a:r>
          </a:p>
          <a:p>
            <a:r>
              <a:rPr lang="en-GB" sz="2000" dirty="0"/>
              <a:t>pharmacological reactions;</a:t>
            </a:r>
          </a:p>
          <a:p>
            <a:r>
              <a:rPr lang="en-GB" sz="2000" dirty="0"/>
              <a:t>other non-defined responses.</a:t>
            </a:r>
          </a:p>
          <a:p>
            <a:pPr marL="0" indent="0">
              <a:buNone/>
            </a:pPr>
            <a:r>
              <a:rPr lang="en-GB" dirty="0"/>
              <a:t>What information would you make available with your menu plan? </a:t>
            </a:r>
          </a:p>
        </p:txBody>
      </p:sp>
      <p:pic>
        <p:nvPicPr>
          <p:cNvPr id="6" name="Picture 5" descr="Graphical user interface&#10;&#10;Description automatically generated">
            <a:extLst>
              <a:ext uri="{FF2B5EF4-FFF2-40B4-BE49-F238E27FC236}">
                <a16:creationId xmlns:a16="http://schemas.microsoft.com/office/drawing/2014/main" id="{956260B7-EC33-4328-B13B-80B7A1A7B65B}"/>
              </a:ext>
            </a:extLst>
          </p:cNvPr>
          <p:cNvPicPr>
            <a:picLocks noChangeAspect="1"/>
          </p:cNvPicPr>
          <p:nvPr/>
        </p:nvPicPr>
        <p:blipFill>
          <a:blip r:embed="rId2"/>
          <a:stretch>
            <a:fillRect/>
          </a:stretch>
        </p:blipFill>
        <p:spPr>
          <a:xfrm>
            <a:off x="7019108" y="2571092"/>
            <a:ext cx="4636226" cy="2610864"/>
          </a:xfrm>
          <a:prstGeom prst="rect">
            <a:avLst/>
          </a:prstGeom>
        </p:spPr>
      </p:pic>
      <p:sp>
        <p:nvSpPr>
          <p:cNvPr id="7" name="TextBox 6">
            <a:extLst>
              <a:ext uri="{FF2B5EF4-FFF2-40B4-BE49-F238E27FC236}">
                <a16:creationId xmlns:a16="http://schemas.microsoft.com/office/drawing/2014/main" id="{C33A2D02-B13E-41E0-AA4A-0716076A2E41}"/>
              </a:ext>
            </a:extLst>
          </p:cNvPr>
          <p:cNvSpPr txBox="1"/>
          <p:nvPr/>
        </p:nvSpPr>
        <p:spPr>
          <a:xfrm>
            <a:off x="7019108" y="5469250"/>
            <a:ext cx="463622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Watch the </a:t>
            </a:r>
            <a:r>
              <a:rPr lang="en-US" sz="1400" dirty="0">
                <a:latin typeface="Arial" panose="020B0604020202020204" pitchFamily="34" charset="0"/>
                <a:cs typeface="Arial" panose="020B0604020202020204" pitchFamily="34" charset="0"/>
                <a:hlinkClick r:id="rId3"/>
              </a:rPr>
              <a:t>Food Standards Agency video </a:t>
            </a:r>
            <a:r>
              <a:rPr lang="en-US" sz="1400" dirty="0">
                <a:latin typeface="Arial" panose="020B0604020202020204" pitchFamily="34" charset="0"/>
                <a:cs typeface="Arial" panose="020B0604020202020204" pitchFamily="34" charset="0"/>
              </a:rPr>
              <a:t>for more information.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51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54C-83BB-4E82-8D8E-FE2017395607}"/>
              </a:ext>
            </a:extLst>
          </p:cNvPr>
          <p:cNvSpPr>
            <a:spLocks noGrp="1"/>
          </p:cNvSpPr>
          <p:nvPr>
            <p:ph type="ctrTitle"/>
          </p:nvPr>
        </p:nvSpPr>
        <p:spPr/>
        <p:txBody>
          <a:bodyPr/>
          <a:lstStyle/>
          <a:p>
            <a:r>
              <a:rPr lang="en-US" dirty="0"/>
              <a:t>Did you know?</a:t>
            </a:r>
            <a:br>
              <a:rPr lang="en-US" dirty="0"/>
            </a:br>
            <a:endParaRPr lang="en-GB" dirty="0"/>
          </a:p>
        </p:txBody>
      </p:sp>
      <p:sp>
        <p:nvSpPr>
          <p:cNvPr id="3" name="Subtitle 2">
            <a:extLst>
              <a:ext uri="{FF2B5EF4-FFF2-40B4-BE49-F238E27FC236}">
                <a16:creationId xmlns:a16="http://schemas.microsoft.com/office/drawing/2014/main" id="{18166720-1754-472A-9750-0018F34C312A}"/>
              </a:ext>
            </a:extLst>
          </p:cNvPr>
          <p:cNvSpPr>
            <a:spLocks noGrp="1"/>
          </p:cNvSpPr>
          <p:nvPr>
            <p:ph type="subTitle" idx="1"/>
          </p:nvPr>
        </p:nvSpPr>
        <p:spPr>
          <a:xfrm>
            <a:off x="1169276" y="2571092"/>
            <a:ext cx="5780164"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According to the Food Standards Agency Food and You report (April 2019), the most common foods that people reported having an adverse reaction to were: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cows’ milk and cows’ milk products (23%);</a:t>
            </a:r>
          </a:p>
          <a:p>
            <a:pPr>
              <a:spcBef>
                <a:spcPct val="0"/>
              </a:spcBef>
            </a:pPr>
            <a:r>
              <a:rPr lang="en-US" altLang="en-US" dirty="0">
                <a:latin typeface="Arial" panose="020B0604020202020204" pitchFamily="34" charset="0"/>
                <a:cs typeface="Arial" panose="020B0604020202020204" pitchFamily="34" charset="0"/>
              </a:rPr>
              <a:t>fruit (16%);</a:t>
            </a: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cereals containing gluten (13%). </a:t>
            </a:r>
          </a:p>
          <a:p>
            <a:pPr marL="0" indent="0">
              <a:buNone/>
            </a:pPr>
            <a:endParaRPr lang="en-GB" dirty="0"/>
          </a:p>
        </p:txBody>
      </p:sp>
      <p:sp>
        <p:nvSpPr>
          <p:cNvPr id="5" name="TextBox 4"/>
          <p:cNvSpPr txBox="1"/>
          <p:nvPr/>
        </p:nvSpPr>
        <p:spPr>
          <a:xfrm>
            <a:off x="1061884" y="6007510"/>
            <a:ext cx="34904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2"/>
              </a:rPr>
              <a:t>Food and You Survey Wave 5</a:t>
            </a:r>
            <a:endParaRPr lang="en-GB" sz="1400" dirty="0">
              <a:latin typeface="Arial" panose="020B0604020202020204" pitchFamily="34" charset="0"/>
              <a:cs typeface="Arial" panose="020B0604020202020204" pitchFamily="34" charset="0"/>
            </a:endParaRPr>
          </a:p>
        </p:txBody>
      </p:sp>
      <p:pic>
        <p:nvPicPr>
          <p:cNvPr id="6" name="Picture 5" descr="A picture containing indoor, kitchen appliance, milk, food processor&#10;&#10;Description automatically generated">
            <a:extLst>
              <a:ext uri="{FF2B5EF4-FFF2-40B4-BE49-F238E27FC236}">
                <a16:creationId xmlns:a16="http://schemas.microsoft.com/office/drawing/2014/main" id="{FD5111E7-0539-4542-B827-67BF634F5755}"/>
              </a:ext>
            </a:extLst>
          </p:cNvPr>
          <p:cNvPicPr>
            <a:picLocks noChangeAspect="1"/>
          </p:cNvPicPr>
          <p:nvPr/>
        </p:nvPicPr>
        <p:blipFill>
          <a:blip r:embed="rId3"/>
          <a:stretch>
            <a:fillRect/>
          </a:stretch>
        </p:blipFill>
        <p:spPr>
          <a:xfrm>
            <a:off x="8118433" y="2694829"/>
            <a:ext cx="3533875" cy="2388899"/>
          </a:xfrm>
          <a:prstGeom prst="rect">
            <a:avLst/>
          </a:prstGeom>
        </p:spPr>
      </p:pic>
    </p:spTree>
    <p:extLst>
      <p:ext uri="{BB962C8B-B14F-4D97-AF65-F5344CB8AC3E}">
        <p14:creationId xmlns:p14="http://schemas.microsoft.com/office/powerpoint/2010/main" val="381793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7220-35B3-4C6C-82AB-E099A4270C40}"/>
              </a:ext>
            </a:extLst>
          </p:cNvPr>
          <p:cNvSpPr>
            <a:spLocks noGrp="1"/>
          </p:cNvSpPr>
          <p:nvPr>
            <p:ph type="ctrTitle"/>
          </p:nvPr>
        </p:nvSpPr>
        <p:spPr/>
        <p:txBody>
          <a:bodyPr/>
          <a:lstStyle/>
          <a:p>
            <a:r>
              <a:rPr lang="en-US" dirty="0"/>
              <a:t>Vegetarian and vegan diets</a:t>
            </a:r>
            <a:endParaRPr lang="en-GB" dirty="0"/>
          </a:p>
        </p:txBody>
      </p:sp>
      <p:sp>
        <p:nvSpPr>
          <p:cNvPr id="3" name="Subtitle 2">
            <a:extLst>
              <a:ext uri="{FF2B5EF4-FFF2-40B4-BE49-F238E27FC236}">
                <a16:creationId xmlns:a16="http://schemas.microsoft.com/office/drawing/2014/main" id="{E0B7F30F-6DFB-450A-8C01-B68DB1D34E52}"/>
              </a:ext>
            </a:extLst>
          </p:cNvPr>
          <p:cNvSpPr>
            <a:spLocks noGrp="1"/>
          </p:cNvSpPr>
          <p:nvPr>
            <p:ph type="subTitle" idx="1"/>
          </p:nvPr>
        </p:nvSpPr>
        <p:spPr>
          <a:xfrm>
            <a:off x="1169275" y="2571092"/>
            <a:ext cx="5939448" cy="3600000"/>
          </a:xfrm>
        </p:spPr>
        <p:txBody>
          <a:bodyPr/>
          <a:lstStyle/>
          <a:p>
            <a:pPr marL="0" indent="0">
              <a:buNone/>
            </a:pPr>
            <a:r>
              <a:rPr lang="en-GB" dirty="0"/>
              <a:t>Well planned vegetarian and vegan diets can be nutritious and healthy.</a:t>
            </a:r>
          </a:p>
          <a:p>
            <a:pPr marL="0" indent="0">
              <a:buNone/>
            </a:pPr>
            <a:r>
              <a:rPr lang="en-GB" dirty="0"/>
              <a:t>The UK government suggests a vegetarian diet should be based on the Eatwell Guide.</a:t>
            </a:r>
          </a:p>
          <a:p>
            <a:pPr marL="0" indent="0">
              <a:buNone/>
            </a:pPr>
            <a:r>
              <a:rPr lang="en-GB" dirty="0"/>
              <a:t>How can vegetarians and vegans ensure they have a balanced diet that provides all the essential nutrients? </a:t>
            </a:r>
          </a:p>
          <a:p>
            <a:pPr marL="0" indent="0">
              <a:buNone/>
            </a:pPr>
            <a:endParaRPr lang="en-GB" dirty="0"/>
          </a:p>
          <a:p>
            <a:pPr marL="0" indent="0">
              <a:buNone/>
            </a:pPr>
            <a:endParaRPr lang="en-GB" dirty="0"/>
          </a:p>
        </p:txBody>
      </p:sp>
      <p:pic>
        <p:nvPicPr>
          <p:cNvPr id="4" name="Picture 4">
            <a:extLst>
              <a:ext uri="{FF2B5EF4-FFF2-40B4-BE49-F238E27FC236}">
                <a16:creationId xmlns:a16="http://schemas.microsoft.com/office/drawing/2014/main" id="{BC1A8C43-D9D5-4985-9FB8-400431AF1092}"/>
              </a:ext>
            </a:extLst>
          </p:cNvPr>
          <p:cNvPicPr>
            <a:picLocks noChangeAspect="1"/>
          </p:cNvPicPr>
          <p:nvPr/>
        </p:nvPicPr>
        <p:blipFill>
          <a:blip r:embed="rId2"/>
          <a:stretch>
            <a:fillRect/>
          </a:stretch>
        </p:blipFill>
        <p:spPr>
          <a:xfrm>
            <a:off x="7397448" y="2569007"/>
            <a:ext cx="4315580" cy="2723890"/>
          </a:xfrm>
          <a:prstGeom prst="rect">
            <a:avLst/>
          </a:prstGeom>
        </p:spPr>
      </p:pic>
    </p:spTree>
    <p:extLst>
      <p:ext uri="{BB962C8B-B14F-4D97-AF65-F5344CB8AC3E}">
        <p14:creationId xmlns:p14="http://schemas.microsoft.com/office/powerpoint/2010/main" val="150420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9133-9C35-4AA9-B64E-D7EA2EC559A5}"/>
              </a:ext>
            </a:extLst>
          </p:cNvPr>
          <p:cNvSpPr>
            <a:spLocks noGrp="1"/>
          </p:cNvSpPr>
          <p:nvPr>
            <p:ph type="ctrTitle"/>
          </p:nvPr>
        </p:nvSpPr>
        <p:spPr>
          <a:xfrm>
            <a:off x="1093074" y="1440261"/>
            <a:ext cx="9720000" cy="720000"/>
          </a:xfrm>
        </p:spPr>
        <p:txBody>
          <a:bodyPr/>
          <a:lstStyle/>
          <a:p>
            <a:r>
              <a:rPr lang="en-GB" dirty="0"/>
              <a:t>Did you know? </a:t>
            </a:r>
          </a:p>
        </p:txBody>
      </p:sp>
      <p:sp>
        <p:nvSpPr>
          <p:cNvPr id="3" name="Subtitle 2">
            <a:extLst>
              <a:ext uri="{FF2B5EF4-FFF2-40B4-BE49-F238E27FC236}">
                <a16:creationId xmlns:a16="http://schemas.microsoft.com/office/drawing/2014/main" id="{95CC21D2-DF06-4C02-8654-F99B8BC49A0F}"/>
              </a:ext>
            </a:extLst>
          </p:cNvPr>
          <p:cNvSpPr>
            <a:spLocks noGrp="1"/>
          </p:cNvSpPr>
          <p:nvPr>
            <p:ph type="subTitle" idx="1"/>
          </p:nvPr>
        </p:nvSpPr>
        <p:spPr>
          <a:xfrm>
            <a:off x="1093074" y="2608714"/>
            <a:ext cx="10241674" cy="3600000"/>
          </a:xfrm>
        </p:spPr>
        <p:txBody>
          <a:bodyPr/>
          <a:lstStyle/>
          <a:p>
            <a:pPr marL="0" indent="0">
              <a:buNone/>
            </a:pPr>
            <a:r>
              <a:rPr lang="en-GB" b="0" i="0" dirty="0">
                <a:effectLst/>
                <a:latin typeface="Arial" panose="020B0604020202020204" pitchFamily="34" charset="0"/>
                <a:cs typeface="Arial" panose="020B0604020202020204" pitchFamily="34" charset="0"/>
              </a:rPr>
              <a:t>The iron found in plant foods (called non-haem iron) is less readily absorbed in the body than the iron from animal sources (known as haem iron). </a:t>
            </a:r>
          </a:p>
          <a:p>
            <a:pPr marL="0" indent="0">
              <a:buNone/>
            </a:pPr>
            <a:r>
              <a:rPr lang="en-GB" b="0" i="0" dirty="0">
                <a:effectLst/>
                <a:latin typeface="Arial" panose="020B0604020202020204" pitchFamily="34" charset="0"/>
                <a:cs typeface="Arial" panose="020B0604020202020204" pitchFamily="34" charset="0"/>
              </a:rPr>
              <a:t>Vegetarians may have lower iron stores so it is important to include good sources of iron in the diet. Vitamin C helps the body to absorb iron. </a:t>
            </a:r>
          </a:p>
          <a:p>
            <a:pPr marL="0" indent="0" algn="just">
              <a:buNone/>
            </a:pPr>
            <a:r>
              <a:rPr lang="en-GB" b="1" i="0" dirty="0">
                <a:effectLst/>
                <a:latin typeface="Arial" panose="020B0604020202020204" pitchFamily="34" charset="0"/>
                <a:cs typeface="Arial" panose="020B0604020202020204" pitchFamily="34" charset="0"/>
              </a:rPr>
              <a:t>Foods that provide iron for vegetarians include:</a:t>
            </a:r>
            <a:endParaRPr lang="en-GB" b="0" i="0"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w</a:t>
            </a:r>
            <a:r>
              <a:rPr lang="en-GB" b="0" i="0" dirty="0">
                <a:effectLst/>
                <a:latin typeface="Arial" panose="020B0604020202020204" pitchFamily="34" charset="0"/>
                <a:cs typeface="Arial" panose="020B0604020202020204" pitchFamily="34" charset="0"/>
              </a:rPr>
              <a:t>holegrain cereals and bread;</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dark g</a:t>
            </a:r>
            <a:r>
              <a:rPr lang="en-GB" b="0" i="0" dirty="0">
                <a:effectLst/>
                <a:latin typeface="Arial" panose="020B0604020202020204" pitchFamily="34" charset="0"/>
                <a:cs typeface="Arial" panose="020B0604020202020204" pitchFamily="34" charset="0"/>
              </a:rPr>
              <a:t>reen leafy vegetables (such as watercress and spinach);</a:t>
            </a:r>
          </a:p>
          <a:p>
            <a:pPr algn="just">
              <a:buFont typeface="Arial" panose="020B0604020202020204" pitchFamily="34" charset="0"/>
              <a:buChar char="•"/>
            </a:pPr>
            <a:r>
              <a:rPr lang="en-GB" b="0" i="0" dirty="0">
                <a:effectLst/>
                <a:latin typeface="Arial" panose="020B0604020202020204" pitchFamily="34" charset="0"/>
                <a:cs typeface="Arial" panose="020B0604020202020204" pitchFamily="34" charset="0"/>
              </a:rPr>
              <a:t>beans and lentils;</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s</a:t>
            </a:r>
            <a:r>
              <a:rPr lang="en-GB" b="0" i="0" dirty="0">
                <a:effectLst/>
                <a:latin typeface="Arial" panose="020B0604020202020204" pitchFamily="34" charset="0"/>
                <a:cs typeface="Arial" panose="020B0604020202020204" pitchFamily="34" charset="0"/>
              </a:rPr>
              <a:t>ome fortified breakfast cereals (with added iron);</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d</a:t>
            </a:r>
            <a:r>
              <a:rPr lang="en-GB" b="0" i="0" dirty="0">
                <a:effectLst/>
                <a:latin typeface="Arial" panose="020B0604020202020204" pitchFamily="34" charset="0"/>
                <a:cs typeface="Arial" panose="020B0604020202020204" pitchFamily="34" charset="0"/>
              </a:rPr>
              <a:t>ried </a:t>
            </a:r>
            <a:r>
              <a:rPr lang="en-GB" dirty="0">
                <a:latin typeface="Arial" panose="020B0604020202020204" pitchFamily="34" charset="0"/>
                <a:cs typeface="Arial" panose="020B0604020202020204" pitchFamily="34" charset="0"/>
              </a:rPr>
              <a:t>apricots and figs.</a:t>
            </a:r>
            <a:endParaRPr lang="en-GB" b="0" i="0" dirty="0">
              <a:effectLst/>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hlinkClick r:id="rId2"/>
              </a:rPr>
              <a:t>nutrition.org.uk </a:t>
            </a:r>
            <a:endParaRPr lang="en-GB" sz="14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5949484-EB81-47A0-94D0-BDDD56A77B7D}"/>
              </a:ext>
            </a:extLst>
          </p:cNvPr>
          <p:cNvPicPr>
            <a:picLocks noChangeAspect="1"/>
          </p:cNvPicPr>
          <p:nvPr/>
        </p:nvPicPr>
        <p:blipFill>
          <a:blip r:embed="rId3"/>
          <a:stretch>
            <a:fillRect/>
          </a:stretch>
        </p:blipFill>
        <p:spPr>
          <a:xfrm>
            <a:off x="8897257" y="3933302"/>
            <a:ext cx="2743200" cy="1846174"/>
          </a:xfrm>
          <a:prstGeom prst="rect">
            <a:avLst/>
          </a:prstGeom>
        </p:spPr>
      </p:pic>
    </p:spTree>
    <p:extLst>
      <p:ext uri="{BB962C8B-B14F-4D97-AF65-F5344CB8AC3E}">
        <p14:creationId xmlns:p14="http://schemas.microsoft.com/office/powerpoint/2010/main" val="59548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7F87-7877-41AF-859A-888C73FB88CF}"/>
              </a:ext>
            </a:extLst>
          </p:cNvPr>
          <p:cNvSpPr>
            <a:spLocks noGrp="1"/>
          </p:cNvSpPr>
          <p:nvPr>
            <p:ph type="ctrTitle"/>
          </p:nvPr>
        </p:nvSpPr>
        <p:spPr/>
        <p:txBody>
          <a:bodyPr/>
          <a:lstStyle/>
          <a:p>
            <a:r>
              <a:rPr lang="en-US" dirty="0"/>
              <a:t>Meal planning</a:t>
            </a:r>
            <a:endParaRPr lang="en-GB" dirty="0"/>
          </a:p>
        </p:txBody>
      </p:sp>
      <p:sp>
        <p:nvSpPr>
          <p:cNvPr id="3" name="Subtitle 2">
            <a:extLst>
              <a:ext uri="{FF2B5EF4-FFF2-40B4-BE49-F238E27FC236}">
                <a16:creationId xmlns:a16="http://schemas.microsoft.com/office/drawing/2014/main" id="{28A3D152-1419-4005-B8C9-E785985CAAFD}"/>
              </a:ext>
            </a:extLst>
          </p:cNvPr>
          <p:cNvSpPr>
            <a:spLocks noGrp="1"/>
          </p:cNvSpPr>
          <p:nvPr>
            <p:ph type="subTitle" idx="1"/>
          </p:nvPr>
        </p:nvSpPr>
        <p:spPr>
          <a:xfrm>
            <a:off x="1169277" y="2571092"/>
            <a:ext cx="5388278" cy="3600000"/>
          </a:xfrm>
        </p:spPr>
        <p:txBody>
          <a:bodyPr/>
          <a:lstStyle/>
          <a:p>
            <a:pPr marL="0" indent="0">
              <a:buNone/>
            </a:pPr>
            <a:r>
              <a:rPr lang="en-US" dirty="0"/>
              <a:t>Decide what specific dietary need(s) you are going to focus on.</a:t>
            </a:r>
          </a:p>
          <a:p>
            <a:pPr marL="0" indent="0">
              <a:buNone/>
            </a:pPr>
            <a:endParaRPr lang="en-US" dirty="0"/>
          </a:p>
          <a:p>
            <a:pPr marL="0" indent="0">
              <a:buNone/>
            </a:pPr>
            <a:r>
              <a:rPr lang="en-US" dirty="0"/>
              <a:t>Discuss and record what you will need to take into consideration when planning your menu for the Challenge.</a:t>
            </a:r>
          </a:p>
          <a:p>
            <a:pPr marL="0" indent="0">
              <a:buNone/>
            </a:pPr>
            <a:endParaRPr lang="en-US" dirty="0"/>
          </a:p>
          <a:p>
            <a:pPr marL="0" indent="0">
              <a:buNone/>
            </a:pPr>
            <a:r>
              <a:rPr lang="en-US" dirty="0">
                <a:latin typeface="Arial"/>
                <a:cs typeface="Arial"/>
              </a:rPr>
              <a:t>You may consider using a </a:t>
            </a:r>
            <a:r>
              <a:rPr lang="en-US" dirty="0">
                <a:latin typeface="Arial"/>
                <a:cs typeface="Arial"/>
                <a:hlinkClick r:id="rId2"/>
              </a:rPr>
              <a:t>nutritional analysis </a:t>
            </a:r>
            <a:r>
              <a:rPr lang="en-US" dirty="0" err="1">
                <a:latin typeface="Arial"/>
                <a:cs typeface="Arial"/>
                <a:hlinkClick r:id="rId2"/>
              </a:rPr>
              <a:t>programme</a:t>
            </a:r>
            <a:r>
              <a:rPr lang="en-US" dirty="0">
                <a:latin typeface="Arial"/>
                <a:cs typeface="Arial"/>
                <a:hlinkClick r:id="rId2"/>
              </a:rPr>
              <a:t> </a:t>
            </a:r>
            <a:r>
              <a:rPr lang="en-US" dirty="0">
                <a:latin typeface="Arial"/>
                <a:cs typeface="Arial"/>
              </a:rPr>
              <a:t>to help you make decisions. </a:t>
            </a:r>
            <a:endParaRPr lang="en-US" dirty="0"/>
          </a:p>
          <a:p>
            <a:pPr marL="0" indent="0">
              <a:buNone/>
            </a:pPr>
            <a:endParaRPr lang="en-US" dirty="0"/>
          </a:p>
          <a:p>
            <a:pPr marL="0" indent="0">
              <a:buNone/>
            </a:pPr>
            <a:endParaRPr lang="en-GB" dirty="0"/>
          </a:p>
        </p:txBody>
      </p:sp>
      <p:pic>
        <p:nvPicPr>
          <p:cNvPr id="4" name="Picture 4" descr="Calendar&#10;&#10;Description automatically generated">
            <a:extLst>
              <a:ext uri="{FF2B5EF4-FFF2-40B4-BE49-F238E27FC236}">
                <a16:creationId xmlns:a16="http://schemas.microsoft.com/office/drawing/2014/main" id="{E3FCDE4F-FE84-47D3-B8F9-5183781D9EAA}"/>
              </a:ext>
            </a:extLst>
          </p:cNvPr>
          <p:cNvPicPr>
            <a:picLocks noChangeAspect="1"/>
          </p:cNvPicPr>
          <p:nvPr/>
        </p:nvPicPr>
        <p:blipFill>
          <a:blip r:embed="rId3"/>
          <a:stretch>
            <a:fillRect/>
          </a:stretch>
        </p:blipFill>
        <p:spPr>
          <a:xfrm>
            <a:off x="7518400" y="2574619"/>
            <a:ext cx="4109961" cy="2724761"/>
          </a:xfrm>
          <a:prstGeom prst="rect">
            <a:avLst/>
          </a:prstGeom>
        </p:spPr>
      </p:pic>
    </p:spTree>
    <p:extLst>
      <p:ext uri="{BB962C8B-B14F-4D97-AF65-F5344CB8AC3E}">
        <p14:creationId xmlns:p14="http://schemas.microsoft.com/office/powerpoint/2010/main" val="118546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5D8F-ECA7-4A0C-B2B4-D8C06A6E7F51}"/>
              </a:ext>
            </a:extLst>
          </p:cNvPr>
          <p:cNvSpPr>
            <a:spLocks noGrp="1"/>
          </p:cNvSpPr>
          <p:nvPr>
            <p:ph type="ctrTitle"/>
          </p:nvPr>
        </p:nvSpPr>
        <p:spPr/>
        <p:txBody>
          <a:bodyPr/>
          <a:lstStyle/>
          <a:p>
            <a:r>
              <a:rPr lang="en-US" dirty="0"/>
              <a:t>The Challenge</a:t>
            </a:r>
            <a:endParaRPr lang="en-GB" dirty="0"/>
          </a:p>
        </p:txBody>
      </p:sp>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a:ea typeface="Calibri" panose="020F0502020204030204" pitchFamily="34" charset="0"/>
                <a:cs typeface="Times New Roman"/>
              </a:rPr>
              <a:t>For an extra challenge, choose one of the dishes to cook and prepare.</a:t>
            </a:r>
          </a:p>
          <a:p>
            <a:pPr marL="0" indent="0">
              <a:lnSpc>
                <a:spcPct val="107000"/>
              </a:lnSpc>
              <a:spcAft>
                <a:spcPts val="800"/>
              </a:spcAft>
              <a:buNone/>
            </a:pPr>
            <a:r>
              <a:rPr lang="en-GB" b="1" dirty="0">
                <a:latin typeface="Arial"/>
                <a:ea typeface="Calibri" panose="020F0502020204030204" pitchFamily="34" charset="0"/>
                <a:cs typeface="Times New Roman"/>
              </a:rPr>
              <a:t>Good luck!</a:t>
            </a:r>
            <a:endParaRPr lang="en-GB" dirty="0">
              <a:ea typeface="Calibri" panose="020F0502020204030204" pitchFamily="34" charset="0"/>
              <a:cs typeface="Times New Roman"/>
            </a:endParaRPr>
          </a:p>
          <a:p>
            <a:pPr marL="0" indent="0">
              <a:buNone/>
            </a:pPr>
            <a:endParaRPr lang="en-GB" dirty="0">
              <a:ea typeface="Calibri" panose="020F0502020204030204" pitchFamily="34" charset="0"/>
            </a:endParaRPr>
          </a:p>
        </p:txBody>
      </p:sp>
      <p:pic>
        <p:nvPicPr>
          <p:cNvPr id="4" name="Picture 4">
            <a:extLst>
              <a:ext uri="{FF2B5EF4-FFF2-40B4-BE49-F238E27FC236}">
                <a16:creationId xmlns:a16="http://schemas.microsoft.com/office/drawing/2014/main" id="{53CE3CCF-6BFF-4CD3-8BAF-6CC239E8CDC4}"/>
              </a:ext>
            </a:extLst>
          </p:cNvPr>
          <p:cNvPicPr>
            <a:picLocks noChangeAspect="1"/>
          </p:cNvPicPr>
          <p:nvPr/>
        </p:nvPicPr>
        <p:blipFill>
          <a:blip r:embed="rId2"/>
          <a:stretch>
            <a:fillRect/>
          </a:stretch>
        </p:blipFill>
        <p:spPr>
          <a:xfrm>
            <a:off x="8183637" y="2485390"/>
            <a:ext cx="2186820" cy="3278173"/>
          </a:xfrm>
          <a:prstGeom prst="rect">
            <a:avLst/>
          </a:prstGeom>
        </p:spPr>
      </p:pic>
    </p:spTree>
    <p:extLst>
      <p:ext uri="{BB962C8B-B14F-4D97-AF65-F5344CB8AC3E}">
        <p14:creationId xmlns:p14="http://schemas.microsoft.com/office/powerpoint/2010/main" val="319518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7266-9DF6-48EE-8ED4-6EF1AC192E92}"/>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391438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64AE-2994-45AA-841E-173F9B0D092F}"/>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06237723-B696-4E38-A1E2-F46C13A054E4}"/>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81164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5D8F-ECA7-4A0C-B2B4-D8C06A6E7F51}"/>
              </a:ext>
            </a:extLst>
          </p:cNvPr>
          <p:cNvSpPr>
            <a:spLocks noGrp="1"/>
          </p:cNvSpPr>
          <p:nvPr>
            <p:ph type="ctrTitle"/>
          </p:nvPr>
        </p:nvSpPr>
        <p:spPr/>
        <p:txBody>
          <a:bodyPr/>
          <a:lstStyle/>
          <a:p>
            <a:r>
              <a:rPr lang="en-US" dirty="0"/>
              <a:t>The 14-16 Healthy Eating Challenge</a:t>
            </a:r>
            <a:endParaRPr lang="en-GB" dirty="0"/>
          </a:p>
        </p:txBody>
      </p:sp>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For an extra challenge, choose one of the dishes to cook and prepare.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pic>
        <p:nvPicPr>
          <p:cNvPr id="4" name="Picture 4">
            <a:extLst>
              <a:ext uri="{FF2B5EF4-FFF2-40B4-BE49-F238E27FC236}">
                <a16:creationId xmlns:a16="http://schemas.microsoft.com/office/drawing/2014/main" id="{F321D602-21B5-487B-840C-905C17907A4E}"/>
              </a:ext>
            </a:extLst>
          </p:cNvPr>
          <p:cNvPicPr>
            <a:picLocks noChangeAspect="1"/>
          </p:cNvPicPr>
          <p:nvPr/>
        </p:nvPicPr>
        <p:blipFill>
          <a:blip r:embed="rId2"/>
          <a:stretch>
            <a:fillRect/>
          </a:stretch>
        </p:blipFill>
        <p:spPr>
          <a:xfrm>
            <a:off x="8111065" y="2485390"/>
            <a:ext cx="2198916" cy="3266078"/>
          </a:xfrm>
          <a:prstGeom prst="rect">
            <a:avLst/>
          </a:prstGeom>
        </p:spPr>
      </p:pic>
    </p:spTree>
    <p:extLst>
      <p:ext uri="{BB962C8B-B14F-4D97-AF65-F5344CB8AC3E}">
        <p14:creationId xmlns:p14="http://schemas.microsoft.com/office/powerpoint/2010/main" val="293520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35FA-C408-463B-8802-0388AFFF62E3}"/>
              </a:ext>
            </a:extLst>
          </p:cNvPr>
          <p:cNvSpPr>
            <a:spLocks noGrp="1"/>
          </p:cNvSpPr>
          <p:nvPr>
            <p:ph type="ctrTitle"/>
          </p:nvPr>
        </p:nvSpPr>
        <p:spPr/>
        <p:txBody>
          <a:bodyPr/>
          <a:lstStyle/>
          <a:p>
            <a:r>
              <a:rPr lang="en-US" dirty="0"/>
              <a:t>Opportunities for learning </a:t>
            </a:r>
            <a:endParaRPr lang="en-GB" dirty="0"/>
          </a:p>
        </p:txBody>
      </p:sp>
      <p:sp>
        <p:nvSpPr>
          <p:cNvPr id="3" name="Subtitle 2">
            <a:extLst>
              <a:ext uri="{FF2B5EF4-FFF2-40B4-BE49-F238E27FC236}">
                <a16:creationId xmlns:a16="http://schemas.microsoft.com/office/drawing/2014/main" id="{1F6E4BF2-6BAD-4973-855B-3E4D98FB3656}"/>
              </a:ext>
            </a:extLst>
          </p:cNvPr>
          <p:cNvSpPr>
            <a:spLocks noGrp="1"/>
          </p:cNvSpPr>
          <p:nvPr>
            <p:ph type="subTitle" idx="1"/>
          </p:nvPr>
        </p:nvSpPr>
        <p:spPr/>
        <p:txBody>
          <a:bodyPr/>
          <a:lstStyle/>
          <a:p>
            <a:pPr marL="0" indent="0">
              <a:buNone/>
            </a:pPr>
            <a:r>
              <a:rPr lang="en-GB" dirty="0"/>
              <a:t>By doing this challenge, the opportunities for learning include:</a:t>
            </a:r>
          </a:p>
          <a:p>
            <a:r>
              <a:rPr lang="en-GB" dirty="0">
                <a:latin typeface="Arial"/>
                <a:cs typeface="Arial"/>
              </a:rPr>
              <a:t>applying knowledge of the current healthy eating guidelines;</a:t>
            </a:r>
          </a:p>
          <a:p>
            <a:r>
              <a:rPr lang="en-GB" dirty="0">
                <a:latin typeface="Arial"/>
                <a:cs typeface="Arial"/>
              </a:rPr>
              <a:t>investigating how </a:t>
            </a:r>
            <a:r>
              <a:rPr lang="en-US" dirty="0">
                <a:latin typeface="Arial"/>
                <a:cs typeface="Arial"/>
              </a:rPr>
              <a:t>peoples’ nutritional needs change and how to plan a balanced diet for different life stages;</a:t>
            </a:r>
          </a:p>
          <a:p>
            <a:r>
              <a:rPr lang="en-GB" dirty="0">
                <a:latin typeface="Arial"/>
                <a:cs typeface="Arial"/>
              </a:rPr>
              <a:t>researching </a:t>
            </a:r>
            <a:r>
              <a:rPr lang="en-US" b="0" i="0" dirty="0">
                <a:effectLst/>
                <a:latin typeface="Arial"/>
                <a:cs typeface="Arial"/>
              </a:rPr>
              <a:t>health issues that are associated with dietary excess or deficiency, allergy and intolerance</a:t>
            </a:r>
            <a:r>
              <a:rPr lang="en-US" dirty="0">
                <a:latin typeface="Arial"/>
                <a:cs typeface="Arial"/>
              </a:rPr>
              <a:t> and lifestyle choices.</a:t>
            </a:r>
            <a:endParaRPr lang="en-US" b="0" i="0" dirty="0">
              <a:effectLst/>
              <a:latin typeface="Arial"/>
              <a:cs typeface="Arial"/>
            </a:endParaRPr>
          </a:p>
          <a:p>
            <a:r>
              <a:rPr lang="en-US" dirty="0">
                <a:latin typeface="Arial" panose="020B0604020202020204" pitchFamily="34" charset="0"/>
                <a:cs typeface="Arial" panose="020B0604020202020204" pitchFamily="34" charset="0"/>
              </a:rPr>
              <a:t>investigating portion size when meal planning.</a:t>
            </a:r>
            <a:endParaRPr lang="en-US" b="0" i="0" dirty="0">
              <a:effectLst/>
              <a:latin typeface="Arial" panose="020B0604020202020204" pitchFamily="34" charset="0"/>
              <a:cs typeface="Arial" panose="020B0604020202020204" pitchFamily="34" charset="0"/>
            </a:endParaRPr>
          </a:p>
          <a:p>
            <a:endParaRPr lang="en-GB" dirty="0"/>
          </a:p>
          <a:p>
            <a:pPr marL="0" indent="0">
              <a:buNone/>
            </a:pPr>
            <a:endParaRPr lang="en-GB" dirty="0"/>
          </a:p>
        </p:txBody>
      </p:sp>
    </p:spTree>
    <p:extLst>
      <p:ext uri="{BB962C8B-B14F-4D97-AF65-F5344CB8AC3E}">
        <p14:creationId xmlns:p14="http://schemas.microsoft.com/office/powerpoint/2010/main" val="174871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For an extra challenge, choose one of the dishes to cook and prepare.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5" name="Title 1">
            <a:extLst>
              <a:ext uri="{FF2B5EF4-FFF2-40B4-BE49-F238E27FC236}">
                <a16:creationId xmlns:a16="http://schemas.microsoft.com/office/drawing/2014/main" id="{029166BD-BA6B-4BA0-BDAD-8E89A39D34FD}"/>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pic>
        <p:nvPicPr>
          <p:cNvPr id="2" name="Picture 3">
            <a:extLst>
              <a:ext uri="{FF2B5EF4-FFF2-40B4-BE49-F238E27FC236}">
                <a16:creationId xmlns:a16="http://schemas.microsoft.com/office/drawing/2014/main" id="{E66FA422-E7F2-4AD7-8FBF-19AD67DC8D88}"/>
              </a:ext>
            </a:extLst>
          </p:cNvPr>
          <p:cNvPicPr>
            <a:picLocks noChangeAspect="1"/>
          </p:cNvPicPr>
          <p:nvPr/>
        </p:nvPicPr>
        <p:blipFill>
          <a:blip r:embed="rId2"/>
          <a:stretch>
            <a:fillRect/>
          </a:stretch>
        </p:blipFill>
        <p:spPr>
          <a:xfrm>
            <a:off x="7820781" y="2037866"/>
            <a:ext cx="2428724" cy="3641030"/>
          </a:xfrm>
          <a:prstGeom prst="rect">
            <a:avLst/>
          </a:prstGeom>
        </p:spPr>
      </p:pic>
    </p:spTree>
    <p:extLst>
      <p:ext uri="{BB962C8B-B14F-4D97-AF65-F5344CB8AC3E}">
        <p14:creationId xmlns:p14="http://schemas.microsoft.com/office/powerpoint/2010/main" val="107667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4AC5-AA00-43DC-B468-7A45BFB01772}"/>
              </a:ext>
            </a:extLst>
          </p:cNvPr>
          <p:cNvSpPr>
            <a:spLocks noGrp="1"/>
          </p:cNvSpPr>
          <p:nvPr>
            <p:ph type="ctrTitle"/>
          </p:nvPr>
        </p:nvSpPr>
        <p:spPr/>
        <p:txBody>
          <a:bodyPr/>
          <a:lstStyle/>
          <a:p>
            <a:r>
              <a:rPr lang="en-US" dirty="0"/>
              <a:t>How can pupils complete the Challenge?</a:t>
            </a:r>
            <a:endParaRPr lang="en-GB" dirty="0"/>
          </a:p>
        </p:txBody>
      </p:sp>
      <p:sp>
        <p:nvSpPr>
          <p:cNvPr id="3" name="Subtitle 2">
            <a:extLst>
              <a:ext uri="{FF2B5EF4-FFF2-40B4-BE49-F238E27FC236}">
                <a16:creationId xmlns:a16="http://schemas.microsoft.com/office/drawing/2014/main" id="{D38A2A5B-33D0-4E2A-B927-30CA24EF7BAC}"/>
              </a:ext>
            </a:extLst>
          </p:cNvPr>
          <p:cNvSpPr>
            <a:spLocks noGrp="1"/>
          </p:cNvSpPr>
          <p:nvPr>
            <p:ph type="subTitle" idx="1"/>
          </p:nvPr>
        </p:nvSpPr>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the Eatwell guide and application of knowledge, energy and nutrients, dietary needs, allergies and intolerance and portion size. </a:t>
            </a:r>
          </a:p>
          <a:p>
            <a:r>
              <a:rPr lang="en-US" sz="2000" dirty="0"/>
              <a:t>Making and evaluating – activities around applying knowledge of healthy eating and sustainable diets, demonstrating a range of practical food skills and cooking methods, demonstrating the principles of food hygiene and safety, and using the senses to evaluate dishes made.</a:t>
            </a:r>
          </a:p>
          <a:p>
            <a:r>
              <a:rPr lang="en-US" sz="2000" dirty="0">
                <a:latin typeface="Arial"/>
                <a:cs typeface="Arial"/>
              </a:rPr>
              <a:t>Bringing it all together – creating an innovative </a:t>
            </a:r>
            <a:r>
              <a:rPr lang="en-US" dirty="0">
                <a:latin typeface="Arial"/>
                <a:cs typeface="Arial"/>
              </a:rPr>
              <a:t>3 day </a:t>
            </a:r>
            <a:r>
              <a:rPr lang="en-US" sz="2000" dirty="0">
                <a:latin typeface="Arial"/>
                <a:cs typeface="Arial"/>
              </a:rPr>
              <a:t>menu plan for a person with a specific dietary need, if appropriate demonstrating practical skills to make a dish.</a:t>
            </a:r>
            <a:r>
              <a:rPr lang="en-US" dirty="0">
                <a:latin typeface="Arial"/>
                <a:cs typeface="Arial"/>
              </a:rPr>
              <a:t> </a:t>
            </a:r>
            <a:endParaRPr lang="en-GB" dirty="0"/>
          </a:p>
        </p:txBody>
      </p:sp>
    </p:spTree>
    <p:extLst>
      <p:ext uri="{BB962C8B-B14F-4D97-AF65-F5344CB8AC3E}">
        <p14:creationId xmlns:p14="http://schemas.microsoft.com/office/powerpoint/2010/main" val="125428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3E54-AAF7-415E-8937-4D8F2EF79EA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BFAF3A49-416E-45DD-828A-F9E811D4418F}"/>
              </a:ext>
            </a:extLst>
          </p:cNvPr>
          <p:cNvSpPr>
            <a:spLocks noGrp="1"/>
          </p:cNvSpPr>
          <p:nvPr>
            <p:ph type="subTitle" idx="1"/>
          </p:nvPr>
        </p:nvSpPr>
        <p:spPr/>
        <p:txBody>
          <a:bodyPr/>
          <a:lstStyle/>
          <a:p>
            <a:pPr marL="0" indent="0">
              <a:buNone/>
            </a:pPr>
            <a:r>
              <a:rPr lang="en-GB" sz="2000" dirty="0"/>
              <a:t>Pupils, individually or in groups, could:</a:t>
            </a:r>
          </a:p>
          <a:p>
            <a:pPr marL="0" indent="0">
              <a:buNone/>
            </a:pPr>
            <a:r>
              <a:rPr lang="en-US" b="1" dirty="0"/>
              <a:t>Healthy eating</a:t>
            </a:r>
          </a:p>
          <a:p>
            <a:r>
              <a:rPr lang="en-US" dirty="0"/>
              <a:t>Review the principles of the Eatwell guide and their application in meal planning. Use the </a:t>
            </a:r>
            <a:r>
              <a:rPr lang="en-US" dirty="0">
                <a:hlinkClick r:id="rId2"/>
              </a:rPr>
              <a:t>Eatwell guide presentation, worksheet and quiz </a:t>
            </a:r>
            <a:r>
              <a:rPr lang="en-US" dirty="0"/>
              <a:t>to review and test knowledge. </a:t>
            </a:r>
          </a:p>
          <a:p>
            <a:r>
              <a:rPr lang="en-US" dirty="0">
                <a:latin typeface="Arial"/>
                <a:cs typeface="Arial"/>
              </a:rPr>
              <a:t>Revise the Eatwell guide principles by viewing the </a:t>
            </a:r>
            <a:r>
              <a:rPr lang="en-US" dirty="0">
                <a:latin typeface="Arial"/>
                <a:cs typeface="Arial"/>
                <a:hlinkClick r:id="rId2"/>
              </a:rPr>
              <a:t>short videos</a:t>
            </a:r>
            <a:r>
              <a:rPr lang="en-US" dirty="0">
                <a:latin typeface="Arial"/>
                <a:cs typeface="Arial"/>
              </a:rPr>
              <a:t> about the guide and each of the five food groups. </a:t>
            </a:r>
            <a:endParaRPr lang="en-US" dirty="0"/>
          </a:p>
          <a:p>
            <a:pPr marL="0" indent="0">
              <a:buNone/>
            </a:pPr>
            <a:r>
              <a:rPr lang="en-US" b="1" dirty="0"/>
              <a:t>Energy and nutrients</a:t>
            </a:r>
          </a:p>
          <a:p>
            <a:r>
              <a:rPr lang="en-US" dirty="0"/>
              <a:t>Investigate further the sources and functions of macro and micronutrients. Use the </a:t>
            </a:r>
            <a:r>
              <a:rPr lang="en-US" dirty="0">
                <a:hlinkClick r:id="rId3"/>
              </a:rPr>
              <a:t>Nutrients presentations, worksheets and quiz </a:t>
            </a:r>
            <a:r>
              <a:rPr lang="en-US" dirty="0"/>
              <a:t>to consolidate learning. </a:t>
            </a:r>
          </a:p>
          <a:p>
            <a:endParaRPr lang="en-GB" dirty="0"/>
          </a:p>
        </p:txBody>
      </p:sp>
    </p:spTree>
    <p:extLst>
      <p:ext uri="{BB962C8B-B14F-4D97-AF65-F5344CB8AC3E}">
        <p14:creationId xmlns:p14="http://schemas.microsoft.com/office/powerpoint/2010/main" val="113952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3CA6-9D4C-4EE3-8505-1854777318E2}"/>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A22DD2B-79E3-47C7-BBDB-521B91402CF6}"/>
              </a:ext>
            </a:extLst>
          </p:cNvPr>
          <p:cNvSpPr>
            <a:spLocks noGrp="1"/>
          </p:cNvSpPr>
          <p:nvPr>
            <p:ph type="subTitle" idx="1"/>
          </p:nvPr>
        </p:nvSpPr>
        <p:spPr/>
        <p:txBody>
          <a:bodyPr/>
          <a:lstStyle/>
          <a:p>
            <a:r>
              <a:rPr lang="en-US" dirty="0"/>
              <a:t>View the presentation about </a:t>
            </a:r>
            <a:r>
              <a:rPr lang="en-US" dirty="0">
                <a:hlinkClick r:id="rId2"/>
              </a:rPr>
              <a:t>Dietary reference values </a:t>
            </a:r>
            <a:r>
              <a:rPr lang="en-US" dirty="0"/>
              <a:t> and complete the </a:t>
            </a:r>
            <a:r>
              <a:rPr lang="en-US" dirty="0">
                <a:hlinkClick r:id="rId3"/>
              </a:rPr>
              <a:t>worksheet </a:t>
            </a:r>
            <a:r>
              <a:rPr lang="en-US" dirty="0"/>
              <a:t>to establish an understanding of nutritional requirements. There is also a </a:t>
            </a:r>
            <a:r>
              <a:rPr lang="en-US" dirty="0">
                <a:hlinkClick r:id="rId4"/>
              </a:rPr>
              <a:t>quiz</a:t>
            </a:r>
            <a:r>
              <a:rPr lang="en-US" dirty="0"/>
              <a:t> with </a:t>
            </a:r>
            <a:r>
              <a:rPr lang="en-US" dirty="0">
                <a:hlinkClick r:id="rId5"/>
              </a:rPr>
              <a:t>answers</a:t>
            </a:r>
            <a:r>
              <a:rPr lang="en-US" dirty="0"/>
              <a:t>.</a:t>
            </a:r>
          </a:p>
          <a:p>
            <a:r>
              <a:rPr lang="en-US" dirty="0"/>
              <a:t>Review the importance of fibre in the diet using the </a:t>
            </a:r>
            <a:r>
              <a:rPr lang="en-US" dirty="0">
                <a:hlinkClick r:id="rId6"/>
              </a:rPr>
              <a:t>Fibre presentations, worksheets, quiz and activities</a:t>
            </a:r>
            <a:r>
              <a:rPr lang="en-US" dirty="0"/>
              <a:t>. Discuss how these principles can be incorporated into their menu planner. </a:t>
            </a:r>
          </a:p>
          <a:p>
            <a:r>
              <a:rPr lang="en-US" dirty="0"/>
              <a:t>Play the </a:t>
            </a:r>
            <a:r>
              <a:rPr lang="en-US" dirty="0">
                <a:hlinkClick r:id="rId7"/>
              </a:rPr>
              <a:t>Vitamins and minerals matching games </a:t>
            </a:r>
            <a:r>
              <a:rPr lang="en-US" dirty="0"/>
              <a:t>to match each nutrient to one of the foods they are found in.</a:t>
            </a:r>
          </a:p>
          <a:p>
            <a:r>
              <a:rPr lang="en-GB" dirty="0">
                <a:latin typeface="Arial" panose="020B0604020202020204" pitchFamily="34" charset="0"/>
                <a:ea typeface="Times New Roman" panose="02020603050405020304" pitchFamily="18" charset="0"/>
              </a:rPr>
              <a:t>U</a:t>
            </a:r>
            <a:r>
              <a:rPr lang="en-GB" dirty="0">
                <a:effectLst/>
                <a:latin typeface="Arial" panose="020B0604020202020204" pitchFamily="34" charset="0"/>
                <a:ea typeface="Times New Roman" panose="02020603050405020304" pitchFamily="18" charset="0"/>
              </a:rPr>
              <a:t>se this </a:t>
            </a:r>
            <a:r>
              <a:rPr lang="en-GB" u="sng" dirty="0">
                <a:solidFill>
                  <a:srgbClr val="0000FF"/>
                </a:solidFill>
                <a:effectLst/>
                <a:latin typeface="Arial" panose="020B0604020202020204" pitchFamily="34" charset="0"/>
                <a:ea typeface="Times New Roman" panose="02020603050405020304" pitchFamily="18" charset="0"/>
                <a:hlinkClick r:id="rId8"/>
              </a:rPr>
              <a:t>interactive activity</a:t>
            </a:r>
            <a:r>
              <a:rPr lang="en-GB" dirty="0">
                <a:effectLst/>
                <a:latin typeface="Arial" panose="020B0604020202020204" pitchFamily="34" charset="0"/>
                <a:ea typeface="Times New Roman" panose="02020603050405020304" pitchFamily="18" charset="0"/>
              </a:rPr>
              <a:t> to match the energy used by different activities. </a:t>
            </a:r>
          </a:p>
          <a:p>
            <a:r>
              <a:rPr lang="en-GB" dirty="0">
                <a:latin typeface="Arial" panose="020B0604020202020204" pitchFamily="34" charset="0"/>
                <a:ea typeface="MS Mincho" panose="02020609040205080304" pitchFamily="49" charset="-128"/>
              </a:rPr>
              <a:t>E</a:t>
            </a:r>
            <a:r>
              <a:rPr lang="en-GB" dirty="0">
                <a:effectLst/>
                <a:latin typeface="Arial" panose="020B0604020202020204" pitchFamily="34" charset="0"/>
                <a:ea typeface="MS Mincho" panose="02020609040205080304" pitchFamily="49" charset="-128"/>
              </a:rPr>
              <a:t>nter the information from the </a:t>
            </a:r>
            <a:r>
              <a:rPr lang="en-GB" dirty="0">
                <a:latin typeface="Arial" panose="020B0604020202020204" pitchFamily="34" charset="0"/>
                <a:ea typeface="MS Mincho" panose="02020609040205080304" pitchFamily="49" charset="-128"/>
              </a:rPr>
              <a:t>menu plan </a:t>
            </a:r>
            <a:r>
              <a:rPr lang="en-GB" dirty="0">
                <a:effectLst/>
                <a:latin typeface="Arial" panose="020B0604020202020204" pitchFamily="34" charset="0"/>
                <a:ea typeface="MS Mincho" panose="02020609040205080304" pitchFamily="49" charset="-128"/>
              </a:rPr>
              <a:t>into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9"/>
              </a:rPr>
              <a:t>Explore Food</a:t>
            </a:r>
            <a:r>
              <a:rPr lang="en-GB" dirty="0">
                <a:effectLst/>
                <a:latin typeface="Arial" panose="020B0604020202020204" pitchFamily="34" charset="0"/>
                <a:ea typeface="MS Mincho" panose="02020609040205080304" pitchFamily="49" charset="-128"/>
              </a:rPr>
              <a:t>. Compare the results to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recommendations</a:t>
            </a:r>
            <a:r>
              <a:rPr lang="en-GB" dirty="0">
                <a:effectLst/>
                <a:latin typeface="Arial" panose="020B0604020202020204" pitchFamily="34" charset="0"/>
                <a:ea typeface="MS Mincho" panose="02020609040205080304" pitchFamily="49" charset="-128"/>
              </a:rPr>
              <a:t> for the specified person.</a:t>
            </a:r>
            <a:endParaRPr lang="en-US" dirty="0"/>
          </a:p>
          <a:p>
            <a:endParaRPr lang="en-US" dirty="0"/>
          </a:p>
        </p:txBody>
      </p:sp>
    </p:spTree>
    <p:extLst>
      <p:ext uri="{BB962C8B-B14F-4D97-AF65-F5344CB8AC3E}">
        <p14:creationId xmlns:p14="http://schemas.microsoft.com/office/powerpoint/2010/main" val="165970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881A-B85C-4CFA-B140-999BF8746FC1}"/>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947512EE-5250-44BD-8423-EB0BC5228DDA}"/>
              </a:ext>
            </a:extLst>
          </p:cNvPr>
          <p:cNvSpPr>
            <a:spLocks noGrp="1"/>
          </p:cNvSpPr>
          <p:nvPr>
            <p:ph type="subTitle" idx="1"/>
          </p:nvPr>
        </p:nvSpPr>
        <p:spPr/>
        <p:txBody>
          <a:bodyPr/>
          <a:lstStyle/>
          <a:p>
            <a:r>
              <a:rPr lang="en-GB" dirty="0">
                <a:latin typeface="Arial" panose="020B0604020202020204" pitchFamily="34" charset="0"/>
                <a:ea typeface="Times New Roman" panose="02020603050405020304" pitchFamily="18" charset="0"/>
              </a:rPr>
              <a:t>P</a:t>
            </a:r>
            <a:r>
              <a:rPr lang="en-GB" dirty="0">
                <a:effectLst/>
                <a:latin typeface="Arial" panose="020B0604020202020204" pitchFamily="34" charset="0"/>
                <a:ea typeface="Times New Roman" panose="02020603050405020304" pitchFamily="18" charset="0"/>
              </a:rPr>
              <a:t>lay the interactive </a:t>
            </a:r>
            <a:r>
              <a:rPr lang="en-GB" u="sng" dirty="0">
                <a:solidFill>
                  <a:srgbClr val="0000FF"/>
                </a:solidFill>
                <a:effectLst/>
                <a:latin typeface="Arial" panose="020B0604020202020204" pitchFamily="34" charset="0"/>
                <a:ea typeface="Times New Roman" panose="02020603050405020304" pitchFamily="18" charset="0"/>
                <a:hlinkClick r:id="rId2"/>
              </a:rPr>
              <a:t>Energy in, energy out quiz</a:t>
            </a:r>
            <a:r>
              <a:rPr lang="en-GB" dirty="0">
                <a:effectLst/>
                <a:latin typeface="Arial" panose="020B0604020202020204" pitchFamily="34" charset="0"/>
                <a:ea typeface="Times New Roman" panose="02020603050405020304" pitchFamily="18" charset="0"/>
              </a:rPr>
              <a:t> and test their knowledge of how much energy (calories) is provided by different food and how much is used when active.</a:t>
            </a:r>
          </a:p>
          <a:p>
            <a:pPr marL="0" indent="0">
              <a:buNone/>
            </a:pPr>
            <a:r>
              <a:rPr lang="en-GB" b="1" dirty="0">
                <a:effectLst/>
                <a:latin typeface="Arial" panose="020B0604020202020204" pitchFamily="34" charset="0"/>
                <a:ea typeface="Times New Roman" panose="02020603050405020304" pitchFamily="18" charset="0"/>
              </a:rPr>
              <a:t>Dietary needs</a:t>
            </a:r>
          </a:p>
          <a:p>
            <a:r>
              <a:rPr lang="en-GB" dirty="0">
                <a:latin typeface="Arial" panose="020B0604020202020204" pitchFamily="34" charset="0"/>
                <a:ea typeface="Times New Roman" panose="02020603050405020304" pitchFamily="18" charset="0"/>
              </a:rPr>
              <a:t>C</a:t>
            </a:r>
            <a:r>
              <a:rPr lang="en-GB" dirty="0">
                <a:effectLst/>
                <a:latin typeface="Arial" panose="020B0604020202020204" pitchFamily="34" charset="0"/>
                <a:ea typeface="Times New Roman" panose="02020603050405020304" pitchFamily="18" charset="0"/>
              </a:rPr>
              <a:t>omplete the diet and health food route </a:t>
            </a:r>
            <a:r>
              <a:rPr lang="en-GB" u="sng" dirty="0">
                <a:solidFill>
                  <a:srgbClr val="0000FF"/>
                </a:solidFill>
                <a:effectLst/>
                <a:latin typeface="Arial" panose="020B0604020202020204" pitchFamily="34" charset="0"/>
                <a:ea typeface="Times New Roman" panose="02020603050405020304" pitchFamily="18" charset="0"/>
                <a:hlinkClick r:id="rId3"/>
              </a:rPr>
              <a:t>journal</a:t>
            </a:r>
            <a:r>
              <a:rPr lang="en-GB" dirty="0">
                <a:effectLst/>
                <a:latin typeface="Arial" panose="020B0604020202020204" pitchFamily="34" charset="0"/>
                <a:ea typeface="Times New Roman" panose="02020603050405020304" pitchFamily="18" charset="0"/>
              </a:rPr>
              <a:t> which looks at nutritional needs throughout life, energy balance, eating well and nutrients.</a:t>
            </a:r>
          </a:p>
          <a:p>
            <a:r>
              <a:rPr lang="en-GB" dirty="0">
                <a:latin typeface="Arial" panose="020B0604020202020204" pitchFamily="34" charset="0"/>
                <a:ea typeface="Times New Roman" panose="02020603050405020304" pitchFamily="18" charset="0"/>
              </a:rPr>
              <a:t>View the </a:t>
            </a:r>
            <a:r>
              <a:rPr lang="en-GB" dirty="0">
                <a:latin typeface="Arial" panose="020B0604020202020204" pitchFamily="34" charset="0"/>
                <a:ea typeface="Times New Roman" panose="02020603050405020304" pitchFamily="18" charset="0"/>
                <a:hlinkClick r:id="rId4"/>
              </a:rPr>
              <a:t>Nutritional needs throughout life presentation </a:t>
            </a:r>
            <a:r>
              <a:rPr lang="en-GB" dirty="0">
                <a:latin typeface="Arial" panose="020B0604020202020204" pitchFamily="34" charset="0"/>
                <a:ea typeface="Times New Roman" panose="02020603050405020304" pitchFamily="18" charset="0"/>
              </a:rPr>
              <a:t>and complete the worksheet and quiz.</a:t>
            </a:r>
          </a:p>
          <a:p>
            <a:r>
              <a:rPr lang="en-GB" dirty="0">
                <a:latin typeface="Arial" panose="020B0604020202020204" pitchFamily="34" charset="0"/>
                <a:ea typeface="Times New Roman" panose="02020603050405020304" pitchFamily="18" charset="0"/>
              </a:rPr>
              <a:t>View the </a:t>
            </a:r>
            <a:r>
              <a:rPr lang="en-GB" dirty="0">
                <a:latin typeface="Arial" panose="020B0604020202020204" pitchFamily="34" charset="0"/>
                <a:ea typeface="Times New Roman" panose="02020603050405020304" pitchFamily="18" charset="0"/>
                <a:hlinkClick r:id="rId5"/>
              </a:rPr>
              <a:t>Health issues overview </a:t>
            </a:r>
            <a:r>
              <a:rPr lang="en-GB" dirty="0">
                <a:latin typeface="Arial" panose="020B0604020202020204" pitchFamily="34" charset="0"/>
                <a:ea typeface="Times New Roman" panose="02020603050405020304" pitchFamily="18" charset="0"/>
              </a:rPr>
              <a:t>presentation and complete the Diet and health quiz. </a:t>
            </a:r>
          </a:p>
          <a:p>
            <a:r>
              <a:rPr lang="en-GB" dirty="0">
                <a:latin typeface="Arial" panose="020B0604020202020204" pitchFamily="34" charset="0"/>
                <a:ea typeface="Times New Roman" panose="02020603050405020304" pitchFamily="18" charset="0"/>
              </a:rPr>
              <a:t>Investigate the importance of fibre in the diet. Use the </a:t>
            </a:r>
            <a:r>
              <a:rPr lang="en-GB" dirty="0">
                <a:latin typeface="Arial" panose="020B0604020202020204" pitchFamily="34" charset="0"/>
                <a:ea typeface="Times New Roman" panose="02020603050405020304" pitchFamily="18" charset="0"/>
                <a:hlinkClick r:id="rId6"/>
              </a:rPr>
              <a:t>Fibre presentation, worksheets and activities </a:t>
            </a:r>
            <a:r>
              <a:rPr lang="en-GB" dirty="0">
                <a:latin typeface="Arial" panose="020B0604020202020204" pitchFamily="34" charset="0"/>
                <a:ea typeface="Times New Roman" panose="02020603050405020304" pitchFamily="18" charset="0"/>
              </a:rPr>
              <a:t>to find out how it can be included in their menu.</a:t>
            </a:r>
          </a:p>
          <a:p>
            <a:pPr marL="0" indent="0">
              <a:buNone/>
            </a:pPr>
            <a:endParaRPr lang="en-GB" dirty="0">
              <a:latin typeface="Arial" panose="020B0604020202020204" pitchFamily="34" charset="0"/>
              <a:ea typeface="Times New Roman" panose="02020603050405020304" pitchFamily="18" charset="0"/>
            </a:endParaRPr>
          </a:p>
          <a:p>
            <a:endParaRPr lang="en-GB" dirty="0">
              <a:effectLst/>
              <a:latin typeface="Arial" panose="020B0604020202020204" pitchFamily="34"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35176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FFAA-AA10-4647-A7F4-842B462274FE}"/>
              </a:ext>
            </a:extLst>
          </p:cNvPr>
          <p:cNvSpPr>
            <a:spLocks noGrp="1"/>
          </p:cNvSpPr>
          <p:nvPr>
            <p:ph type="ctrTitle"/>
          </p:nvPr>
        </p:nvSpPr>
        <p:spPr/>
        <p:txBody>
          <a:bodyPr/>
          <a:lstStyle/>
          <a:p>
            <a:r>
              <a:rPr lang="en-GB" dirty="0"/>
              <a:t>Finding out - activities</a:t>
            </a:r>
          </a:p>
        </p:txBody>
      </p:sp>
      <p:sp>
        <p:nvSpPr>
          <p:cNvPr id="3" name="Subtitle 2">
            <a:extLst>
              <a:ext uri="{FF2B5EF4-FFF2-40B4-BE49-F238E27FC236}">
                <a16:creationId xmlns:a16="http://schemas.microsoft.com/office/drawing/2014/main" id="{19505275-AEC5-4A27-A608-CEBA8474DD91}"/>
              </a:ext>
            </a:extLst>
          </p:cNvPr>
          <p:cNvSpPr>
            <a:spLocks noGrp="1"/>
          </p:cNvSpPr>
          <p:nvPr>
            <p:ph type="subTitle" idx="1"/>
          </p:nvPr>
        </p:nvSpPr>
        <p:spPr>
          <a:xfrm>
            <a:off x="1169276" y="2571091"/>
            <a:ext cx="9960840" cy="3760039"/>
          </a:xfrm>
        </p:spPr>
        <p:txBody>
          <a:bodyPr/>
          <a:lstStyle/>
          <a:p>
            <a:r>
              <a:rPr lang="en-US" dirty="0"/>
              <a:t>Select the appropriate </a:t>
            </a:r>
            <a:r>
              <a:rPr lang="en-US" dirty="0">
                <a:hlinkClick r:id="rId2"/>
              </a:rPr>
              <a:t>Medical conditions presentation </a:t>
            </a:r>
            <a:r>
              <a:rPr lang="en-US" dirty="0"/>
              <a:t>to support their menu planning (these include – bone health, cancer, CHD, diabetes, diverticular disease, high blood pressure, inflammatory bowel disease, anemia, malnutrition, obesity). </a:t>
            </a:r>
          </a:p>
          <a:p>
            <a:pPr marL="0" indent="0">
              <a:buNone/>
            </a:pPr>
            <a:r>
              <a:rPr lang="en-US" b="1" dirty="0"/>
              <a:t>Vegetarian/Vegan</a:t>
            </a:r>
          </a:p>
          <a:p>
            <a:r>
              <a:rPr lang="en-GB" dirty="0"/>
              <a:t>Explore the dietary needs of people who are vegetarian and/or vegan. </a:t>
            </a:r>
            <a:r>
              <a:rPr lang="en-GB" dirty="0">
                <a:hlinkClick r:id="rId3"/>
              </a:rPr>
              <a:t>The Different dietary needs presentation </a:t>
            </a:r>
            <a:r>
              <a:rPr lang="en-GB" dirty="0"/>
              <a:t>and </a:t>
            </a:r>
            <a:r>
              <a:rPr lang="en-GB" dirty="0">
                <a:hlinkClick r:id="rId4"/>
              </a:rPr>
              <a:t>worksheet </a:t>
            </a:r>
            <a:r>
              <a:rPr lang="en-GB" dirty="0"/>
              <a:t>provides information. Further information can be found on </a:t>
            </a:r>
            <a:r>
              <a:rPr lang="en-GB" dirty="0">
                <a:hlinkClick r:id="rId5"/>
              </a:rPr>
              <a:t>www.nutrition.org.uk </a:t>
            </a:r>
            <a:endParaRPr lang="en-GB" dirty="0"/>
          </a:p>
          <a:p>
            <a:r>
              <a:rPr lang="en-GB" dirty="0"/>
              <a:t>Investigate sources of protein from the Beans, pulses, fish, eggs, meat and other proteins food group that are suitable for a vegetarian diet. Watch the </a:t>
            </a:r>
            <a:r>
              <a:rPr lang="en-GB" dirty="0">
                <a:hlinkClick r:id="rId6"/>
              </a:rPr>
              <a:t>video</a:t>
            </a:r>
            <a:r>
              <a:rPr lang="en-GB" dirty="0"/>
              <a:t> looking at the protein section in the Eatwell guide. </a:t>
            </a:r>
          </a:p>
          <a:p>
            <a:r>
              <a:rPr lang="en-GB" dirty="0">
                <a:latin typeface="Arial"/>
                <a:ea typeface="MS Mincho"/>
                <a:cs typeface="Arial"/>
              </a:rPr>
              <a:t>I</a:t>
            </a:r>
            <a:r>
              <a:rPr lang="en-GB" dirty="0">
                <a:effectLst/>
                <a:latin typeface="Arial"/>
                <a:ea typeface="MS Mincho"/>
                <a:cs typeface="Arial"/>
              </a:rPr>
              <a:t>nvestigate where products such as tofu, myco-protein (</a:t>
            </a:r>
            <a:r>
              <a:rPr lang="en-GB" dirty="0">
                <a:latin typeface="Arial"/>
                <a:ea typeface="MS Mincho"/>
                <a:cs typeface="Arial"/>
              </a:rPr>
              <a:t>Quorn</a:t>
            </a:r>
            <a:r>
              <a:rPr lang="en-GB" dirty="0">
                <a:effectLst/>
                <a:latin typeface="Arial"/>
                <a:ea typeface="MS Mincho"/>
                <a:cs typeface="Arial"/>
              </a:rPr>
              <a:t>) and other vegetarian alternatives come from and how they can be included in a menu plan using the </a:t>
            </a:r>
            <a:r>
              <a:rPr lang="en-GB" dirty="0">
                <a:effectLst/>
                <a:latin typeface="Arial"/>
                <a:ea typeface="MS Mincho"/>
                <a:cs typeface="Arial"/>
                <a:hlinkClick r:id="rId7"/>
              </a:rPr>
              <a:t>Meat alternatives presentation</a:t>
            </a:r>
            <a:r>
              <a:rPr lang="en-GB" dirty="0">
                <a:effectLst/>
                <a:latin typeface="Arial"/>
                <a:ea typeface="MS Mincho"/>
                <a:cs typeface="Arial"/>
              </a:rPr>
              <a:t> and </a:t>
            </a:r>
            <a:r>
              <a:rPr lang="en-GB" dirty="0">
                <a:effectLst/>
                <a:latin typeface="Arial"/>
                <a:ea typeface="MS Mincho"/>
                <a:cs typeface="Arial"/>
                <a:hlinkClick r:id="rId8"/>
              </a:rPr>
              <a:t>worksheet</a:t>
            </a:r>
            <a:r>
              <a:rPr lang="en-GB" dirty="0">
                <a:effectLst/>
                <a:latin typeface="Arial"/>
                <a:ea typeface="MS Mincho"/>
                <a:cs typeface="Arial"/>
              </a:rPr>
              <a:t>.</a:t>
            </a:r>
            <a:r>
              <a:rPr lang="en-GB" dirty="0">
                <a:latin typeface="Arial"/>
                <a:ea typeface="MS Mincho"/>
                <a:cs typeface="Arial"/>
              </a:rPr>
              <a:t> </a:t>
            </a:r>
            <a:endParaRPr lang="en-GB" dirty="0"/>
          </a:p>
          <a:p>
            <a:pPr marL="0" indent="0">
              <a:buNone/>
            </a:pPr>
            <a:endParaRPr lang="en-US" b="1" dirty="0"/>
          </a:p>
          <a:p>
            <a:pPr marL="0" indent="0">
              <a:buNone/>
            </a:pPr>
            <a:endParaRPr lang="en-US" b="1" dirty="0"/>
          </a:p>
          <a:p>
            <a:pPr marL="0" indent="0">
              <a:buNone/>
            </a:pPr>
            <a:endParaRPr lang="en-US" b="1" dirty="0"/>
          </a:p>
          <a:p>
            <a:pPr marL="0" indent="0">
              <a:buNone/>
            </a:pPr>
            <a:endParaRPr lang="en-GB" dirty="0"/>
          </a:p>
        </p:txBody>
      </p:sp>
    </p:spTree>
    <p:extLst>
      <p:ext uri="{BB962C8B-B14F-4D97-AF65-F5344CB8AC3E}">
        <p14:creationId xmlns:p14="http://schemas.microsoft.com/office/powerpoint/2010/main" val="295920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DDB6-6365-429B-9FFC-57E089132C0D}"/>
              </a:ext>
            </a:extLst>
          </p:cNvPr>
          <p:cNvSpPr>
            <a:spLocks noGrp="1"/>
          </p:cNvSpPr>
          <p:nvPr>
            <p:ph type="ctrTitle"/>
          </p:nvPr>
        </p:nvSpPr>
        <p:spPr/>
        <p:txBody>
          <a:bodyPr/>
          <a:lstStyle/>
          <a:p>
            <a:r>
              <a:rPr lang="en-US" dirty="0"/>
              <a:t>Finding out activities </a:t>
            </a:r>
            <a:endParaRPr lang="en-GB" dirty="0"/>
          </a:p>
        </p:txBody>
      </p:sp>
      <p:sp>
        <p:nvSpPr>
          <p:cNvPr id="3" name="Subtitle 2">
            <a:extLst>
              <a:ext uri="{FF2B5EF4-FFF2-40B4-BE49-F238E27FC236}">
                <a16:creationId xmlns:a16="http://schemas.microsoft.com/office/drawing/2014/main" id="{31384D09-9B9D-4D2A-BE96-DE67B4D0B799}"/>
              </a:ext>
            </a:extLst>
          </p:cNvPr>
          <p:cNvSpPr>
            <a:spLocks noGrp="1"/>
          </p:cNvSpPr>
          <p:nvPr>
            <p:ph type="subTitle" idx="1"/>
          </p:nvPr>
        </p:nvSpPr>
        <p:spPr/>
        <p:txBody>
          <a:bodyPr/>
          <a:lstStyle/>
          <a:p>
            <a:pPr marL="0" indent="0">
              <a:buNone/>
            </a:pPr>
            <a:r>
              <a:rPr lang="en-US" b="1" dirty="0"/>
              <a:t>Portion size</a:t>
            </a:r>
          </a:p>
          <a:p>
            <a:r>
              <a:rPr lang="en-GB" dirty="0">
                <a:latin typeface="Arial" panose="020B0604020202020204" pitchFamily="34" charset="0"/>
                <a:ea typeface="MS Mincho" panose="02020609040205080304" pitchFamily="49" charset="-128"/>
              </a:rPr>
              <a:t>U</a:t>
            </a:r>
            <a:r>
              <a:rPr lang="en-GB" dirty="0">
                <a:effectLst/>
                <a:latin typeface="Arial" panose="020B0604020202020204" pitchFamily="34" charset="0"/>
                <a:ea typeface="MS Mincho" panose="02020609040205080304" pitchFamily="49" charset="-128"/>
              </a:rPr>
              <a:t>se the British Nutrition Foundations’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Find your balance</a:t>
            </a:r>
            <a:r>
              <a:rPr lang="en-GB" dirty="0">
                <a:effectLst/>
                <a:latin typeface="Arial" panose="020B0604020202020204" pitchFamily="34" charset="0"/>
                <a:ea typeface="MS Mincho" panose="02020609040205080304" pitchFamily="49" charset="-128"/>
                <a:hlinkClick r:id="rId2"/>
              </a:rPr>
              <a:t>  </a:t>
            </a:r>
            <a:r>
              <a:rPr lang="en-GB" dirty="0">
                <a:effectLst/>
                <a:latin typeface="Arial" panose="020B0604020202020204" pitchFamily="34" charset="0"/>
                <a:ea typeface="MS Mincho" panose="02020609040205080304" pitchFamily="49" charset="-128"/>
              </a:rPr>
              <a:t>resource to list the weights of common ‘handy’ measures.</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a:p>
            <a:r>
              <a:rPr lang="en-GB" dirty="0">
                <a:latin typeface="Arial" panose="020B0604020202020204" pitchFamily="34" charset="0"/>
                <a:ea typeface="Times New Roman" panose="02020603050405020304" pitchFamily="18" charset="0"/>
                <a:cs typeface="Times New Roman" panose="02020603050405020304" pitchFamily="18" charset="0"/>
              </a:rPr>
              <a:t>Investigate portion size - p</a:t>
            </a:r>
            <a:r>
              <a:rPr lang="en-GB" dirty="0">
                <a:effectLst/>
                <a:latin typeface="Arial" panose="020B0604020202020204" pitchFamily="34" charset="0"/>
                <a:ea typeface="Times New Roman" panose="02020603050405020304" pitchFamily="18" charset="0"/>
                <a:cs typeface="Times New Roman" panose="02020603050405020304" pitchFamily="18" charset="0"/>
              </a:rPr>
              <a:t>our their usual amount of breakfast cereal into a bowl, estimate how much they have put in and then weigh it. How does the amount weighed compare to the recommended portion size on the pack (usually 30g-45g)? Pour the recommended portion size into another bowl and compare the two. Discuss the difference and how this might impact nutrient intake. This activity can be done with other types of food, for example dried pasta or rice</a:t>
            </a:r>
            <a:r>
              <a:rPr lang="en-GB" dirty="0">
                <a:latin typeface="Arial" panose="020B0604020202020204" pitchFamily="34" charset="0"/>
                <a:ea typeface="Times New Roman" panose="02020603050405020304" pitchFamily="18" charset="0"/>
                <a:cs typeface="Times New Roman" panose="02020603050405020304" pitchFamily="18" charset="0"/>
              </a:rPr>
              <a:t>. There is a </a:t>
            </a:r>
            <a:r>
              <a:rPr lang="en-GB" dirty="0">
                <a:latin typeface="Arial" panose="020B0604020202020204" pitchFamily="34" charset="0"/>
                <a:ea typeface="Times New Roman" panose="02020603050405020304" pitchFamily="18" charset="0"/>
                <a:cs typeface="Times New Roman" panose="02020603050405020304" pitchFamily="18" charset="0"/>
                <a:hlinkClick r:id="rId3"/>
              </a:rPr>
              <a:t>class activity </a:t>
            </a:r>
            <a:r>
              <a:rPr lang="en-GB" dirty="0">
                <a:latin typeface="Arial" panose="020B0604020202020204" pitchFamily="34" charset="0"/>
                <a:ea typeface="Times New Roman" panose="02020603050405020304" pitchFamily="18" charset="0"/>
                <a:cs typeface="Times New Roman" panose="02020603050405020304" pitchFamily="18" charset="0"/>
              </a:rPr>
              <a:t>to support this. </a:t>
            </a:r>
          </a:p>
          <a:p>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50348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B757-1EDF-4B3A-BA3A-958876C7957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94D1A0-DEFD-4301-B33D-5D083CB50730}"/>
              </a:ext>
            </a:extLst>
          </p:cNvPr>
          <p:cNvSpPr>
            <a:spLocks noGrp="1"/>
          </p:cNvSpPr>
          <p:nvPr>
            <p:ph type="subTitle" idx="1"/>
          </p:nvPr>
        </p:nvSpPr>
        <p:spPr/>
        <p:txBody>
          <a:bodyPr/>
          <a:lstStyle/>
          <a:p>
            <a:pPr marL="0" indent="0">
              <a:buNone/>
            </a:pPr>
            <a:r>
              <a:rPr lang="en-US" b="1" dirty="0"/>
              <a:t>Allergies and intolerance</a:t>
            </a:r>
          </a:p>
          <a:p>
            <a:r>
              <a:rPr lang="en-US" dirty="0"/>
              <a:t>Use the </a:t>
            </a:r>
            <a:r>
              <a:rPr lang="en-US" dirty="0">
                <a:hlinkClick r:id="rId2"/>
              </a:rPr>
              <a:t>Adverse reactions to food presentation </a:t>
            </a:r>
            <a:r>
              <a:rPr lang="en-US" dirty="0"/>
              <a:t>and Adverse reactions to food </a:t>
            </a:r>
            <a:r>
              <a:rPr lang="en-US" dirty="0">
                <a:hlinkClick r:id="rId2"/>
              </a:rPr>
              <a:t>worksheet </a:t>
            </a:r>
            <a:r>
              <a:rPr lang="en-US" dirty="0"/>
              <a:t>to explain the importance of understanding allergies to food and food intolerances.  There is also a </a:t>
            </a:r>
            <a:r>
              <a:rPr lang="en-US" dirty="0">
                <a:hlinkClick r:id="rId3"/>
              </a:rPr>
              <a:t>quiz</a:t>
            </a:r>
            <a:r>
              <a:rPr lang="en-US" dirty="0"/>
              <a:t>.</a:t>
            </a:r>
          </a:p>
          <a:p>
            <a:r>
              <a:rPr lang="en-US" dirty="0"/>
              <a:t>Complete the </a:t>
            </a:r>
            <a:r>
              <a:rPr lang="en-US" dirty="0">
                <a:hlinkClick r:id="rId4"/>
              </a:rPr>
              <a:t>Allergen labelling activity </a:t>
            </a:r>
            <a:r>
              <a:rPr lang="en-US" dirty="0"/>
              <a:t>to </a:t>
            </a:r>
            <a:r>
              <a:rPr lang="en-US" dirty="0" err="1"/>
              <a:t>recognise</a:t>
            </a:r>
            <a:r>
              <a:rPr lang="en-US" dirty="0"/>
              <a:t> and highlight the allergens present in three recipes.</a:t>
            </a:r>
          </a:p>
        </p:txBody>
      </p:sp>
    </p:spTree>
    <p:extLst>
      <p:ext uri="{BB962C8B-B14F-4D97-AF65-F5344CB8AC3E}">
        <p14:creationId xmlns:p14="http://schemas.microsoft.com/office/powerpoint/2010/main" val="10468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30B7-A754-4537-A033-924B4FDB2AB2}"/>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D327EEE3-533E-48A8-BE11-4AB7230A4AA2}"/>
              </a:ext>
            </a:extLst>
          </p:cNvPr>
          <p:cNvSpPr>
            <a:spLocks noGrp="1"/>
          </p:cNvSpPr>
          <p:nvPr>
            <p:ph type="subTitle" idx="1"/>
          </p:nvPr>
        </p:nvSpPr>
        <p:spPr>
          <a:xfrm>
            <a:off x="1169276" y="2571092"/>
            <a:ext cx="10344298" cy="3600000"/>
          </a:xfrm>
        </p:spPr>
        <p:txBody>
          <a:bodyPr/>
          <a:lstStyle/>
          <a:p>
            <a:r>
              <a:rPr lang="en-US" dirty="0"/>
              <a:t>Discuss with the pupils who they think sports/energy drinks products are aimed at. Compare the list of ingredients for a variety of drinks and identify what is different. Provide a container of sugar cubes and ask the pupils to weigh out the amount of sugars provided in the drinks using the information on the nutrition labels.</a:t>
            </a:r>
          </a:p>
          <a:p>
            <a:r>
              <a:rPr lang="en-US" dirty="0"/>
              <a:t>Investigate, plan and cook a range of dishes that demonstrate the sources of identified nutrients. Use </a:t>
            </a:r>
            <a:r>
              <a:rPr lang="en-US" dirty="0">
                <a:hlinkClick r:id="rId2"/>
              </a:rPr>
              <a:t>Explore Food </a:t>
            </a:r>
            <a:r>
              <a:rPr lang="en-US" dirty="0"/>
              <a:t>at analyse the recipe. </a:t>
            </a:r>
          </a:p>
          <a:p>
            <a:r>
              <a:rPr lang="en-US" dirty="0"/>
              <a:t>Create a time plan for the recipe(s) that they have chosen. There are </a:t>
            </a:r>
            <a:r>
              <a:rPr lang="en-US" dirty="0">
                <a:hlinkClick r:id="rId3"/>
              </a:rPr>
              <a:t>worksheets</a:t>
            </a:r>
            <a:r>
              <a:rPr lang="en-US" dirty="0"/>
              <a:t> to support.</a:t>
            </a:r>
          </a:p>
          <a:p>
            <a:r>
              <a:rPr lang="en-US" dirty="0"/>
              <a:t>Create a visual step-by-step recipe and information card/video to support people trying out the new recipes and ideas.</a:t>
            </a:r>
          </a:p>
          <a:p>
            <a:r>
              <a:rPr lang="en-US" dirty="0"/>
              <a:t>U</a:t>
            </a:r>
            <a:r>
              <a:rPr lang="en-US" sz="2000" dirty="0"/>
              <a:t>se the ‘Find your fibre fortune</a:t>
            </a:r>
            <a:r>
              <a:rPr lang="en-US" sz="2000" dirty="0">
                <a:hlinkClick r:id="rId4"/>
              </a:rPr>
              <a:t>’ instructions </a:t>
            </a:r>
            <a:r>
              <a:rPr lang="en-US" sz="2000" dirty="0">
                <a:hlinkClick r:id="rId5"/>
              </a:rPr>
              <a:t>and worksheet </a:t>
            </a:r>
            <a:r>
              <a:rPr lang="en-US" sz="2000" dirty="0"/>
              <a:t>to create a fibre-filled meal based on three randomly selected ingredients. Fill out the questions on the worksheet. </a:t>
            </a:r>
          </a:p>
          <a:p>
            <a:endParaRPr lang="en-US" dirty="0"/>
          </a:p>
          <a:p>
            <a:endParaRPr lang="en-US" dirty="0"/>
          </a:p>
          <a:p>
            <a:pPr marL="0" indent="0">
              <a:buNone/>
            </a:pPr>
            <a:endParaRPr lang="en-GB" i="1" dirty="0"/>
          </a:p>
        </p:txBody>
      </p:sp>
    </p:spTree>
    <p:extLst>
      <p:ext uri="{BB962C8B-B14F-4D97-AF65-F5344CB8AC3E}">
        <p14:creationId xmlns:p14="http://schemas.microsoft.com/office/powerpoint/2010/main" val="236836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4D9A-E5B9-4B4B-811E-1E365557A6F8}"/>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4234D051-D3D6-44A1-A9E7-E79A48761FAD}"/>
              </a:ext>
            </a:extLst>
          </p:cNvPr>
          <p:cNvSpPr>
            <a:spLocks noGrp="1"/>
          </p:cNvSpPr>
          <p:nvPr>
            <p:ph type="subTitle" idx="1"/>
          </p:nvPr>
        </p:nvSpPr>
        <p:spPr/>
        <p:txBody>
          <a:bodyPr/>
          <a:lstStyle/>
          <a:p>
            <a:pPr marL="0" indent="0">
              <a:buNone/>
            </a:pPr>
            <a:r>
              <a:rPr lang="en-GB" sz="2000" dirty="0"/>
              <a:t>Pupils should:</a:t>
            </a:r>
          </a:p>
          <a:p>
            <a:pPr marL="0" indent="0">
              <a:buNone/>
            </a:pPr>
            <a:r>
              <a:rPr lang="en-GB" dirty="0"/>
              <a:t>Create an innovative menu for a person with a specific dietary need. It should showcase their knowledge and understanding of the Eatwell guide, energy and nutrients and nutritional needs through life, lifestyle choices and/or those living with health issues. </a:t>
            </a:r>
          </a:p>
          <a:p>
            <a:pPr marL="0" indent="0">
              <a:buNone/>
            </a:pPr>
            <a:r>
              <a:rPr lang="en-GB" dirty="0"/>
              <a:t>If appropriate pupils can prepare, cook and serve a dish or dishes from the menu. </a:t>
            </a:r>
          </a:p>
          <a:p>
            <a:pPr marL="0" indent="0">
              <a:buNone/>
            </a:pPr>
            <a:r>
              <a:rPr lang="en-GB" dirty="0"/>
              <a:t>Supporting information and evidence could be made available such as a nutritional analysis or presentation and guidance resources. </a:t>
            </a:r>
          </a:p>
          <a:p>
            <a:pPr marL="0" indent="0">
              <a:buNone/>
            </a:pPr>
            <a:endParaRPr lang="en-GB" dirty="0"/>
          </a:p>
        </p:txBody>
      </p:sp>
    </p:spTree>
    <p:extLst>
      <p:ext uri="{BB962C8B-B14F-4D97-AF65-F5344CB8AC3E}">
        <p14:creationId xmlns:p14="http://schemas.microsoft.com/office/powerpoint/2010/main" val="173094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3F59-ACBB-4D0E-91AB-F98BAFEF96A4}"/>
              </a:ext>
            </a:extLst>
          </p:cNvPr>
          <p:cNvSpPr>
            <a:spLocks noGrp="1"/>
          </p:cNvSpPr>
          <p:nvPr>
            <p:ph type="ctrTitle"/>
          </p:nvPr>
        </p:nvSpPr>
        <p:spPr/>
        <p:txBody>
          <a:bodyPr/>
          <a:lstStyle/>
          <a:p>
            <a:r>
              <a:rPr lang="en-US" dirty="0"/>
              <a:t>Celebrating success</a:t>
            </a:r>
            <a:endParaRPr lang="en-GB" dirty="0"/>
          </a:p>
        </p:txBody>
      </p:sp>
      <p:sp>
        <p:nvSpPr>
          <p:cNvPr id="3" name="Subtitle 2">
            <a:extLst>
              <a:ext uri="{FF2B5EF4-FFF2-40B4-BE49-F238E27FC236}">
                <a16:creationId xmlns:a16="http://schemas.microsoft.com/office/drawing/2014/main" id="{AC509C84-3CD1-49C8-B05E-18985C597BC9}"/>
              </a:ext>
            </a:extLst>
          </p:cNvPr>
          <p:cNvSpPr>
            <a:spLocks noGrp="1"/>
          </p:cNvSpPr>
          <p:nvPr>
            <p:ph type="subTitle" idx="1"/>
          </p:nvPr>
        </p:nvSpPr>
        <p:spPr>
          <a:xfrm>
            <a:off x="1169276" y="2571092"/>
            <a:ext cx="6363638"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20CC95F7-20E3-46C6-AF03-C4D22E7CEC6A}"/>
              </a:ext>
            </a:extLst>
          </p:cNvPr>
          <p:cNvPicPr>
            <a:picLocks noChangeAspect="1"/>
          </p:cNvPicPr>
          <p:nvPr/>
        </p:nvPicPr>
        <p:blipFill>
          <a:blip r:embed="rId2"/>
          <a:stretch>
            <a:fillRect/>
          </a:stretch>
        </p:blipFill>
        <p:spPr>
          <a:xfrm>
            <a:off x="8903871" y="1656266"/>
            <a:ext cx="2956329" cy="4169182"/>
          </a:xfrm>
          <a:prstGeom prst="rect">
            <a:avLst/>
          </a:prstGeom>
          <a:ln w="25400">
            <a:solidFill>
              <a:srgbClr val="263B83"/>
            </a:solidFill>
          </a:ln>
        </p:spPr>
      </p:pic>
      <p:sp>
        <p:nvSpPr>
          <p:cNvPr id="7" name="TextBox 6">
            <a:extLst>
              <a:ext uri="{FF2B5EF4-FFF2-40B4-BE49-F238E27FC236}">
                <a16:creationId xmlns:a16="http://schemas.microsoft.com/office/drawing/2014/main" id="{D03C77FB-6B54-4654-9505-541D84930FE2}"/>
              </a:ext>
            </a:extLst>
          </p:cNvPr>
          <p:cNvSpPr txBox="1"/>
          <p:nvPr/>
        </p:nvSpPr>
        <p:spPr>
          <a:xfrm>
            <a:off x="9205645" y="5917915"/>
            <a:ext cx="235278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70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D73A-FD24-4F0F-A723-4203BCEB1215}"/>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B85D14B4-1D05-4251-82DE-C3A943BD8407}"/>
              </a:ext>
            </a:extLst>
          </p:cNvPr>
          <p:cNvSpPr>
            <a:spLocks noGrp="1"/>
          </p:cNvSpPr>
          <p:nvPr>
            <p:ph type="subTitle" idx="1"/>
          </p:nvPr>
        </p:nvSpPr>
        <p:spPr>
          <a:xfrm>
            <a:off x="1169276" y="2571092"/>
            <a:ext cx="5545033" cy="3600000"/>
          </a:xfrm>
        </p:spPr>
        <p:txBody>
          <a:bodyPr/>
          <a:lstStyle/>
          <a:p>
            <a:pPr marL="0" indent="0">
              <a:buNone/>
            </a:pPr>
            <a:r>
              <a:rPr lang="en-US" dirty="0"/>
              <a:t>Work with a partner to answer these questions:</a:t>
            </a:r>
          </a:p>
          <a:p>
            <a:r>
              <a:rPr lang="en-US" dirty="0"/>
              <a:t>What is the Eatwell Guide?</a:t>
            </a:r>
          </a:p>
          <a:p>
            <a:r>
              <a:rPr lang="en-US" dirty="0"/>
              <a:t>Who is the Eatwell Guide for?</a:t>
            </a:r>
          </a:p>
          <a:p>
            <a:r>
              <a:rPr lang="en-GB" dirty="0">
                <a:effectLst/>
                <a:latin typeface="Arial" panose="020B0604020202020204" pitchFamily="34" charset="0"/>
                <a:ea typeface="MS Mincho" panose="02020609040205080304" pitchFamily="49" charset="-128"/>
              </a:rPr>
              <a:t>Should every meal be in proportion to The Eatwell Guide? Explain your answer</a:t>
            </a:r>
            <a:r>
              <a:rPr lang="en-US" dirty="0">
                <a:effectLst/>
                <a:latin typeface="Arial" panose="020B0604020202020204" pitchFamily="34" charset="0"/>
                <a:ea typeface="MS Mincho" panose="02020609040205080304" pitchFamily="49" charset="-128"/>
              </a:rPr>
              <a:t>. </a:t>
            </a: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C897930A-CE13-4AEA-BA9B-20610F6B021C}"/>
              </a:ext>
            </a:extLst>
          </p:cNvPr>
          <p:cNvPicPr>
            <a:picLocks noChangeAspect="1"/>
          </p:cNvPicPr>
          <p:nvPr/>
        </p:nvPicPr>
        <p:blipFill>
          <a:blip r:embed="rId2"/>
          <a:stretch>
            <a:fillRect/>
          </a:stretch>
        </p:blipFill>
        <p:spPr>
          <a:xfrm>
            <a:off x="7262949" y="2571092"/>
            <a:ext cx="4657152" cy="3292733"/>
          </a:xfrm>
          <a:prstGeom prst="rect">
            <a:avLst/>
          </a:prstGeom>
        </p:spPr>
      </p:pic>
    </p:spTree>
    <p:extLst>
      <p:ext uri="{BB962C8B-B14F-4D97-AF65-F5344CB8AC3E}">
        <p14:creationId xmlns:p14="http://schemas.microsoft.com/office/powerpoint/2010/main" val="3972172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Variety is the spice of life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E36E0C4-7CA9-4516-8147-A485B8ADE52E}"/>
              </a:ext>
            </a:extLst>
          </p:cNvPr>
          <p:cNvSpPr txBox="1"/>
          <p:nvPr/>
        </p:nvSpPr>
        <p:spPr>
          <a:xfrm>
            <a:off x="600877" y="615346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5FCB-FBB2-4C0C-BAC4-236228A8DCA5}"/>
              </a:ext>
            </a:extLst>
          </p:cNvPr>
          <p:cNvSpPr>
            <a:spLocks noGrp="1"/>
          </p:cNvSpPr>
          <p:nvPr>
            <p:ph type="ctrTitle"/>
          </p:nvPr>
        </p:nvSpPr>
        <p:spPr/>
        <p:txBody>
          <a:bodyPr/>
          <a:lstStyle/>
          <a:p>
            <a:r>
              <a:rPr lang="en-US" dirty="0"/>
              <a:t>Nutrients</a:t>
            </a:r>
            <a:endParaRPr lang="en-GB" dirty="0"/>
          </a:p>
        </p:txBody>
      </p:sp>
      <p:sp>
        <p:nvSpPr>
          <p:cNvPr id="3" name="Subtitle 2">
            <a:extLst>
              <a:ext uri="{FF2B5EF4-FFF2-40B4-BE49-F238E27FC236}">
                <a16:creationId xmlns:a16="http://schemas.microsoft.com/office/drawing/2014/main" id="{646CC675-C568-4CBC-8FC1-252E8EEE4979}"/>
              </a:ext>
            </a:extLst>
          </p:cNvPr>
          <p:cNvSpPr>
            <a:spLocks noGrp="1"/>
          </p:cNvSpPr>
          <p:nvPr>
            <p:ph type="subTitle" idx="1"/>
          </p:nvPr>
        </p:nvSpPr>
        <p:spPr>
          <a:xfrm>
            <a:off x="1169277" y="2571092"/>
            <a:ext cx="6473460" cy="3600000"/>
          </a:xfrm>
        </p:spPr>
        <p:txBody>
          <a:bodyPr/>
          <a:lstStyle/>
          <a:p>
            <a:pPr marL="0" indent="0">
              <a:spcBef>
                <a:spcPct val="0"/>
              </a:spcBef>
              <a:buNone/>
              <a:defRPr/>
            </a:pPr>
            <a:r>
              <a:rPr lang="en-GB" dirty="0"/>
              <a:t>There are two different types of nutrients:</a:t>
            </a:r>
          </a:p>
          <a:p>
            <a:pPr>
              <a:spcBef>
                <a:spcPct val="0"/>
              </a:spcBef>
              <a:defRPr/>
            </a:pPr>
            <a:r>
              <a:rPr lang="en-GB" dirty="0"/>
              <a:t> macronutrients;</a:t>
            </a:r>
          </a:p>
          <a:p>
            <a:pPr>
              <a:spcBef>
                <a:spcPct val="0"/>
              </a:spcBef>
              <a:defRPr/>
            </a:pPr>
            <a:r>
              <a:rPr lang="en-GB" dirty="0"/>
              <a:t> micronutrients.</a:t>
            </a:r>
          </a:p>
          <a:p>
            <a:pPr>
              <a:spcBef>
                <a:spcPct val="0"/>
              </a:spcBef>
              <a:defRPr/>
            </a:pPr>
            <a:endParaRPr lang="en-GB" dirty="0"/>
          </a:p>
          <a:p>
            <a:pPr marL="0" indent="0">
              <a:spcBef>
                <a:spcPct val="0"/>
              </a:spcBef>
              <a:buNone/>
              <a:defRPr/>
            </a:pPr>
            <a:r>
              <a:rPr lang="en-GB" dirty="0"/>
              <a:t>What are the three macronutrients that are essential for health? </a:t>
            </a:r>
          </a:p>
          <a:p>
            <a:pPr marL="0" indent="0">
              <a:spcBef>
                <a:spcPct val="0"/>
              </a:spcBef>
              <a:buNone/>
              <a:defRPr/>
            </a:pPr>
            <a:endParaRPr lang="en-US" dirty="0"/>
          </a:p>
          <a:p>
            <a:pPr>
              <a:spcBef>
                <a:spcPct val="0"/>
              </a:spcBef>
              <a:defRPr/>
            </a:pPr>
            <a:r>
              <a:rPr lang="en-US" dirty="0"/>
              <a:t>Carbohydrate, </a:t>
            </a:r>
            <a:r>
              <a:rPr lang="en-GB" dirty="0"/>
              <a:t>protein and fat. (These provide energy.)</a:t>
            </a:r>
          </a:p>
          <a:p>
            <a:pPr marL="0" indent="0">
              <a:spcBef>
                <a:spcPct val="0"/>
              </a:spcBef>
              <a:buNone/>
              <a:defRPr/>
            </a:pPr>
            <a:endParaRPr lang="en-GB" dirty="0"/>
          </a:p>
          <a:p>
            <a:pPr marL="0" indent="0">
              <a:spcBef>
                <a:spcPct val="0"/>
              </a:spcBef>
              <a:buNone/>
              <a:defRPr/>
            </a:pPr>
            <a:r>
              <a:rPr lang="en-GB" altLang="en-US" dirty="0"/>
              <a:t>What are two types of micronutrients? </a:t>
            </a:r>
            <a:endParaRPr lang="en-GB" dirty="0"/>
          </a:p>
          <a:p>
            <a:r>
              <a:rPr lang="en-US" dirty="0"/>
              <a:t>Vitamins and minerals.</a:t>
            </a:r>
            <a:endParaRPr lang="en-GB" dirty="0"/>
          </a:p>
          <a:p>
            <a:pPr marL="0" indent="0">
              <a:buNone/>
            </a:pPr>
            <a:endParaRPr lang="en-GB" dirty="0"/>
          </a:p>
        </p:txBody>
      </p:sp>
      <p:graphicFrame>
        <p:nvGraphicFramePr>
          <p:cNvPr id="8" name="Chart 7">
            <a:extLst>
              <a:ext uri="{FF2B5EF4-FFF2-40B4-BE49-F238E27FC236}">
                <a16:creationId xmlns:a16="http://schemas.microsoft.com/office/drawing/2014/main" id="{030E89FC-9F1F-49DA-8CE9-AD405F84627C}"/>
              </a:ext>
            </a:extLst>
          </p:cNvPr>
          <p:cNvGraphicFramePr>
            <a:graphicFrameLocks/>
          </p:cNvGraphicFramePr>
          <p:nvPr>
            <p:extLst>
              <p:ext uri="{D42A27DB-BD31-4B8C-83A1-F6EECF244321}">
                <p14:modId xmlns:p14="http://schemas.microsoft.com/office/powerpoint/2010/main" val="1732614200"/>
              </p:ext>
            </p:extLst>
          </p:nvPr>
        </p:nvGraphicFramePr>
        <p:xfrm>
          <a:off x="8496729" y="1711004"/>
          <a:ext cx="3420602"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1320030-E30F-4D6D-911C-68C173FA66DB}"/>
              </a:ext>
            </a:extLst>
          </p:cNvPr>
          <p:cNvSpPr txBox="1"/>
          <p:nvPr/>
        </p:nvSpPr>
        <p:spPr>
          <a:xfrm>
            <a:off x="9076198" y="5415183"/>
            <a:ext cx="2400300" cy="738664"/>
          </a:xfrm>
          <a:prstGeom prst="rect">
            <a:avLst/>
          </a:prstGeom>
          <a:noFill/>
        </p:spPr>
        <p:txBody>
          <a:bodyPr wrap="square">
            <a:spAutoFit/>
          </a:bodyPr>
          <a:lstStyle/>
          <a:p>
            <a:pPr>
              <a:spcBef>
                <a:spcPct val="50000"/>
              </a:spcBef>
            </a:pPr>
            <a:r>
              <a:rPr lang="en-GB" altLang="zh-TW" sz="1400" dirty="0">
                <a:latin typeface="Arial" panose="020B0604020202020204" pitchFamily="34" charset="0"/>
                <a:cs typeface="Arial" panose="020B0604020202020204" pitchFamily="34" charset="0"/>
              </a:rPr>
              <a:t>Per gram, fat provides more than twice the energy of carbohydrate.</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C52E-A330-4C14-A4CE-AEC39395D63F}"/>
              </a:ext>
            </a:extLst>
          </p:cNvPr>
          <p:cNvSpPr>
            <a:spLocks noGrp="1"/>
          </p:cNvSpPr>
          <p:nvPr>
            <p:ph type="ctrTitle"/>
          </p:nvPr>
        </p:nvSpPr>
        <p:spPr/>
        <p:txBody>
          <a:bodyPr/>
          <a:lstStyle/>
          <a:p>
            <a:r>
              <a:rPr lang="en-US" dirty="0"/>
              <a:t>Energy needs</a:t>
            </a:r>
            <a:endParaRPr lang="en-GB" dirty="0"/>
          </a:p>
        </p:txBody>
      </p:sp>
      <p:sp>
        <p:nvSpPr>
          <p:cNvPr id="3" name="Subtitle 2">
            <a:extLst>
              <a:ext uri="{FF2B5EF4-FFF2-40B4-BE49-F238E27FC236}">
                <a16:creationId xmlns:a16="http://schemas.microsoft.com/office/drawing/2014/main" id="{97BFDAA8-35CE-4376-80DA-01ACD97FBD97}"/>
              </a:ext>
            </a:extLst>
          </p:cNvPr>
          <p:cNvSpPr>
            <a:spLocks noGrp="1"/>
          </p:cNvSpPr>
          <p:nvPr>
            <p:ph type="subTitle" idx="1"/>
          </p:nvPr>
        </p:nvSpPr>
        <p:spPr>
          <a:xfrm>
            <a:off x="1169276" y="2553674"/>
            <a:ext cx="7184149" cy="3600000"/>
          </a:xfrm>
        </p:spPr>
        <p:txBody>
          <a:bodyPr/>
          <a:lstStyle/>
          <a:p>
            <a:pPr marL="0" indent="0">
              <a:buNone/>
            </a:pPr>
            <a:r>
              <a:rPr lang="en-GB" altLang="en-US" sz="2000" dirty="0"/>
              <a:t>Energy is essential for life, and is required to fuel many different body processes, growth and activities. </a:t>
            </a:r>
          </a:p>
          <a:p>
            <a:pPr marL="0" indent="0">
              <a:buNone/>
            </a:pPr>
            <a:endParaRPr lang="en-GB" altLang="en-US" sz="1000" dirty="0"/>
          </a:p>
          <a:p>
            <a:pPr marL="0" indent="0">
              <a:spcBef>
                <a:spcPct val="0"/>
              </a:spcBef>
              <a:buNone/>
            </a:pPr>
            <a:r>
              <a:rPr lang="en-GB" altLang="en-US" sz="2000" dirty="0"/>
              <a:t>These include:</a:t>
            </a:r>
          </a:p>
          <a:p>
            <a:pPr marL="0" indent="0">
              <a:spcBef>
                <a:spcPct val="0"/>
              </a:spcBef>
              <a:buNone/>
            </a:pPr>
            <a:endParaRPr lang="en-GB" altLang="en-US" sz="2000" dirty="0"/>
          </a:p>
          <a:p>
            <a:pPr>
              <a:spcBef>
                <a:spcPct val="0"/>
              </a:spcBef>
            </a:pPr>
            <a:r>
              <a:rPr lang="en-GB" altLang="en-US" sz="2000" dirty="0"/>
              <a:t>keeping the heart beating and the organs functioning; </a:t>
            </a:r>
          </a:p>
          <a:p>
            <a:pPr>
              <a:spcBef>
                <a:spcPct val="0"/>
              </a:spcBef>
            </a:pPr>
            <a:r>
              <a:rPr lang="en-GB" altLang="en-US" sz="2000" dirty="0"/>
              <a:t>maintaining body temperature;</a:t>
            </a:r>
          </a:p>
          <a:p>
            <a:pPr>
              <a:spcBef>
                <a:spcPct val="0"/>
              </a:spcBef>
            </a:pPr>
            <a:r>
              <a:rPr lang="en-GB" altLang="en-US" sz="2000" dirty="0"/>
              <a:t>muscle contraction.</a:t>
            </a:r>
          </a:p>
          <a:p>
            <a:pPr marL="0" indent="0">
              <a:buNone/>
            </a:pPr>
            <a:endParaRPr lang="en-GB" dirty="0"/>
          </a:p>
        </p:txBody>
      </p:sp>
      <p:pic>
        <p:nvPicPr>
          <p:cNvPr id="5" name="Picture 4">
            <a:extLst>
              <a:ext uri="{FF2B5EF4-FFF2-40B4-BE49-F238E27FC236}">
                <a16:creationId xmlns:a16="http://schemas.microsoft.com/office/drawing/2014/main" id="{57972688-59F1-4649-9CD8-AB11FB424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792" y="2553674"/>
            <a:ext cx="3058478" cy="2485014"/>
          </a:xfrm>
          <a:prstGeom prst="rect">
            <a:avLst/>
          </a:prstGeom>
          <a:ln>
            <a:noFill/>
          </a:ln>
          <a:effectLst/>
        </p:spPr>
      </p:pic>
    </p:spTree>
    <p:extLst>
      <p:ext uri="{BB962C8B-B14F-4D97-AF65-F5344CB8AC3E}">
        <p14:creationId xmlns:p14="http://schemas.microsoft.com/office/powerpoint/2010/main" val="126433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C52E-A330-4C14-A4CE-AEC39395D63F}"/>
              </a:ext>
            </a:extLst>
          </p:cNvPr>
          <p:cNvSpPr>
            <a:spLocks noGrp="1"/>
          </p:cNvSpPr>
          <p:nvPr>
            <p:ph type="ctrTitle"/>
          </p:nvPr>
        </p:nvSpPr>
        <p:spPr/>
        <p:txBody>
          <a:bodyPr/>
          <a:lstStyle/>
          <a:p>
            <a:r>
              <a:rPr lang="en-US" dirty="0"/>
              <a:t>Energy needs</a:t>
            </a:r>
            <a:endParaRPr lang="en-GB" dirty="0"/>
          </a:p>
        </p:txBody>
      </p:sp>
      <p:sp>
        <p:nvSpPr>
          <p:cNvPr id="7" name="TextBox 6">
            <a:extLst>
              <a:ext uri="{FF2B5EF4-FFF2-40B4-BE49-F238E27FC236}">
                <a16:creationId xmlns:a16="http://schemas.microsoft.com/office/drawing/2014/main" id="{A9F71C67-CBA7-4E68-8FC8-254280D37192}"/>
              </a:ext>
            </a:extLst>
          </p:cNvPr>
          <p:cNvSpPr txBox="1"/>
          <p:nvPr/>
        </p:nvSpPr>
        <p:spPr>
          <a:xfrm>
            <a:off x="1108152" y="2283798"/>
            <a:ext cx="4987847" cy="2246769"/>
          </a:xfrm>
          <a:prstGeom prst="rect">
            <a:avLst/>
          </a:prstGeom>
          <a:noFill/>
        </p:spPr>
        <p:txBody>
          <a:bodyPr wrap="square" rtlCol="0">
            <a:spAutoFit/>
          </a:bodyPr>
          <a:lstStyle/>
          <a:p>
            <a:pPr marL="0" indent="0">
              <a:spcBef>
                <a:spcPct val="0"/>
              </a:spcBef>
              <a:buNone/>
            </a:pPr>
            <a:r>
              <a:rPr lang="en-US" altLang="en-US" sz="2000" dirty="0">
                <a:latin typeface="Arial" panose="020B0604020202020204" pitchFamily="34" charset="0"/>
                <a:cs typeface="Arial" panose="020B0604020202020204" pitchFamily="34" charset="0"/>
              </a:rPr>
              <a:t>Different people need different amounts of dietary energy depending on their:</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age; </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gender;</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body size;</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level of activity;</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genes.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5AD365-CBAC-4EB8-AA02-ADDE7E756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14" y="1737219"/>
            <a:ext cx="3135926" cy="4382804"/>
          </a:xfrm>
          <a:prstGeom prst="rect">
            <a:avLst/>
          </a:prstGeom>
          <a:ln>
            <a:noFill/>
          </a:ln>
          <a:effectLst/>
        </p:spPr>
      </p:pic>
    </p:spTree>
    <p:extLst>
      <p:ext uri="{BB962C8B-B14F-4D97-AF65-F5344CB8AC3E}">
        <p14:creationId xmlns:p14="http://schemas.microsoft.com/office/powerpoint/2010/main" val="728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0713-1079-4454-9E25-8278D9B0A7D1}"/>
              </a:ext>
            </a:extLst>
          </p:cNvPr>
          <p:cNvSpPr>
            <a:spLocks noGrp="1"/>
          </p:cNvSpPr>
          <p:nvPr>
            <p:ph type="ctrTitle"/>
          </p:nvPr>
        </p:nvSpPr>
        <p:spPr/>
        <p:txBody>
          <a:bodyPr/>
          <a:lstStyle/>
          <a:p>
            <a:r>
              <a:rPr lang="en-US" dirty="0"/>
              <a:t>Portion size</a:t>
            </a:r>
            <a:endParaRPr lang="en-GB" dirty="0"/>
          </a:p>
        </p:txBody>
      </p:sp>
      <p:sp>
        <p:nvSpPr>
          <p:cNvPr id="3" name="Subtitle 2">
            <a:extLst>
              <a:ext uri="{FF2B5EF4-FFF2-40B4-BE49-F238E27FC236}">
                <a16:creationId xmlns:a16="http://schemas.microsoft.com/office/drawing/2014/main" id="{442BCACB-47BA-49DA-90FA-96ACEDF7C80B}"/>
              </a:ext>
            </a:extLst>
          </p:cNvPr>
          <p:cNvSpPr>
            <a:spLocks noGrp="1"/>
          </p:cNvSpPr>
          <p:nvPr>
            <p:ph type="subTitle" idx="1"/>
          </p:nvPr>
        </p:nvSpPr>
        <p:spPr>
          <a:xfrm>
            <a:off x="1169276" y="2571092"/>
            <a:ext cx="4665467" cy="3600000"/>
          </a:xfrm>
        </p:spPr>
        <p:txBody>
          <a:bodyPr/>
          <a:lstStyle/>
          <a:p>
            <a:pPr marL="0" indent="0">
              <a:buNone/>
            </a:pPr>
            <a:r>
              <a:rPr lang="en-US" dirty="0"/>
              <a:t>Healthy adults need a range of different foods. The amount of food needed varies from person to person.</a:t>
            </a:r>
          </a:p>
          <a:p>
            <a:pPr marL="0" indent="0">
              <a:buNone/>
            </a:pPr>
            <a:endParaRPr lang="en-US" dirty="0"/>
          </a:p>
          <a:p>
            <a:pPr marL="0" indent="0">
              <a:buNone/>
            </a:pPr>
            <a:r>
              <a:rPr lang="en-US" dirty="0"/>
              <a:t>What factors do you need to consider when thinking about portion size? </a:t>
            </a:r>
          </a:p>
          <a:p>
            <a:pPr marL="0" indent="0">
              <a:buNone/>
            </a:pPr>
            <a:endParaRPr lang="en-US" dirty="0"/>
          </a:p>
          <a:p>
            <a:pPr marL="0" indent="0">
              <a:buNone/>
            </a:pPr>
            <a:r>
              <a:rPr lang="en-US" dirty="0">
                <a:latin typeface="Arial"/>
                <a:cs typeface="Arial"/>
              </a:rPr>
              <a:t>Not sure about portion size for different foods? Find out more </a:t>
            </a:r>
            <a:r>
              <a:rPr lang="en-US" dirty="0">
                <a:latin typeface="Arial"/>
                <a:cs typeface="Arial"/>
                <a:hlinkClick r:id="rId2"/>
              </a:rPr>
              <a:t>here</a:t>
            </a:r>
            <a:r>
              <a:rPr lang="en-US" dirty="0">
                <a:latin typeface="Arial"/>
                <a:cs typeface="Arial"/>
              </a:rPr>
              <a:t>.</a:t>
            </a:r>
          </a:p>
          <a:p>
            <a:pPr marL="0" indent="0">
              <a:buNone/>
            </a:pPr>
            <a:endParaRPr lang="en-US" dirty="0"/>
          </a:p>
          <a:p>
            <a:pPr marL="0" indent="0">
              <a:buNone/>
            </a:pPr>
            <a:endParaRPr lang="en-US" dirty="0"/>
          </a:p>
          <a:p>
            <a:pPr marL="0" indent="0">
              <a:buNone/>
            </a:pPr>
            <a:r>
              <a:rPr lang="en-US" dirty="0"/>
              <a:t> </a:t>
            </a:r>
            <a:endParaRPr lang="en-GB" dirty="0"/>
          </a:p>
        </p:txBody>
      </p:sp>
      <p:sp>
        <p:nvSpPr>
          <p:cNvPr id="6" name="TextBox 5">
            <a:extLst>
              <a:ext uri="{FF2B5EF4-FFF2-40B4-BE49-F238E27FC236}">
                <a16:creationId xmlns:a16="http://schemas.microsoft.com/office/drawing/2014/main" id="{5BA6582C-4859-4FBC-9545-CF3144772A83}"/>
              </a:ext>
            </a:extLst>
          </p:cNvPr>
          <p:cNvSpPr txBox="1"/>
          <p:nvPr/>
        </p:nvSpPr>
        <p:spPr>
          <a:xfrm>
            <a:off x="8070520" y="5907621"/>
            <a:ext cx="295220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3"/>
              </a:rPr>
              <a:t>Find your balance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3AEFA4C-EB46-41A7-82D7-5BBDCBDBDB83}"/>
              </a:ext>
            </a:extLst>
          </p:cNvPr>
          <p:cNvPicPr>
            <a:picLocks noChangeAspect="1"/>
          </p:cNvPicPr>
          <p:nvPr/>
        </p:nvPicPr>
        <p:blipFill>
          <a:blip r:embed="rId4"/>
          <a:stretch>
            <a:fillRect/>
          </a:stretch>
        </p:blipFill>
        <p:spPr>
          <a:xfrm>
            <a:off x="6522659" y="1912877"/>
            <a:ext cx="5374815" cy="3799554"/>
          </a:xfrm>
          <a:prstGeom prst="rect">
            <a:avLst/>
          </a:prstGeom>
        </p:spPr>
      </p:pic>
    </p:spTree>
    <p:extLst>
      <p:ext uri="{BB962C8B-B14F-4D97-AF65-F5344CB8AC3E}">
        <p14:creationId xmlns:p14="http://schemas.microsoft.com/office/powerpoint/2010/main" val="43996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BC2-CA1A-4E48-B11E-043C8AFA8066}"/>
              </a:ext>
            </a:extLst>
          </p:cNvPr>
          <p:cNvSpPr>
            <a:spLocks noGrp="1"/>
          </p:cNvSpPr>
          <p:nvPr>
            <p:ph type="ctrTitle"/>
          </p:nvPr>
        </p:nvSpPr>
        <p:spPr/>
        <p:txBody>
          <a:bodyPr/>
          <a:lstStyle/>
          <a:p>
            <a:r>
              <a:rPr lang="en-US" dirty="0"/>
              <a:t>Nutritional needs through life</a:t>
            </a:r>
            <a:endParaRPr lang="en-GB" dirty="0"/>
          </a:p>
        </p:txBody>
      </p:sp>
      <p:sp>
        <p:nvSpPr>
          <p:cNvPr id="3" name="Subtitle 2">
            <a:extLst>
              <a:ext uri="{FF2B5EF4-FFF2-40B4-BE49-F238E27FC236}">
                <a16:creationId xmlns:a16="http://schemas.microsoft.com/office/drawing/2014/main" id="{C93A959C-4BA8-400D-840E-1D4A61605683}"/>
              </a:ext>
            </a:extLst>
          </p:cNvPr>
          <p:cNvSpPr>
            <a:spLocks noGrp="1"/>
          </p:cNvSpPr>
          <p:nvPr>
            <p:ph type="subTitle" idx="1"/>
          </p:nvPr>
        </p:nvSpPr>
        <p:spPr>
          <a:xfrm>
            <a:off x="1169275" y="2571092"/>
            <a:ext cx="6276553" cy="2003111"/>
          </a:xfrm>
        </p:spPr>
        <p:txBody>
          <a:bodyPr/>
          <a:lstStyle/>
          <a:p>
            <a:pPr marL="0" indent="0">
              <a:buNone/>
            </a:pPr>
            <a:r>
              <a:rPr lang="en-GB" sz="2000" dirty="0"/>
              <a:t>Energy and nutrient requirements change through life and depend on many factors, such as age, gender, body size, level of activity and genes. </a:t>
            </a:r>
          </a:p>
          <a:p>
            <a:pPr marL="0" indent="0">
              <a:buNone/>
            </a:pPr>
            <a:endParaRPr lang="en-GB" dirty="0"/>
          </a:p>
          <a:p>
            <a:pPr marL="0" indent="0">
              <a:buNone/>
            </a:pPr>
            <a:r>
              <a:rPr lang="en-GB" dirty="0"/>
              <a:t>Make a list of the key stages in life that may affect nutritional needs. Why do they change?</a:t>
            </a:r>
          </a:p>
        </p:txBody>
      </p:sp>
      <p:sp>
        <p:nvSpPr>
          <p:cNvPr id="4" name="TextBox 3">
            <a:extLst>
              <a:ext uri="{FF2B5EF4-FFF2-40B4-BE49-F238E27FC236}">
                <a16:creationId xmlns:a16="http://schemas.microsoft.com/office/drawing/2014/main" id="{989F448F-7FD5-408D-ADB6-136629CD054F}"/>
              </a:ext>
            </a:extLst>
          </p:cNvPr>
          <p:cNvSpPr txBox="1"/>
          <p:nvPr/>
        </p:nvSpPr>
        <p:spPr>
          <a:xfrm>
            <a:off x="1082185" y="4643871"/>
            <a:ext cx="6276554" cy="2092881"/>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Did you include the following</a:t>
            </a:r>
            <a:r>
              <a:rPr lang="en-US" sz="2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Pregnancy &amp; breast feeding	        Toddlers</a:t>
            </a:r>
          </a:p>
          <a:p>
            <a:r>
              <a:rPr lang="en-US" sz="2000" dirty="0">
                <a:latin typeface="Arial" panose="020B0604020202020204" pitchFamily="34" charset="0"/>
                <a:cs typeface="Arial" panose="020B0604020202020204" pitchFamily="34" charset="0"/>
              </a:rPr>
              <a:t>Childhood			        Adolescence</a:t>
            </a:r>
          </a:p>
          <a:p>
            <a:r>
              <a:rPr lang="en-US" sz="2000" dirty="0">
                <a:latin typeface="Arial" panose="020B0604020202020204" pitchFamily="34" charset="0"/>
                <a:cs typeface="Arial" panose="020B0604020202020204" pitchFamily="34" charset="0"/>
              </a:rPr>
              <a:t>Adulthood			        Older adults				</a:t>
            </a:r>
          </a:p>
          <a:p>
            <a:endParaRPr lang="en-GB" sz="2000" dirty="0">
              <a:latin typeface="Arial" panose="020B0604020202020204" pitchFamily="34" charset="0"/>
              <a:cs typeface="Arial" panose="020B0604020202020204" pitchFamily="34" charset="0"/>
            </a:endParaRPr>
          </a:p>
        </p:txBody>
      </p:sp>
      <p:pic>
        <p:nvPicPr>
          <p:cNvPr id="5" name="Picture 5" descr="A group of people posing for a photo&#10;&#10;Description automatically generated">
            <a:extLst>
              <a:ext uri="{FF2B5EF4-FFF2-40B4-BE49-F238E27FC236}">
                <a16:creationId xmlns:a16="http://schemas.microsoft.com/office/drawing/2014/main" id="{D3C890FE-E6D2-4E5E-A796-93DB4FD76339}"/>
              </a:ext>
            </a:extLst>
          </p:cNvPr>
          <p:cNvPicPr>
            <a:picLocks noChangeAspect="1"/>
          </p:cNvPicPr>
          <p:nvPr/>
        </p:nvPicPr>
        <p:blipFill>
          <a:blip r:embed="rId2"/>
          <a:stretch>
            <a:fillRect/>
          </a:stretch>
        </p:blipFill>
        <p:spPr>
          <a:xfrm>
            <a:off x="7857067" y="2574619"/>
            <a:ext cx="3892247" cy="2579618"/>
          </a:xfrm>
          <a:prstGeom prst="rect">
            <a:avLst/>
          </a:prstGeom>
        </p:spPr>
      </p:pic>
    </p:spTree>
    <p:extLst>
      <p:ext uri="{BB962C8B-B14F-4D97-AF65-F5344CB8AC3E}">
        <p14:creationId xmlns:p14="http://schemas.microsoft.com/office/powerpoint/2010/main" val="35643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D07F-C27D-46A0-BDE1-68576B7227FD}"/>
              </a:ext>
            </a:extLst>
          </p:cNvPr>
          <p:cNvSpPr>
            <a:spLocks noGrp="1"/>
          </p:cNvSpPr>
          <p:nvPr>
            <p:ph type="ctrTitle"/>
          </p:nvPr>
        </p:nvSpPr>
        <p:spPr/>
        <p:txBody>
          <a:bodyPr/>
          <a:lstStyle/>
          <a:p>
            <a:r>
              <a:rPr lang="en-US" dirty="0"/>
              <a:t>Diet and health</a:t>
            </a:r>
            <a:endParaRPr lang="en-GB" dirty="0"/>
          </a:p>
        </p:txBody>
      </p:sp>
      <p:sp>
        <p:nvSpPr>
          <p:cNvPr id="3" name="Subtitle 2">
            <a:extLst>
              <a:ext uri="{FF2B5EF4-FFF2-40B4-BE49-F238E27FC236}">
                <a16:creationId xmlns:a16="http://schemas.microsoft.com/office/drawing/2014/main" id="{B2857D6C-12C6-4A78-81D4-EB215A903110}"/>
              </a:ext>
            </a:extLst>
          </p:cNvPr>
          <p:cNvSpPr>
            <a:spLocks noGrp="1"/>
          </p:cNvSpPr>
          <p:nvPr>
            <p:ph type="subTitle" idx="1"/>
          </p:nvPr>
        </p:nvSpPr>
        <p:spPr>
          <a:xfrm>
            <a:off x="1169276" y="2571092"/>
            <a:ext cx="5362153" cy="3600000"/>
          </a:xfrm>
        </p:spPr>
        <p:txBody>
          <a:bodyPr/>
          <a:lstStyle/>
          <a:p>
            <a:pPr marL="0" indent="0">
              <a:buNone/>
            </a:pPr>
            <a:r>
              <a:rPr lang="en-GB" sz="2000" dirty="0"/>
              <a:t>A balanced diet is based on the Eatwell Guide.</a:t>
            </a:r>
          </a:p>
          <a:p>
            <a:pPr marL="0" indent="0">
              <a:buNone/>
            </a:pPr>
            <a:r>
              <a:rPr lang="en-GB" b="0" i="0" dirty="0">
                <a:effectLst/>
                <a:latin typeface="Arial" panose="020B0604020202020204" pitchFamily="34" charset="0"/>
                <a:cs typeface="Arial" panose="020B0604020202020204" pitchFamily="34" charset="0"/>
              </a:rPr>
              <a:t>Following a healthy, balanced diet helps ensure that our bodies get all the nutrients needed to function well from day to day. </a:t>
            </a:r>
          </a:p>
          <a:p>
            <a:pPr marL="0" indent="0">
              <a:buNone/>
            </a:pPr>
            <a:r>
              <a:rPr lang="en-GB" dirty="0">
                <a:latin typeface="Arial" panose="020B0604020202020204" pitchFamily="34" charset="0"/>
                <a:cs typeface="Arial" panose="020B0604020202020204" pitchFamily="34" charset="0"/>
              </a:rPr>
              <a:t>A balanced diet can </a:t>
            </a:r>
            <a:r>
              <a:rPr lang="en-GB" b="0" i="0" dirty="0">
                <a:effectLst/>
                <a:latin typeface="Arial" panose="020B0604020202020204" pitchFamily="34" charset="0"/>
                <a:cs typeface="Arial" panose="020B0604020202020204" pitchFamily="34" charset="0"/>
              </a:rPr>
              <a:t>also reduce the risk of diseases like heart disease, stroke, type 2 diabetes and some types of cancer in the longer term.</a:t>
            </a:r>
            <a:endParaRPr lang="en-GB" dirty="0">
              <a:latin typeface="Arial" panose="020B0604020202020204" pitchFamily="34" charset="0"/>
              <a:cs typeface="Arial" panose="020B0604020202020204" pitchFamily="34" charset="0"/>
            </a:endParaRPr>
          </a:p>
          <a:p>
            <a:endParaRPr lang="en-GB" sz="2000" dirty="0"/>
          </a:p>
          <a:p>
            <a:pPr marL="0" indent="0">
              <a:buNone/>
            </a:pPr>
            <a:endParaRPr lang="en-GB" sz="2000" dirty="0"/>
          </a:p>
          <a:p>
            <a:pPr marL="0" indent="0">
              <a:buNone/>
            </a:pPr>
            <a:endParaRPr lang="en-GB" dirty="0"/>
          </a:p>
        </p:txBody>
      </p:sp>
      <p:pic>
        <p:nvPicPr>
          <p:cNvPr id="4" name="Picture 3">
            <a:extLst>
              <a:ext uri="{FF2B5EF4-FFF2-40B4-BE49-F238E27FC236}">
                <a16:creationId xmlns:a16="http://schemas.microsoft.com/office/drawing/2014/main" id="{552E7F29-D903-4412-8EA8-6D847B6EFF07}"/>
              </a:ext>
            </a:extLst>
          </p:cNvPr>
          <p:cNvPicPr>
            <a:picLocks noChangeAspect="1"/>
          </p:cNvPicPr>
          <p:nvPr/>
        </p:nvPicPr>
        <p:blipFill>
          <a:blip r:embed="rId2"/>
          <a:stretch>
            <a:fillRect/>
          </a:stretch>
        </p:blipFill>
        <p:spPr>
          <a:xfrm>
            <a:off x="7302406" y="2455818"/>
            <a:ext cx="4168985" cy="3131726"/>
          </a:xfrm>
          <a:prstGeom prst="rect">
            <a:avLst/>
          </a:prstGeom>
        </p:spPr>
      </p:pic>
      <p:sp>
        <p:nvSpPr>
          <p:cNvPr id="8" name="TextBox 7">
            <a:extLst>
              <a:ext uri="{FF2B5EF4-FFF2-40B4-BE49-F238E27FC236}">
                <a16:creationId xmlns:a16="http://schemas.microsoft.com/office/drawing/2014/main" id="{09697640-58EC-45F7-8E54-0B293D7D84D0}"/>
              </a:ext>
            </a:extLst>
          </p:cNvPr>
          <p:cNvSpPr txBox="1"/>
          <p:nvPr/>
        </p:nvSpPr>
        <p:spPr>
          <a:xfrm>
            <a:off x="981512" y="6073629"/>
            <a:ext cx="447133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Nutrition.org.uk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452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c7d02dd-d8f6-4ac9-bd74-b11e6dbbf829" xsi:nil="true"/>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89275-726D-4E17-92CB-CEFDFEF0B41A}">
  <ds:schemaRefs>
    <ds:schemaRef ds:uri="http://schemas.microsoft.com/office/2006/metadata/properties"/>
    <ds:schemaRef ds:uri="ead97cfe-a968-427f-b02b-893e6ba0355a"/>
    <ds:schemaRef ds:uri="http://purl.org/dc/terms/"/>
    <ds:schemaRef ds:uri="c53071f4-7f44-43fd-895c-8e7b6a3746b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4c7d02dd-d8f6-4ac9-bd74-b11e6dbbf829"/>
    <ds:schemaRef ds:uri="e23bd75c-2c0f-42ec-881a-8c8145746009"/>
  </ds:schemaRefs>
</ds:datastoreItem>
</file>

<file path=customXml/itemProps2.xml><?xml version="1.0" encoding="utf-8"?>
<ds:datastoreItem xmlns:ds="http://schemas.openxmlformats.org/officeDocument/2006/customXml" ds:itemID="{B96ACE36-2126-4B15-B014-C0FEACE993B9}"/>
</file>

<file path=customXml/itemProps3.xml><?xml version="1.0" encoding="utf-8"?>
<ds:datastoreItem xmlns:ds="http://schemas.openxmlformats.org/officeDocument/2006/customXml" ds:itemID="{B0D2B014-A1AF-437C-8923-34C0FD28E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TotalTime>
  <Words>2265</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Arial</vt:lpstr>
      <vt:lpstr>Calibri</vt:lpstr>
      <vt:lpstr>Cambria</vt:lpstr>
      <vt:lpstr>Times New Roman</vt:lpstr>
      <vt:lpstr>Office Theme</vt:lpstr>
      <vt:lpstr>Custom Design</vt:lpstr>
      <vt:lpstr>1_Custom Design</vt:lpstr>
      <vt:lpstr>3_Custom Design</vt:lpstr>
      <vt:lpstr>2_Custom Design</vt:lpstr>
      <vt:lpstr>Variety is the spice of life</vt:lpstr>
      <vt:lpstr>The Challenge</vt:lpstr>
      <vt:lpstr>Let’s get started – the Challenge is on!</vt:lpstr>
      <vt:lpstr>Nutrients</vt:lpstr>
      <vt:lpstr>Energy needs</vt:lpstr>
      <vt:lpstr>Energy needs</vt:lpstr>
      <vt:lpstr>Portion size</vt:lpstr>
      <vt:lpstr>Nutritional needs through life</vt:lpstr>
      <vt:lpstr>Diet and health</vt:lpstr>
      <vt:lpstr>Allergies and intolerances</vt:lpstr>
      <vt:lpstr>Did you know? </vt:lpstr>
      <vt:lpstr>Vegetarian and vegan diets</vt:lpstr>
      <vt:lpstr>Did you know? </vt:lpstr>
      <vt:lpstr>Meal planning</vt:lpstr>
      <vt:lpstr>The Challenge</vt:lpstr>
      <vt:lpstr>Teacher’s guide</vt:lpstr>
      <vt:lpstr>The Food – a fact of life Challenges </vt:lpstr>
      <vt:lpstr>The 14-16 Healthy Eating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activities </vt:lpstr>
      <vt:lpstr>PowerPoint Presentation</vt:lpstr>
      <vt:lpstr>Making and evaluating - activities</vt:lpstr>
      <vt:lpstr>Bringing it all together</vt:lpstr>
      <vt:lpstr>Celebrating success</vt:lpstr>
      <vt:lpstr>Variety is the spice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Variety is the spice of life</dc:title>
  <dc:creator>Glenn Carter</dc:creator>
  <cp:lastModifiedBy>Orla Condon</cp:lastModifiedBy>
  <cp:revision>138</cp:revision>
  <dcterms:created xsi:type="dcterms:W3CDTF">2018-10-10T09:22:08Z</dcterms:created>
  <dcterms:modified xsi:type="dcterms:W3CDTF">2026-06-16T10:07:27Z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Order">
    <vt:r8>551500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