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97" r:id="rId5"/>
    <p:sldId id="264" r:id="rId6"/>
    <p:sldId id="294" r:id="rId7"/>
    <p:sldId id="399" r:id="rId8"/>
    <p:sldId id="301" r:id="rId9"/>
    <p:sldId id="305" r:id="rId10"/>
    <p:sldId id="440" r:id="rId11"/>
    <p:sldId id="400" r:id="rId12"/>
    <p:sldId id="441" r:id="rId13"/>
    <p:sldId id="401" r:id="rId14"/>
    <p:sldId id="437" r:id="rId15"/>
    <p:sldId id="402" r:id="rId16"/>
    <p:sldId id="438" r:id="rId17"/>
    <p:sldId id="403" r:id="rId18"/>
    <p:sldId id="439" r:id="rId19"/>
    <p:sldId id="404" r:id="rId20"/>
    <p:sldId id="405" r:id="rId21"/>
    <p:sldId id="406" r:id="rId22"/>
    <p:sldId id="407" r:id="rId23"/>
    <p:sldId id="408" r:id="rId24"/>
    <p:sldId id="409" r:id="rId25"/>
    <p:sldId id="416" r:id="rId26"/>
    <p:sldId id="415" r:id="rId27"/>
    <p:sldId id="410" r:id="rId28"/>
    <p:sldId id="411" r:id="rId29"/>
    <p:sldId id="412" r:id="rId30"/>
    <p:sldId id="413" r:id="rId31"/>
    <p:sldId id="414" r:id="rId32"/>
    <p:sldId id="417" r:id="rId33"/>
    <p:sldId id="418" r:id="rId34"/>
    <p:sldId id="419" r:id="rId35"/>
    <p:sldId id="442" r:id="rId36"/>
    <p:sldId id="420" r:id="rId37"/>
    <p:sldId id="443" r:id="rId38"/>
    <p:sldId id="421" r:id="rId39"/>
    <p:sldId id="446" r:id="rId40"/>
    <p:sldId id="422" r:id="rId41"/>
    <p:sldId id="444" r:id="rId42"/>
    <p:sldId id="447" r:id="rId43"/>
    <p:sldId id="448" r:id="rId44"/>
    <p:sldId id="423" r:id="rId45"/>
    <p:sldId id="445" r:id="rId46"/>
    <p:sldId id="424" r:id="rId47"/>
    <p:sldId id="425" r:id="rId48"/>
    <p:sldId id="426" r:id="rId49"/>
    <p:sldId id="427" r:id="rId50"/>
    <p:sldId id="428" r:id="rId51"/>
    <p:sldId id="429" r:id="rId52"/>
    <p:sldId id="430" r:id="rId53"/>
    <p:sldId id="431" r:id="rId54"/>
    <p:sldId id="432" r:id="rId55"/>
    <p:sldId id="433" r:id="rId56"/>
    <p:sldId id="434" r:id="rId57"/>
    <p:sldId id="435" r:id="rId58"/>
    <p:sldId id="436" r:id="rId59"/>
    <p:sldId id="27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493A1A-672D-7745-B228-A43E1E493858}">
          <p14:sldIdLst>
            <p14:sldId id="297"/>
            <p14:sldId id="264"/>
            <p14:sldId id="294"/>
          </p14:sldIdLst>
        </p14:section>
        <p14:section name="Primary" id="{B7770A4A-06BA-6246-806E-FD108A07FD99}">
          <p14:sldIdLst>
            <p14:sldId id="399"/>
            <p14:sldId id="301"/>
            <p14:sldId id="305"/>
            <p14:sldId id="440"/>
            <p14:sldId id="400"/>
            <p14:sldId id="441"/>
            <p14:sldId id="401"/>
            <p14:sldId id="437"/>
            <p14:sldId id="402"/>
            <p14:sldId id="438"/>
            <p14:sldId id="403"/>
            <p14:sldId id="439"/>
            <p14:sldId id="404"/>
            <p14:sldId id="405"/>
            <p14:sldId id="406"/>
            <p14:sldId id="407"/>
            <p14:sldId id="408"/>
            <p14:sldId id="409"/>
            <p14:sldId id="416"/>
            <p14:sldId id="415"/>
            <p14:sldId id="410"/>
            <p14:sldId id="411"/>
            <p14:sldId id="412"/>
            <p14:sldId id="413"/>
            <p14:sldId id="414"/>
          </p14:sldIdLst>
        </p14:section>
        <p14:section name="Secondary" id="{2863807C-DF27-5E49-A5DA-0D6DC71E01EE}">
          <p14:sldIdLst>
            <p14:sldId id="417"/>
            <p14:sldId id="418"/>
            <p14:sldId id="419"/>
            <p14:sldId id="442"/>
            <p14:sldId id="420"/>
            <p14:sldId id="443"/>
            <p14:sldId id="421"/>
            <p14:sldId id="446"/>
            <p14:sldId id="422"/>
            <p14:sldId id="444"/>
            <p14:sldId id="447"/>
            <p14:sldId id="448"/>
            <p14:sldId id="423"/>
            <p14:sldId id="445"/>
            <p14:sldId id="424"/>
            <p14:sldId id="425"/>
            <p14:sldId id="426"/>
            <p14:sldId id="427"/>
            <p14:sldId id="428"/>
            <p14:sldId id="429"/>
            <p14:sldId id="430"/>
            <p14:sldId id="431"/>
            <p14:sldId id="432"/>
            <p14:sldId id="433"/>
            <p14:sldId id="434"/>
            <p14:sldId id="435"/>
            <p14:sldId id="436"/>
          </p14:sldIdLst>
        </p14:section>
        <p14:section name="The end" id="{14BBF4FB-7A95-214A-AC25-FB2554709DED}">
          <p14:sldIdLst>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B058"/>
    <a:srgbClr val="FDC92F"/>
    <a:srgbClr val="F6F6F6"/>
    <a:srgbClr val="F5F5F5"/>
    <a:srgbClr val="E53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D0FA5-0BE7-D6BB-41E0-EB5C7C9EF30D}" v="11" dt="2025-08-19T20:29:15.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p:restoredTop sz="95822"/>
  </p:normalViewPr>
  <p:slideViewPr>
    <p:cSldViewPr snapToGrid="0" snapToObjects="1">
      <p:cViewPr varScale="1">
        <p:scale>
          <a:sx n="103" d="100"/>
          <a:sy n="103" d="100"/>
        </p:scale>
        <p:origin x="101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F31BB255-5699-4F63-94C8-1ED4187A3D5F}"/>
    <pc:docChg chg="modSld">
      <pc:chgData name="Frances Meek" userId="f3af35cc-3229-46e1-af36-3525661cfbd3" providerId="ADAL" clId="{F31BB255-5699-4F63-94C8-1ED4187A3D5F}" dt="2025-08-19T20:47:06.081" v="166" actId="20577"/>
      <pc:docMkLst>
        <pc:docMk/>
      </pc:docMkLst>
      <pc:sldChg chg="modSp mod">
        <pc:chgData name="Frances Meek" userId="f3af35cc-3229-46e1-af36-3525661cfbd3" providerId="ADAL" clId="{F31BB255-5699-4F63-94C8-1ED4187A3D5F}" dt="2025-08-19T20:40:32.435" v="88" actId="20577"/>
        <pc:sldMkLst>
          <pc:docMk/>
          <pc:sldMk cId="1183951652" sldId="401"/>
        </pc:sldMkLst>
        <pc:spChg chg="mod">
          <ac:chgData name="Frances Meek" userId="f3af35cc-3229-46e1-af36-3525661cfbd3" providerId="ADAL" clId="{F31BB255-5699-4F63-94C8-1ED4187A3D5F}" dt="2025-08-19T20:40:32.435" v="88" actId="20577"/>
          <ac:spMkLst>
            <pc:docMk/>
            <pc:sldMk cId="1183951652" sldId="401"/>
            <ac:spMk id="5" creationId="{FB182A27-1377-E550-13AF-CBA56C7ECFA9}"/>
          </ac:spMkLst>
        </pc:spChg>
      </pc:sldChg>
      <pc:sldChg chg="modSp mod">
        <pc:chgData name="Frances Meek" userId="f3af35cc-3229-46e1-af36-3525661cfbd3" providerId="ADAL" clId="{F31BB255-5699-4F63-94C8-1ED4187A3D5F}" dt="2025-08-19T20:29:36.059" v="0" actId="12"/>
        <pc:sldMkLst>
          <pc:docMk/>
          <pc:sldMk cId="557741952" sldId="402"/>
        </pc:sldMkLst>
        <pc:spChg chg="mod">
          <ac:chgData name="Frances Meek" userId="f3af35cc-3229-46e1-af36-3525661cfbd3" providerId="ADAL" clId="{F31BB255-5699-4F63-94C8-1ED4187A3D5F}" dt="2025-08-19T20:29:36.059" v="0" actId="12"/>
          <ac:spMkLst>
            <pc:docMk/>
            <pc:sldMk cId="557741952" sldId="402"/>
            <ac:spMk id="5" creationId="{818EF6B7-9708-5F7D-9AE1-3FAAD07CF227}"/>
          </ac:spMkLst>
        </pc:spChg>
      </pc:sldChg>
      <pc:sldChg chg="modSp mod">
        <pc:chgData name="Frances Meek" userId="f3af35cc-3229-46e1-af36-3525661cfbd3" providerId="ADAL" clId="{F31BB255-5699-4F63-94C8-1ED4187A3D5F}" dt="2025-08-19T20:42:13.371" v="118" actId="20577"/>
        <pc:sldMkLst>
          <pc:docMk/>
          <pc:sldMk cId="1321599653" sldId="403"/>
        </pc:sldMkLst>
        <pc:spChg chg="mod">
          <ac:chgData name="Frances Meek" userId="f3af35cc-3229-46e1-af36-3525661cfbd3" providerId="ADAL" clId="{F31BB255-5699-4F63-94C8-1ED4187A3D5F}" dt="2025-08-19T20:42:13.371" v="118" actId="20577"/>
          <ac:spMkLst>
            <pc:docMk/>
            <pc:sldMk cId="1321599653" sldId="403"/>
            <ac:spMk id="5" creationId="{4D0F9C40-5393-827E-F587-1FF9D1E1CDFC}"/>
          </ac:spMkLst>
        </pc:spChg>
      </pc:sldChg>
      <pc:sldChg chg="modSp mod">
        <pc:chgData name="Frances Meek" userId="f3af35cc-3229-46e1-af36-3525661cfbd3" providerId="ADAL" clId="{F31BB255-5699-4F63-94C8-1ED4187A3D5F}" dt="2025-08-19T20:37:06.132" v="50" actId="20577"/>
        <pc:sldMkLst>
          <pc:docMk/>
          <pc:sldMk cId="628569872" sldId="412"/>
        </pc:sldMkLst>
        <pc:spChg chg="mod">
          <ac:chgData name="Frances Meek" userId="f3af35cc-3229-46e1-af36-3525661cfbd3" providerId="ADAL" clId="{F31BB255-5699-4F63-94C8-1ED4187A3D5F}" dt="2025-08-19T20:37:06.132" v="50" actId="20577"/>
          <ac:spMkLst>
            <pc:docMk/>
            <pc:sldMk cId="628569872" sldId="412"/>
            <ac:spMk id="5" creationId="{7938B8DA-F470-D7ED-FC4C-DBB93C94DC97}"/>
          </ac:spMkLst>
        </pc:spChg>
      </pc:sldChg>
      <pc:sldChg chg="modSp mod">
        <pc:chgData name="Frances Meek" userId="f3af35cc-3229-46e1-af36-3525661cfbd3" providerId="ADAL" clId="{F31BB255-5699-4F63-94C8-1ED4187A3D5F}" dt="2025-08-19T20:37:31.519" v="60" actId="20577"/>
        <pc:sldMkLst>
          <pc:docMk/>
          <pc:sldMk cId="3422330259" sldId="414"/>
        </pc:sldMkLst>
        <pc:spChg chg="mod">
          <ac:chgData name="Frances Meek" userId="f3af35cc-3229-46e1-af36-3525661cfbd3" providerId="ADAL" clId="{F31BB255-5699-4F63-94C8-1ED4187A3D5F}" dt="2025-08-19T20:37:31.519" v="60" actId="20577"/>
          <ac:spMkLst>
            <pc:docMk/>
            <pc:sldMk cId="3422330259" sldId="414"/>
            <ac:spMk id="3" creationId="{79DA8365-CAB6-96E0-D84B-2AE329D99C9E}"/>
          </ac:spMkLst>
        </pc:spChg>
      </pc:sldChg>
      <pc:sldChg chg="modSp mod">
        <pc:chgData name="Frances Meek" userId="f3af35cc-3229-46e1-af36-3525661cfbd3" providerId="ADAL" clId="{F31BB255-5699-4F63-94C8-1ED4187A3D5F}" dt="2025-08-19T20:35:36.877" v="34" actId="20577"/>
        <pc:sldMkLst>
          <pc:docMk/>
          <pc:sldMk cId="1379451920" sldId="416"/>
        </pc:sldMkLst>
        <pc:spChg chg="mod">
          <ac:chgData name="Frances Meek" userId="f3af35cc-3229-46e1-af36-3525661cfbd3" providerId="ADAL" clId="{F31BB255-5699-4F63-94C8-1ED4187A3D5F}" dt="2025-08-19T20:35:36.877" v="34" actId="20577"/>
          <ac:spMkLst>
            <pc:docMk/>
            <pc:sldMk cId="1379451920" sldId="416"/>
            <ac:spMk id="5" creationId="{D765F8A4-B754-230F-3051-7282F4EE1E13}"/>
          </ac:spMkLst>
        </pc:spChg>
      </pc:sldChg>
      <pc:sldChg chg="modSp mod">
        <pc:chgData name="Frances Meek" userId="f3af35cc-3229-46e1-af36-3525661cfbd3" providerId="ADAL" clId="{F31BB255-5699-4F63-94C8-1ED4187A3D5F}" dt="2025-08-19T20:41:52.964" v="111" actId="20577"/>
        <pc:sldMkLst>
          <pc:docMk/>
          <pc:sldMk cId="1442764985" sldId="423"/>
        </pc:sldMkLst>
        <pc:spChg chg="mod">
          <ac:chgData name="Frances Meek" userId="f3af35cc-3229-46e1-af36-3525661cfbd3" providerId="ADAL" clId="{F31BB255-5699-4F63-94C8-1ED4187A3D5F}" dt="2025-08-19T20:41:52.964" v="111" actId="20577"/>
          <ac:spMkLst>
            <pc:docMk/>
            <pc:sldMk cId="1442764985" sldId="423"/>
            <ac:spMk id="17" creationId="{FF486FA8-FFB5-E3D1-0F61-349FE659B06B}"/>
          </ac:spMkLst>
        </pc:spChg>
      </pc:sldChg>
      <pc:sldChg chg="modSp mod">
        <pc:chgData name="Frances Meek" userId="f3af35cc-3229-46e1-af36-3525661cfbd3" providerId="ADAL" clId="{F31BB255-5699-4F63-94C8-1ED4187A3D5F}" dt="2025-08-19T20:45:20.651" v="141" actId="20577"/>
        <pc:sldMkLst>
          <pc:docMk/>
          <pc:sldMk cId="4157569887" sldId="432"/>
        </pc:sldMkLst>
        <pc:spChg chg="mod">
          <ac:chgData name="Frances Meek" userId="f3af35cc-3229-46e1-af36-3525661cfbd3" providerId="ADAL" clId="{F31BB255-5699-4F63-94C8-1ED4187A3D5F}" dt="2025-08-19T20:45:20.651" v="141" actId="20577"/>
          <ac:spMkLst>
            <pc:docMk/>
            <pc:sldMk cId="4157569887" sldId="432"/>
            <ac:spMk id="3" creationId="{DD5BAEBB-E247-A878-DE50-189D242C497B}"/>
          </ac:spMkLst>
        </pc:spChg>
      </pc:sldChg>
      <pc:sldChg chg="modSp mod">
        <pc:chgData name="Frances Meek" userId="f3af35cc-3229-46e1-af36-3525661cfbd3" providerId="ADAL" clId="{F31BB255-5699-4F63-94C8-1ED4187A3D5F}" dt="2025-08-19T20:46:18.835" v="154" actId="20577"/>
        <pc:sldMkLst>
          <pc:docMk/>
          <pc:sldMk cId="3621904473" sldId="434"/>
        </pc:sldMkLst>
        <pc:spChg chg="mod">
          <ac:chgData name="Frances Meek" userId="f3af35cc-3229-46e1-af36-3525661cfbd3" providerId="ADAL" clId="{F31BB255-5699-4F63-94C8-1ED4187A3D5F}" dt="2025-08-19T20:46:18.835" v="154" actId="20577"/>
          <ac:spMkLst>
            <pc:docMk/>
            <pc:sldMk cId="3621904473" sldId="434"/>
            <ac:spMk id="3" creationId="{0FD2A94D-C2F1-C281-5771-7D9B865C6C0A}"/>
          </ac:spMkLst>
        </pc:spChg>
      </pc:sldChg>
      <pc:sldChg chg="modSp mod">
        <pc:chgData name="Frances Meek" userId="f3af35cc-3229-46e1-af36-3525661cfbd3" providerId="ADAL" clId="{F31BB255-5699-4F63-94C8-1ED4187A3D5F}" dt="2025-08-19T20:47:06.081" v="166" actId="20577"/>
        <pc:sldMkLst>
          <pc:docMk/>
          <pc:sldMk cId="2996881730" sldId="436"/>
        </pc:sldMkLst>
        <pc:spChg chg="mod">
          <ac:chgData name="Frances Meek" userId="f3af35cc-3229-46e1-af36-3525661cfbd3" providerId="ADAL" clId="{F31BB255-5699-4F63-94C8-1ED4187A3D5F}" dt="2025-08-19T20:47:06.081" v="166" actId="20577"/>
          <ac:spMkLst>
            <pc:docMk/>
            <pc:sldMk cId="2996881730" sldId="436"/>
            <ac:spMk id="3" creationId="{77DDF61E-1DA3-3DCF-1A91-05BFBF844E4A}"/>
          </ac:spMkLst>
        </pc:spChg>
      </pc:sldChg>
      <pc:sldChg chg="modSp mod">
        <pc:chgData name="Frances Meek" userId="f3af35cc-3229-46e1-af36-3525661cfbd3" providerId="ADAL" clId="{F31BB255-5699-4F63-94C8-1ED4187A3D5F}" dt="2025-08-19T20:29:56.110" v="16" actId="12"/>
        <pc:sldMkLst>
          <pc:docMk/>
          <pc:sldMk cId="1071438425" sldId="438"/>
        </pc:sldMkLst>
        <pc:spChg chg="mod">
          <ac:chgData name="Frances Meek" userId="f3af35cc-3229-46e1-af36-3525661cfbd3" providerId="ADAL" clId="{F31BB255-5699-4F63-94C8-1ED4187A3D5F}" dt="2025-08-19T20:29:56.110" v="16" actId="12"/>
          <ac:spMkLst>
            <pc:docMk/>
            <pc:sldMk cId="1071438425" sldId="438"/>
            <ac:spMk id="11" creationId="{893068A6-F33C-AA95-E5EC-20D1B4AD1BB2}"/>
          </ac:spMkLst>
        </pc:spChg>
      </pc:sldChg>
      <pc:sldChg chg="modSp mod">
        <pc:chgData name="Frances Meek" userId="f3af35cc-3229-46e1-af36-3525661cfbd3" providerId="ADAL" clId="{F31BB255-5699-4F63-94C8-1ED4187A3D5F}" dt="2025-08-19T20:30:42.703" v="32" actId="12"/>
        <pc:sldMkLst>
          <pc:docMk/>
          <pc:sldMk cId="213228563" sldId="439"/>
        </pc:sldMkLst>
        <pc:spChg chg="mod">
          <ac:chgData name="Frances Meek" userId="f3af35cc-3229-46e1-af36-3525661cfbd3" providerId="ADAL" clId="{F31BB255-5699-4F63-94C8-1ED4187A3D5F}" dt="2025-08-19T20:30:42.703" v="32" actId="12"/>
          <ac:spMkLst>
            <pc:docMk/>
            <pc:sldMk cId="213228563" sldId="439"/>
            <ac:spMk id="11" creationId="{F6CD6249-C948-7AEF-DBD6-3C75FFC4D346}"/>
          </ac:spMkLst>
        </pc:spChg>
      </pc:sldChg>
      <pc:sldChg chg="modSp mod">
        <pc:chgData name="Frances Meek" userId="f3af35cc-3229-46e1-af36-3525661cfbd3" providerId="ADAL" clId="{F31BB255-5699-4F63-94C8-1ED4187A3D5F}" dt="2025-08-19T20:42:56.472" v="136" actId="12"/>
        <pc:sldMkLst>
          <pc:docMk/>
          <pc:sldMk cId="1719524705" sldId="445"/>
        </pc:sldMkLst>
        <pc:spChg chg="mod">
          <ac:chgData name="Frances Meek" userId="f3af35cc-3229-46e1-af36-3525661cfbd3" providerId="ADAL" clId="{F31BB255-5699-4F63-94C8-1ED4187A3D5F}" dt="2025-08-19T20:42:56.472" v="136" actId="12"/>
          <ac:spMkLst>
            <pc:docMk/>
            <pc:sldMk cId="1719524705" sldId="445"/>
            <ac:spMk id="17" creationId="{A66F5AC5-B88F-8008-972C-22C514F29CD4}"/>
          </ac:spMkLst>
        </pc:spChg>
      </pc:sldChg>
      <pc:sldChg chg="modSp mod">
        <pc:chgData name="Frances Meek" userId="f3af35cc-3229-46e1-af36-3525661cfbd3" providerId="ADAL" clId="{F31BB255-5699-4F63-94C8-1ED4187A3D5F}" dt="2025-08-19T20:38:55.255" v="76" actId="12"/>
        <pc:sldMkLst>
          <pc:docMk/>
          <pc:sldMk cId="1157221628" sldId="446"/>
        </pc:sldMkLst>
        <pc:spChg chg="mod">
          <ac:chgData name="Frances Meek" userId="f3af35cc-3229-46e1-af36-3525661cfbd3" providerId="ADAL" clId="{F31BB255-5699-4F63-94C8-1ED4187A3D5F}" dt="2025-08-19T20:38:55.255" v="76" actId="12"/>
          <ac:spMkLst>
            <pc:docMk/>
            <pc:sldMk cId="1157221628" sldId="446"/>
            <ac:spMk id="5" creationId="{CB8B4F5D-4EDF-B4C7-7EBC-87C888C526B0}"/>
          </ac:spMkLst>
        </pc:spChg>
      </pc:sldChg>
      <pc:sldChg chg="modSp mod">
        <pc:chgData name="Frances Meek" userId="f3af35cc-3229-46e1-af36-3525661cfbd3" providerId="ADAL" clId="{F31BB255-5699-4F63-94C8-1ED4187A3D5F}" dt="2025-08-19T20:41:39.338" v="104" actId="12"/>
        <pc:sldMkLst>
          <pc:docMk/>
          <pc:sldMk cId="2311842473" sldId="448"/>
        </pc:sldMkLst>
        <pc:spChg chg="mod">
          <ac:chgData name="Frances Meek" userId="f3af35cc-3229-46e1-af36-3525661cfbd3" providerId="ADAL" clId="{F31BB255-5699-4F63-94C8-1ED4187A3D5F}" dt="2025-08-19T20:41:39.338" v="104" actId="12"/>
          <ac:spMkLst>
            <pc:docMk/>
            <pc:sldMk cId="2311842473" sldId="448"/>
            <ac:spMk id="16" creationId="{F3BC603B-7BF5-48FD-9157-B9C5A6FE82F3}"/>
          </ac:spMkLst>
        </pc:spChg>
      </pc:sldChg>
    </pc:docChg>
  </pc:docChgLst>
  <pc:docChgLst>
    <pc:chgData name="Frances Meek" userId="S::f.meek@nutrition.org.uk::f3af35cc-3229-46e1-af36-3525661cfbd3" providerId="AD" clId="Web-{0DCD0FA5-0BE7-D6BB-41E0-EB5C7C9EF30D}"/>
    <pc:docChg chg="modSld">
      <pc:chgData name="Frances Meek" userId="S::f.meek@nutrition.org.uk::f3af35cc-3229-46e1-af36-3525661cfbd3" providerId="AD" clId="Web-{0DCD0FA5-0BE7-D6BB-41E0-EB5C7C9EF30D}" dt="2025-08-19T20:29:15.314" v="10" actId="20577"/>
      <pc:docMkLst>
        <pc:docMk/>
      </pc:docMkLst>
      <pc:sldChg chg="modSp">
        <pc:chgData name="Frances Meek" userId="S::f.meek@nutrition.org.uk::f3af35cc-3229-46e1-af36-3525661cfbd3" providerId="AD" clId="Web-{0DCD0FA5-0BE7-D6BB-41E0-EB5C7C9EF30D}" dt="2025-08-19T20:21:25.937" v="2" actId="20577"/>
        <pc:sldMkLst>
          <pc:docMk/>
          <pc:sldMk cId="2498449847" sldId="264"/>
        </pc:sldMkLst>
        <pc:spChg chg="mod">
          <ac:chgData name="Frances Meek" userId="S::f.meek@nutrition.org.uk::f3af35cc-3229-46e1-af36-3525661cfbd3" providerId="AD" clId="Web-{0DCD0FA5-0BE7-D6BB-41E0-EB5C7C9EF30D}" dt="2025-08-19T20:21:25.937" v="2" actId="20577"/>
          <ac:spMkLst>
            <pc:docMk/>
            <pc:sldMk cId="2498449847" sldId="264"/>
            <ac:spMk id="3" creationId="{EE1192F9-CB88-EDFE-8EE7-6AC3383EA44A}"/>
          </ac:spMkLst>
        </pc:spChg>
      </pc:sldChg>
      <pc:sldChg chg="modSp">
        <pc:chgData name="Frances Meek" userId="S::f.meek@nutrition.org.uk::f3af35cc-3229-46e1-af36-3525661cfbd3" providerId="AD" clId="Web-{0DCD0FA5-0BE7-D6BB-41E0-EB5C7C9EF30D}" dt="2025-08-19T20:29:15.314" v="10" actId="20577"/>
        <pc:sldMkLst>
          <pc:docMk/>
          <pc:sldMk cId="557741952" sldId="402"/>
        </pc:sldMkLst>
        <pc:spChg chg="mod">
          <ac:chgData name="Frances Meek" userId="S::f.meek@nutrition.org.uk::f3af35cc-3229-46e1-af36-3525661cfbd3" providerId="AD" clId="Web-{0DCD0FA5-0BE7-D6BB-41E0-EB5C7C9EF30D}" dt="2025-08-19T20:29:15.314" v="10" actId="20577"/>
          <ac:spMkLst>
            <pc:docMk/>
            <pc:sldMk cId="557741952" sldId="402"/>
            <ac:spMk id="5" creationId="{818EF6B7-9708-5F7D-9AE1-3FAAD07CF2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4682F-F51F-AB45-987C-E929843F021D}" type="datetimeFigureOut">
              <a:rPr lang="en-US" smtClean="0"/>
              <a:t>4/1/26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6FF4A-AB65-7D45-A481-EBCF32640305}" type="slidenum">
              <a:rPr lang="en-US" smtClean="0"/>
              <a:t>‹#›</a:t>
            </a:fld>
            <a:endParaRPr lang="en-US"/>
          </a:p>
        </p:txBody>
      </p:sp>
    </p:spTree>
    <p:extLst>
      <p:ext uri="{BB962C8B-B14F-4D97-AF65-F5344CB8AC3E}">
        <p14:creationId xmlns:p14="http://schemas.microsoft.com/office/powerpoint/2010/main" val="280688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10</a:t>
            </a:fld>
            <a:endParaRPr lang="en-US"/>
          </a:p>
        </p:txBody>
      </p:sp>
    </p:spTree>
    <p:extLst>
      <p:ext uri="{BB962C8B-B14F-4D97-AF65-F5344CB8AC3E}">
        <p14:creationId xmlns:p14="http://schemas.microsoft.com/office/powerpoint/2010/main" val="233255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66FF4A-AB65-7D45-A481-EBCF32640305}" type="slidenum">
              <a:rPr lang="en-US" smtClean="0"/>
              <a:t>18</a:t>
            </a:fld>
            <a:endParaRPr lang="en-US"/>
          </a:p>
        </p:txBody>
      </p:sp>
    </p:spTree>
    <p:extLst>
      <p:ext uri="{BB962C8B-B14F-4D97-AF65-F5344CB8AC3E}">
        <p14:creationId xmlns:p14="http://schemas.microsoft.com/office/powerpoint/2010/main" val="3165543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29E35266-84C1-5644-A21D-EEB4AE06D37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B7DA5A71-47AB-41ED-B543-02B6DC36C2E4}"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pic>
        <p:nvPicPr>
          <p:cNvPr id="7" name="Picture 6" descr="Logo&#10;&#10;Description automatically generated with medium confidence">
            <a:extLst>
              <a:ext uri="{FF2B5EF4-FFF2-40B4-BE49-F238E27FC236}">
                <a16:creationId xmlns:a16="http://schemas.microsoft.com/office/drawing/2014/main" id="{3CBB80CD-7D10-D649-B898-1A94566AE70F}"/>
              </a:ext>
            </a:extLst>
          </p:cNvPr>
          <p:cNvPicPr>
            <a:picLocks noChangeAspect="1"/>
          </p:cNvPicPr>
          <p:nvPr userDrawn="1"/>
        </p:nvPicPr>
        <p:blipFill>
          <a:blip r:embed="rId3"/>
          <a:stretch>
            <a:fillRect/>
          </a:stretch>
        </p:blipFill>
        <p:spPr>
          <a:xfrm>
            <a:off x="8950960" y="280400"/>
            <a:ext cx="2783840" cy="869950"/>
          </a:xfrm>
          <a:prstGeom prst="rect">
            <a:avLst/>
          </a:prstGeom>
        </p:spPr>
      </p:pic>
      <p:sp>
        <p:nvSpPr>
          <p:cNvPr id="11" name="Title 1">
            <a:extLst>
              <a:ext uri="{FF2B5EF4-FFF2-40B4-BE49-F238E27FC236}">
                <a16:creationId xmlns:a16="http://schemas.microsoft.com/office/drawing/2014/main" id="{D7884971-042A-8842-A5FE-6AC434B5DCF8}"/>
              </a:ext>
            </a:extLst>
          </p:cNvPr>
          <p:cNvSpPr>
            <a:spLocks noGrp="1"/>
          </p:cNvSpPr>
          <p:nvPr>
            <p:ph type="ctrTitle" hasCustomPrompt="1"/>
          </p:nvPr>
        </p:nvSpPr>
        <p:spPr>
          <a:xfrm>
            <a:off x="520146" y="858911"/>
            <a:ext cx="8235927" cy="1739433"/>
          </a:xfrm>
        </p:spPr>
        <p:txBody>
          <a:bodyPr anchor="b"/>
          <a:lstStyle>
            <a:lvl1pPr algn="l">
              <a:defRPr sz="6000">
                <a:solidFill>
                  <a:schemeClr val="tx2"/>
                </a:solidFill>
              </a:defRPr>
            </a:lvl1pPr>
          </a:lstStyle>
          <a:p>
            <a:r>
              <a:rPr lang="en-GB" dirty="0"/>
              <a:t>Title </a:t>
            </a:r>
            <a:br>
              <a:rPr lang="en-GB" dirty="0"/>
            </a:br>
            <a:r>
              <a:rPr lang="en-GB" dirty="0"/>
              <a:t>slide 1</a:t>
            </a:r>
            <a:endParaRPr lang="en-US" dirty="0"/>
          </a:p>
        </p:txBody>
      </p:sp>
      <p:sp>
        <p:nvSpPr>
          <p:cNvPr id="12" name="Subtitle 2">
            <a:extLst>
              <a:ext uri="{FF2B5EF4-FFF2-40B4-BE49-F238E27FC236}">
                <a16:creationId xmlns:a16="http://schemas.microsoft.com/office/drawing/2014/main" id="{4AD69F52-471A-AF48-82FB-76FC62444E5F}"/>
              </a:ext>
            </a:extLst>
          </p:cNvPr>
          <p:cNvSpPr>
            <a:spLocks noGrp="1"/>
          </p:cNvSpPr>
          <p:nvPr>
            <p:ph type="subTitle" idx="1" hasCustomPrompt="1"/>
          </p:nvPr>
        </p:nvSpPr>
        <p:spPr>
          <a:xfrm>
            <a:off x="520148" y="2871635"/>
            <a:ext cx="8235926" cy="5573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if needed </a:t>
            </a:r>
            <a:endParaRPr lang="en-US" dirty="0"/>
          </a:p>
        </p:txBody>
      </p:sp>
    </p:spTree>
    <p:extLst>
      <p:ext uri="{BB962C8B-B14F-4D97-AF65-F5344CB8AC3E}">
        <p14:creationId xmlns:p14="http://schemas.microsoft.com/office/powerpoint/2010/main" val="68979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i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4B40599-B26E-234A-B113-BE7AECCA875C}"/>
              </a:ext>
            </a:extLst>
          </p:cNvPr>
          <p:cNvPicPr>
            <a:picLocks noChangeAspect="1"/>
          </p:cNvPicPr>
          <p:nvPr userDrawn="1"/>
        </p:nvPicPr>
        <p:blipFill rotWithShape="1">
          <a:blip r:embed="rId2"/>
          <a:srcRect t="4620"/>
          <a:stretch/>
        </p:blipFill>
        <p:spPr>
          <a:xfrm>
            <a:off x="0" y="0"/>
            <a:ext cx="12192000" cy="685799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dirty="0"/>
              <a:t>Section Divider: Pink</a:t>
            </a:r>
            <a:endParaRPr lang="en-US" dirty="0"/>
          </a:p>
        </p:txBody>
      </p:sp>
      <p:sp>
        <p:nvSpPr>
          <p:cNvPr id="8" name="TextBox 7">
            <a:extLst>
              <a:ext uri="{FF2B5EF4-FFF2-40B4-BE49-F238E27FC236}">
                <a16:creationId xmlns:a16="http://schemas.microsoft.com/office/drawing/2014/main" id="{FBC3358C-CFBA-594F-9642-86C913598C4F}"/>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bg1"/>
                </a:solidFill>
                <a:effectLst/>
                <a:latin typeface="+mn-lt"/>
                <a:ea typeface="+mn-ea"/>
                <a:cs typeface="+mn-cs"/>
              </a:rPr>
              <a:t>© British Nutrition Foundation </a:t>
            </a:r>
            <a:fld id="{80CDF18D-59B7-4EB0-BD31-D7C9193C73F5}" type="datetimeyyyy">
              <a:rPr lang="en-GB" sz="1000" b="0" kern="1200" smtClean="0">
                <a:solidFill>
                  <a:schemeClr val="bg1"/>
                </a:solidFill>
                <a:effectLst/>
                <a:latin typeface="+mn-lt"/>
                <a:ea typeface="+mn-ea"/>
                <a:cs typeface="+mn-cs"/>
              </a:rPr>
              <a:t>2026</a:t>
            </a:fld>
            <a:r>
              <a:rPr lang="en-GB" sz="1000" b="0" kern="1200" dirty="0">
                <a:solidFill>
                  <a:schemeClr val="bg1"/>
                </a:solidFill>
                <a:effectLst/>
                <a:latin typeface="+mn-lt"/>
                <a:ea typeface="+mn-ea"/>
                <a:cs typeface="+mn-cs"/>
              </a:rPr>
              <a:t> | nutrition.org.uk</a:t>
            </a:r>
          </a:p>
          <a:p>
            <a:pPr algn="l"/>
            <a:endParaRPr lang="en-US" sz="1000" dirty="0"/>
          </a:p>
        </p:txBody>
      </p:sp>
      <p:pic>
        <p:nvPicPr>
          <p:cNvPr id="9" name="Picture 8" descr="Icon&#10;&#10;Description automatically generated">
            <a:extLst>
              <a:ext uri="{FF2B5EF4-FFF2-40B4-BE49-F238E27FC236}">
                <a16:creationId xmlns:a16="http://schemas.microsoft.com/office/drawing/2014/main" id="{6603A102-005B-A642-8126-E5C93FF4302C}"/>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52240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dirty="0"/>
              <a:t>Title </a:t>
            </a:r>
            <a:endParaRPr lang="en-US" dirty="0"/>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183328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dirty="0"/>
          </a:p>
          <a:p>
            <a:pPr lvl="0"/>
            <a:endParaRPr lang="en-US" dirty="0"/>
          </a:p>
          <a:p>
            <a:pPr lvl="0"/>
            <a:endParaRPr lang="en-US" dirty="0"/>
          </a:p>
          <a:p>
            <a:pPr lvl="0"/>
            <a:endParaRPr lang="en-GB" dirty="0"/>
          </a:p>
        </p:txBody>
      </p:sp>
      <p:sp>
        <p:nvSpPr>
          <p:cNvPr id="10" name="TextBox 9">
            <a:extLst>
              <a:ext uri="{FF2B5EF4-FFF2-40B4-BE49-F238E27FC236}">
                <a16:creationId xmlns:a16="http://schemas.microsoft.com/office/drawing/2014/main" id="{4CB09A7F-5ABE-5C48-ACCB-9C236D2232F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F01431D2-A063-4D1B-AB0D-77FC89EC31A5}"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88136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dirty="0"/>
              <a:t>Title </a:t>
            </a:r>
            <a:endParaRPr lang="en-US" dirty="0"/>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226247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dirty="0"/>
          </a:p>
          <a:p>
            <a:pPr lvl="0"/>
            <a:endParaRPr lang="en-US" dirty="0"/>
          </a:p>
          <a:p>
            <a:pPr lvl="0"/>
            <a:endParaRPr lang="en-US" dirty="0"/>
          </a:p>
          <a:p>
            <a:pPr lvl="0"/>
            <a:endParaRPr lang="en-GB" dirty="0"/>
          </a:p>
        </p:txBody>
      </p:sp>
      <p:sp>
        <p:nvSpPr>
          <p:cNvPr id="11" name="Text Placeholder 10">
            <a:extLst>
              <a:ext uri="{FF2B5EF4-FFF2-40B4-BE49-F238E27FC236}">
                <a16:creationId xmlns:a16="http://schemas.microsoft.com/office/drawing/2014/main" id="{997E3206-C3B6-1A44-AA3D-E2BC0EA729F9}"/>
              </a:ext>
            </a:extLst>
          </p:cNvPr>
          <p:cNvSpPr>
            <a:spLocks noGrp="1"/>
          </p:cNvSpPr>
          <p:nvPr>
            <p:ph type="body" sz="quarter" idx="11" hasCustomPrompt="1"/>
          </p:nvPr>
        </p:nvSpPr>
        <p:spPr>
          <a:xfrm>
            <a:off x="808891" y="1640932"/>
            <a:ext cx="10589793" cy="375651"/>
          </a:xfrm>
        </p:spPr>
        <p:txBody>
          <a:bodyPr/>
          <a:lstStyle>
            <a:lvl1pPr marL="11113" indent="-11113">
              <a:buNone/>
              <a:tabLst/>
              <a:defRPr sz="2000" b="1"/>
            </a:lvl1pPr>
          </a:lstStyle>
          <a:p>
            <a:pPr lvl="0"/>
            <a:r>
              <a:rPr lang="en-GB" dirty="0"/>
              <a:t>Subhead</a:t>
            </a:r>
            <a:endParaRPr lang="en-US" dirty="0"/>
          </a:p>
        </p:txBody>
      </p:sp>
      <p:sp>
        <p:nvSpPr>
          <p:cNvPr id="10" name="TextBox 9">
            <a:extLst>
              <a:ext uri="{FF2B5EF4-FFF2-40B4-BE49-F238E27FC236}">
                <a16:creationId xmlns:a16="http://schemas.microsoft.com/office/drawing/2014/main" id="{4CB09A7F-5ABE-5C48-ACCB-9C236D2232F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9F504A37-64E5-4CEF-A703-76F7F63D56EF}"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2453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FA835BA-20C5-DA4B-8518-72E783AD0B47}"/>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01070" cy="691661"/>
          </a:xfrm>
        </p:spPr>
        <p:txBody>
          <a:bodyPr anchor="b"/>
          <a:lstStyle>
            <a:lvl1pPr algn="l">
              <a:defRPr sz="4000">
                <a:solidFill>
                  <a:schemeClr val="tx1"/>
                </a:solidFill>
              </a:defRPr>
            </a:lvl1pPr>
          </a:lstStyle>
          <a:p>
            <a:r>
              <a:rPr lang="en-GB" dirty="0"/>
              <a:t>Title </a:t>
            </a:r>
            <a:endParaRPr lang="en-US" dirty="0"/>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808892" y="1834018"/>
            <a:ext cx="4771444" cy="4285427"/>
          </a:xfrm>
        </p:spPr>
        <p:txBody>
          <a:bodyPr/>
          <a:lstStyle>
            <a:lvl1pPr>
              <a:buNone/>
              <a:defRPr sz="2000"/>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6096000"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a:t>
            </a:r>
          </a:p>
        </p:txBody>
      </p:sp>
      <p:sp>
        <p:nvSpPr>
          <p:cNvPr id="12" name="TextBox 11">
            <a:extLst>
              <a:ext uri="{FF2B5EF4-FFF2-40B4-BE49-F238E27FC236}">
                <a16:creationId xmlns:a16="http://schemas.microsoft.com/office/drawing/2014/main" id="{3427A242-6236-0341-B7C7-7CE47CB8EF63}"/>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D01D23EA-BDAB-4AC9-8C29-E26A5007F061}"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7FA27620-FB01-0149-B9D3-F57234CDF1F9}"/>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239631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34018"/>
            <a:ext cx="4771444" cy="4285427"/>
          </a:xfrm>
        </p:spPr>
        <p:txBody>
          <a:bodyPr/>
          <a:lstStyle>
            <a:lvl1pPr>
              <a:buNone/>
              <a:defRPr sz="2000"/>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Box 11">
            <a:extLst>
              <a:ext uri="{FF2B5EF4-FFF2-40B4-BE49-F238E27FC236}">
                <a16:creationId xmlns:a16="http://schemas.microsoft.com/office/drawing/2014/main" id="{A7723995-8BFF-E840-BA7D-570C8FF42DE8}"/>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8427F027-F4A2-4295-8E0A-743D0DDA590B}"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41C45D34-B6D0-5F49-9E27-5CA854B76A2C}"/>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3432625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content + image right green">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79635"/>
            <a:ext cx="4771444" cy="3962365"/>
          </a:xfrm>
          <a:ln w="190500" cap="sq">
            <a:solidFill>
              <a:schemeClr val="accent1"/>
            </a:solidFill>
            <a:miter lim="800000"/>
          </a:ln>
        </p:spPr>
        <p:txBody>
          <a:bodyPr/>
          <a:lstStyle>
            <a:lvl1pPr algn="ctr">
              <a:buNone/>
              <a:defRPr sz="2000"/>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Box 11">
            <a:extLst>
              <a:ext uri="{FF2B5EF4-FFF2-40B4-BE49-F238E27FC236}">
                <a16:creationId xmlns:a16="http://schemas.microsoft.com/office/drawing/2014/main" id="{100F710F-5606-7646-A322-512C2DF26FF5}"/>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F52D7AFC-9CFB-4E6E-90C9-4EA0864AAB14}"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C8F5FC17-0365-7844-9C68-88F0B600D555}"/>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3472677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content + image right grey ">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47FCD96-9DEF-DE43-BA7E-C3EA2FA5210D}"/>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905361"/>
            <a:ext cx="4771444" cy="3987439"/>
          </a:xfrm>
          <a:ln w="190500" cap="sq">
            <a:solidFill>
              <a:srgbClr val="F6F6F6"/>
            </a:solidFill>
            <a:miter lim="800000"/>
          </a:ln>
        </p:spPr>
        <p:txBody>
          <a:bodyPr/>
          <a:lstStyle>
            <a:lvl1pPr algn="ctr">
              <a:buNone/>
              <a:defRPr sz="2000"/>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0" name="TextBox 9">
            <a:extLst>
              <a:ext uri="{FF2B5EF4-FFF2-40B4-BE49-F238E27FC236}">
                <a16:creationId xmlns:a16="http://schemas.microsoft.com/office/drawing/2014/main" id="{A9A68431-98DC-F74F-AD3C-93A76AF496B4}"/>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63128D14-46DE-460D-AD8F-FEE3C0C7EA1D}"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2" name="Picture 11" descr="Icon&#10;&#10;Description automatically generated">
            <a:extLst>
              <a:ext uri="{FF2B5EF4-FFF2-40B4-BE49-F238E27FC236}">
                <a16:creationId xmlns:a16="http://schemas.microsoft.com/office/drawing/2014/main" id="{5124E91D-A653-B74B-BE48-879C965B26D7}"/>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90070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ar pic">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noFill/>
          </a:ln>
        </p:spPr>
        <p:txBody>
          <a:bodyPr wrap="square">
            <a:noAutofit/>
          </a:bodyPr>
          <a:lstStyle>
            <a:lvl1pPr marL="11113" indent="-11113" algn="ctr">
              <a:buNone/>
              <a:tabLst/>
              <a:defRPr sz="2000"/>
            </a:lvl1pPr>
          </a:lstStyle>
          <a:p>
            <a:r>
              <a:rPr lang="en-US"/>
              <a:t>Click icon to add picture</a:t>
            </a:r>
            <a:endParaRPr lang="en-US" dirty="0"/>
          </a:p>
        </p:txBody>
      </p:sp>
      <p:sp>
        <p:nvSpPr>
          <p:cNvPr id="12" name="TextBox 11">
            <a:extLst>
              <a:ext uri="{FF2B5EF4-FFF2-40B4-BE49-F238E27FC236}">
                <a16:creationId xmlns:a16="http://schemas.microsoft.com/office/drawing/2014/main" id="{DCFA5C25-ADFE-0D4F-9B70-A516087F663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56B73C57-2C46-4B3C-A93D-431139A10F61}"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794690D0-2C27-B64D-8701-E213B2041133}"/>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C9D611DF-85CD-6E49-B337-A5250CB1AF0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5" name="Text Placeholder 3">
            <a:extLst>
              <a:ext uri="{FF2B5EF4-FFF2-40B4-BE49-F238E27FC236}">
                <a16:creationId xmlns:a16="http://schemas.microsoft.com/office/drawing/2014/main" id="{BD37E584-C520-4E4D-B02C-C269E530C18E}"/>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21628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solidFill>
              <a:schemeClr val="accent1"/>
            </a:solidFill>
          </a:ln>
        </p:spPr>
        <p:txBody>
          <a:bodyPr wrap="square">
            <a:noAutofit/>
          </a:bodyPr>
          <a:lstStyle>
            <a:lvl1pPr marL="11113" indent="-11113" algn="ctr">
              <a:buNone/>
              <a:tabLst/>
              <a:defRPr sz="2000"/>
            </a:lvl1pPr>
          </a:lstStyle>
          <a:p>
            <a:r>
              <a:rPr lang="en-US"/>
              <a:t>Click icon to add picture</a:t>
            </a:r>
            <a:endParaRPr lang="en-US" dirty="0"/>
          </a:p>
        </p:txBody>
      </p:sp>
      <p:sp>
        <p:nvSpPr>
          <p:cNvPr id="12" name="TextBox 11">
            <a:extLst>
              <a:ext uri="{FF2B5EF4-FFF2-40B4-BE49-F238E27FC236}">
                <a16:creationId xmlns:a16="http://schemas.microsoft.com/office/drawing/2014/main" id="{857BAF6F-BDE8-424A-BFCD-5AE8C7FCB1B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1AA78A71-7680-435D-8D0A-E36E0820E512}"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8869670A-24AC-684F-A8D4-0038316B22EA}"/>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95C53BA8-D198-1F41-8A67-8D3E591EA5A6}"/>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5" name="Text Placeholder 3">
            <a:extLst>
              <a:ext uri="{FF2B5EF4-FFF2-40B4-BE49-F238E27FC236}">
                <a16:creationId xmlns:a16="http://schemas.microsoft.com/office/drawing/2014/main" id="{4494D0B1-5AAE-6C48-92C2-DB80568AFFB1}"/>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72350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rcular pic gr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215900">
            <a:solidFill>
              <a:srgbClr val="F5F5F5"/>
            </a:solidFill>
          </a:ln>
        </p:spPr>
        <p:txBody>
          <a:bodyPr wrap="square">
            <a:noAutofit/>
          </a:bodyPr>
          <a:lstStyle>
            <a:lvl1pPr marL="11113" indent="-11113" algn="ctr">
              <a:buNone/>
              <a:tabLst/>
              <a:defRPr sz="2000"/>
            </a:lvl1pPr>
          </a:lstStyle>
          <a:p>
            <a:r>
              <a:rPr lang="en-US"/>
              <a:t>Click icon to add picture</a:t>
            </a:r>
            <a:endParaRPr lang="en-US" dirty="0"/>
          </a:p>
        </p:txBody>
      </p:sp>
      <p:sp>
        <p:nvSpPr>
          <p:cNvPr id="10" name="TextBox 9">
            <a:extLst>
              <a:ext uri="{FF2B5EF4-FFF2-40B4-BE49-F238E27FC236}">
                <a16:creationId xmlns:a16="http://schemas.microsoft.com/office/drawing/2014/main" id="{0D715D3D-5C55-EF45-8531-8B14A9750D0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47F96009-B705-49E2-891C-B0728DA4EA06}"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1" name="Picture 10" descr="Icon&#10;&#10;Description automatically generated">
            <a:extLst>
              <a:ext uri="{FF2B5EF4-FFF2-40B4-BE49-F238E27FC236}">
                <a16:creationId xmlns:a16="http://schemas.microsoft.com/office/drawing/2014/main" id="{F2EA6210-B64A-0243-B2E4-6166391F7401}"/>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082B3DA0-339D-3444-B01F-117433928430}"/>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3" name="Text Placeholder 3">
            <a:extLst>
              <a:ext uri="{FF2B5EF4-FFF2-40B4-BE49-F238E27FC236}">
                <a16:creationId xmlns:a16="http://schemas.microsoft.com/office/drawing/2014/main" id="{BEC9E70D-1379-3B4C-96FA-964C6C066685}"/>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43773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C76CB4F-648F-CD48-B7D2-4F2F7BF1ED19}"/>
              </a:ext>
            </a:extLst>
          </p:cNvPr>
          <p:cNvPicPr>
            <a:picLocks noChangeAspect="1"/>
          </p:cNvPicPr>
          <p:nvPr userDrawn="1"/>
        </p:nvPicPr>
        <p:blipFill rotWithShape="1">
          <a:blip r:embed="rId2">
            <a:alphaModFix amt="40000"/>
          </a:blip>
          <a:srcRect t="4447"/>
          <a:stretch/>
        </p:blipFill>
        <p:spPr>
          <a:xfrm>
            <a:off x="0" y="-1"/>
            <a:ext cx="12192000" cy="6870357"/>
          </a:xfrm>
          <a:prstGeom prst="rect">
            <a:avLst/>
          </a:prstGeom>
        </p:spPr>
      </p:pic>
      <p:pic>
        <p:nvPicPr>
          <p:cNvPr id="5" name="Picture 4" descr="Icon&#10;&#10;Description automatically generated">
            <a:extLst>
              <a:ext uri="{FF2B5EF4-FFF2-40B4-BE49-F238E27FC236}">
                <a16:creationId xmlns:a16="http://schemas.microsoft.com/office/drawing/2014/main" id="{64313CC4-3183-4549-8567-8ED92738F2F6}"/>
              </a:ext>
            </a:extLst>
          </p:cNvPr>
          <p:cNvPicPr>
            <a:picLocks noChangeAspect="1"/>
          </p:cNvPicPr>
          <p:nvPr userDrawn="1"/>
        </p:nvPicPr>
        <p:blipFill>
          <a:blip r:embed="rId3"/>
          <a:stretch>
            <a:fillRect/>
          </a:stretch>
        </p:blipFill>
        <p:spPr>
          <a:xfrm rot="16200000">
            <a:off x="7339653" y="2035963"/>
            <a:ext cx="6864627" cy="2844800"/>
          </a:xfrm>
          <a:prstGeom prst="rect">
            <a:avLst/>
          </a:prstGeom>
        </p:spPr>
      </p:pic>
      <p:sp>
        <p:nvSpPr>
          <p:cNvPr id="10" name="Title 1">
            <a:extLst>
              <a:ext uri="{FF2B5EF4-FFF2-40B4-BE49-F238E27FC236}">
                <a16:creationId xmlns:a16="http://schemas.microsoft.com/office/drawing/2014/main" id="{08810A1B-9991-D644-B0FB-D05D6A589AE4}"/>
              </a:ext>
            </a:extLst>
          </p:cNvPr>
          <p:cNvSpPr>
            <a:spLocks noGrp="1"/>
          </p:cNvSpPr>
          <p:nvPr>
            <p:ph type="ctrTitle" hasCustomPrompt="1"/>
          </p:nvPr>
        </p:nvSpPr>
        <p:spPr>
          <a:xfrm>
            <a:off x="520146" y="858911"/>
            <a:ext cx="8829420" cy="1739433"/>
          </a:xfrm>
        </p:spPr>
        <p:txBody>
          <a:bodyPr anchor="b"/>
          <a:lstStyle>
            <a:lvl1pPr algn="l">
              <a:defRPr sz="6000">
                <a:solidFill>
                  <a:schemeClr val="tx2"/>
                </a:solidFill>
              </a:defRPr>
            </a:lvl1pPr>
          </a:lstStyle>
          <a:p>
            <a:r>
              <a:rPr lang="en-GB" dirty="0"/>
              <a:t>Title </a:t>
            </a:r>
            <a:br>
              <a:rPr lang="en-GB" dirty="0"/>
            </a:br>
            <a:r>
              <a:rPr lang="en-GB" dirty="0"/>
              <a:t>slide</a:t>
            </a:r>
            <a:endParaRPr lang="en-US" dirty="0"/>
          </a:p>
        </p:txBody>
      </p:sp>
      <p:sp>
        <p:nvSpPr>
          <p:cNvPr id="11" name="Subtitle 2">
            <a:extLst>
              <a:ext uri="{FF2B5EF4-FFF2-40B4-BE49-F238E27FC236}">
                <a16:creationId xmlns:a16="http://schemas.microsoft.com/office/drawing/2014/main" id="{F3335796-8577-6A4F-8D57-F60569700A50}"/>
              </a:ext>
            </a:extLst>
          </p:cNvPr>
          <p:cNvSpPr>
            <a:spLocks noGrp="1"/>
          </p:cNvSpPr>
          <p:nvPr>
            <p:ph type="subTitle" idx="1" hasCustomPrompt="1"/>
          </p:nvPr>
        </p:nvSpPr>
        <p:spPr>
          <a:xfrm>
            <a:off x="520147" y="2871635"/>
            <a:ext cx="8829419"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if needed </a:t>
            </a:r>
            <a:endParaRPr lang="en-US" dirty="0"/>
          </a:p>
        </p:txBody>
      </p:sp>
      <p:sp>
        <p:nvSpPr>
          <p:cNvPr id="7" name="TextBox 6">
            <a:extLst>
              <a:ext uri="{FF2B5EF4-FFF2-40B4-BE49-F238E27FC236}">
                <a16:creationId xmlns:a16="http://schemas.microsoft.com/office/drawing/2014/main" id="{7CA3A49B-7239-384B-A3B0-8600CA8D6427}"/>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750E58C0-72CE-4531-97BF-0D687667B6C8}"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pic>
        <p:nvPicPr>
          <p:cNvPr id="8" name="Picture 7" descr="Logo&#10;&#10;Description automatically generated with medium confidence">
            <a:extLst>
              <a:ext uri="{FF2B5EF4-FFF2-40B4-BE49-F238E27FC236}">
                <a16:creationId xmlns:a16="http://schemas.microsoft.com/office/drawing/2014/main" id="{761032D2-8F41-5A4F-94F0-4094E2786C78}"/>
              </a:ext>
            </a:extLst>
          </p:cNvPr>
          <p:cNvPicPr>
            <a:picLocks noChangeAspect="1"/>
          </p:cNvPicPr>
          <p:nvPr userDrawn="1"/>
        </p:nvPicPr>
        <p:blipFill>
          <a:blip r:embed="rId4"/>
          <a:stretch>
            <a:fillRect/>
          </a:stretch>
        </p:blipFill>
        <p:spPr>
          <a:xfrm>
            <a:off x="518160" y="5212026"/>
            <a:ext cx="3402048" cy="1063140"/>
          </a:xfrm>
          <a:prstGeom prst="rect">
            <a:avLst/>
          </a:prstGeom>
        </p:spPr>
      </p:pic>
    </p:spTree>
    <p:extLst>
      <p:ext uri="{BB962C8B-B14F-4D97-AF65-F5344CB8AC3E}">
        <p14:creationId xmlns:p14="http://schemas.microsoft.com/office/powerpoint/2010/main" val="58207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ircular 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6FA56D-706C-8D4C-8422-725431357A2A}"/>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endParaRPr lang="en-US" dirty="0"/>
          </a:p>
        </p:txBody>
      </p:sp>
      <p:sp>
        <p:nvSpPr>
          <p:cNvPr id="12" name="TextBox 11">
            <a:extLst>
              <a:ext uri="{FF2B5EF4-FFF2-40B4-BE49-F238E27FC236}">
                <a16:creationId xmlns:a16="http://schemas.microsoft.com/office/drawing/2014/main" id="{98F02296-880B-F147-8804-3CB6DE81CA6A}"/>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55F5904A-0FAD-4DBC-8623-4F050A9F3448}"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EA46E459-BF6B-5744-8FF0-44226A143D6D}"/>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A8B08707-7DF8-1A48-8400-1670F60A8352}"/>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5" name="Text Placeholder 3">
            <a:extLst>
              <a:ext uri="{FF2B5EF4-FFF2-40B4-BE49-F238E27FC236}">
                <a16:creationId xmlns:a16="http://schemas.microsoft.com/office/drawing/2014/main" id="{FB3632B6-CF32-0F40-8DF7-CF2D1667CE33}"/>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744108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12" name="Picture Placeholder 11">
            <a:extLst>
              <a:ext uri="{FF2B5EF4-FFF2-40B4-BE49-F238E27FC236}">
                <a16:creationId xmlns:a16="http://schemas.microsoft.com/office/drawing/2014/main" id="{E08E9F13-4186-1441-99B0-F05129A3EE72}"/>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53B058"/>
            </a:solidFill>
            <a:miter lim="800000"/>
          </a:ln>
        </p:spPr>
        <p:txBody>
          <a:bodyPr wrap="square">
            <a:noAutofit/>
          </a:bodyPr>
          <a:lstStyle>
            <a:lvl1pPr>
              <a:defRPr>
                <a:solidFill>
                  <a:sysClr val="windowText" lastClr="000000"/>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7397FF6A-0F69-F94B-B2C1-43C897CABE2C}"/>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18FDB975-0E9B-4EB8-BC5E-F57458CAA3CA}"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3" name="Picture 12" descr="Icon&#10;&#10;Description automatically generated">
            <a:extLst>
              <a:ext uri="{FF2B5EF4-FFF2-40B4-BE49-F238E27FC236}">
                <a16:creationId xmlns:a16="http://schemas.microsoft.com/office/drawing/2014/main" id="{DEB4DBCE-B832-8D48-BC29-7252E4F026DD}"/>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89B326CD-D89D-1F42-A6FE-E73612278C51}"/>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5" name="Text Placeholder 3">
            <a:extLst>
              <a:ext uri="{FF2B5EF4-FFF2-40B4-BE49-F238E27FC236}">
                <a16:creationId xmlns:a16="http://schemas.microsoft.com/office/drawing/2014/main" id="{14FB47E8-4F76-9E44-A277-AAA9A141F0A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431014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rcular pic gre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2FC776B-FB98-664E-8161-25A520752A74}"/>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endParaRPr lang="en-US" dirty="0"/>
          </a:p>
        </p:txBody>
      </p:sp>
      <p:sp>
        <p:nvSpPr>
          <p:cNvPr id="10" name="TextBox 9">
            <a:extLst>
              <a:ext uri="{FF2B5EF4-FFF2-40B4-BE49-F238E27FC236}">
                <a16:creationId xmlns:a16="http://schemas.microsoft.com/office/drawing/2014/main" id="{CFA7B9A1-7C66-864F-89E8-C6ADB63E1A2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FD6C007E-4F39-48F0-A726-671E33DEC4C2}"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1" name="Picture 10" descr="Icon&#10;&#10;Description automatically generated">
            <a:extLst>
              <a:ext uri="{FF2B5EF4-FFF2-40B4-BE49-F238E27FC236}">
                <a16:creationId xmlns:a16="http://schemas.microsoft.com/office/drawing/2014/main" id="{2D6DCD96-2F61-5F46-B2C3-4ECD1ECE01E0}"/>
              </a:ext>
            </a:extLst>
          </p:cNvPr>
          <p:cNvPicPr>
            <a:picLocks noChangeAspect="1"/>
          </p:cNvPicPr>
          <p:nvPr userDrawn="1"/>
        </p:nvPicPr>
        <p:blipFill>
          <a:blip r:embed="rId2"/>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3B73CA2F-4623-4D4B-A47D-FF9678A7F18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
        <p:nvSpPr>
          <p:cNvPr id="13" name="Text Placeholder 3">
            <a:extLst>
              <a:ext uri="{FF2B5EF4-FFF2-40B4-BE49-F238E27FC236}">
                <a16:creationId xmlns:a16="http://schemas.microsoft.com/office/drawing/2014/main" id="{B728EC04-FB54-D045-B426-EEE62230489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51391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CB4C33-DED6-0041-ABA7-C28726156919}"/>
              </a:ext>
            </a:extLst>
          </p:cNvPr>
          <p:cNvPicPr>
            <a:picLocks noChangeAspect="1"/>
          </p:cNvPicPr>
          <p:nvPr userDrawn="1"/>
        </p:nvPicPr>
        <p:blipFill rotWithShape="1">
          <a:blip r:embed="rId2">
            <a:alphaModFix amt="40000"/>
          </a:blip>
          <a:srcRect t="4447"/>
          <a:stretch/>
        </p:blipFill>
        <p:spPr>
          <a:xfrm>
            <a:off x="17913" y="0"/>
            <a:ext cx="12192000" cy="6870357"/>
          </a:xfrm>
          <a:prstGeom prst="rect">
            <a:avLst/>
          </a:prstGeom>
        </p:spPr>
      </p:pic>
      <p:sp>
        <p:nvSpPr>
          <p:cNvPr id="11" name="Text Placeholder 2">
            <a:extLst>
              <a:ext uri="{FF2B5EF4-FFF2-40B4-BE49-F238E27FC236}">
                <a16:creationId xmlns:a16="http://schemas.microsoft.com/office/drawing/2014/main" id="{48C00819-1863-6940-A124-E3275268E161}"/>
              </a:ext>
            </a:extLst>
          </p:cNvPr>
          <p:cNvSpPr>
            <a:spLocks noGrp="1"/>
          </p:cNvSpPr>
          <p:nvPr>
            <p:ph type="body" sz="quarter" idx="10" hasCustomPrompt="1"/>
          </p:nvPr>
        </p:nvSpPr>
        <p:spPr>
          <a:xfrm>
            <a:off x="808892" y="2563125"/>
            <a:ext cx="4969058"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dirty="0"/>
              <a:t>Bullet point 1</a:t>
            </a:r>
          </a:p>
          <a:p>
            <a:pPr lvl="0"/>
            <a:r>
              <a:rPr lang="en-US" dirty="0"/>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 3</a:t>
            </a:r>
          </a:p>
          <a:p>
            <a:pPr lvl="0"/>
            <a:endParaRPr lang="en-US" dirty="0"/>
          </a:p>
          <a:p>
            <a:pPr lvl="0"/>
            <a:endParaRPr lang="en-US" dirty="0"/>
          </a:p>
        </p:txBody>
      </p:sp>
      <p:cxnSp>
        <p:nvCxnSpPr>
          <p:cNvPr id="14" name="Straight Connector 13">
            <a:extLst>
              <a:ext uri="{FF2B5EF4-FFF2-40B4-BE49-F238E27FC236}">
                <a16:creationId xmlns:a16="http://schemas.microsoft.com/office/drawing/2014/main" id="{94BB5041-5687-9144-842B-22626597F7F1}"/>
              </a:ext>
            </a:extLst>
          </p:cNvPr>
          <p:cNvCxnSpPr/>
          <p:nvPr userDrawn="1"/>
        </p:nvCxnSpPr>
        <p:spPr>
          <a:xfrm>
            <a:off x="6122502" y="2563124"/>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BB16F0E1-97B4-594E-9C49-8B7B22F1859D}"/>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dirty="0"/>
              <a:t>Subhead</a:t>
            </a:r>
            <a:endParaRPr lang="en-US" dirty="0"/>
          </a:p>
        </p:txBody>
      </p:sp>
      <p:sp>
        <p:nvSpPr>
          <p:cNvPr id="17" name="Text Placeholder 2">
            <a:extLst>
              <a:ext uri="{FF2B5EF4-FFF2-40B4-BE49-F238E27FC236}">
                <a16:creationId xmlns:a16="http://schemas.microsoft.com/office/drawing/2014/main" id="{D3A390E3-140E-E547-9E8B-4D9B3D18BD8B}"/>
              </a:ext>
            </a:extLst>
          </p:cNvPr>
          <p:cNvSpPr>
            <a:spLocks noGrp="1"/>
          </p:cNvSpPr>
          <p:nvPr>
            <p:ph type="body" sz="quarter" idx="14" hasCustomPrompt="1"/>
          </p:nvPr>
        </p:nvSpPr>
        <p:spPr>
          <a:xfrm>
            <a:off x="6480400" y="2575206"/>
            <a:ext cx="502706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dirty="0"/>
              <a:t>Bullet point 1</a:t>
            </a:r>
          </a:p>
          <a:p>
            <a:pPr lvl="0"/>
            <a:r>
              <a:rPr lang="en-US" dirty="0"/>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 3</a:t>
            </a:r>
          </a:p>
          <a:p>
            <a:pPr lvl="0"/>
            <a:endParaRPr lang="en-US" dirty="0"/>
          </a:p>
          <a:p>
            <a:pPr lvl="0"/>
            <a:endParaRPr lang="en-US" dirty="0"/>
          </a:p>
        </p:txBody>
      </p:sp>
      <p:sp>
        <p:nvSpPr>
          <p:cNvPr id="13" name="TextBox 12">
            <a:extLst>
              <a:ext uri="{FF2B5EF4-FFF2-40B4-BE49-F238E27FC236}">
                <a16:creationId xmlns:a16="http://schemas.microsoft.com/office/drawing/2014/main" id="{DF267F82-1D76-804E-973A-8BD5C66E480F}"/>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15CF48BD-654A-4CC6-823A-D56228653D76}"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5" name="Picture 14" descr="Icon&#10;&#10;Description automatically generated">
            <a:extLst>
              <a:ext uri="{FF2B5EF4-FFF2-40B4-BE49-F238E27FC236}">
                <a16:creationId xmlns:a16="http://schemas.microsoft.com/office/drawing/2014/main" id="{75FED602-3608-C440-81BC-8A58012E926D}"/>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20" name="Title 1">
            <a:extLst>
              <a:ext uri="{FF2B5EF4-FFF2-40B4-BE49-F238E27FC236}">
                <a16:creationId xmlns:a16="http://schemas.microsoft.com/office/drawing/2014/main" id="{7E5CF72D-FEFF-9545-B378-3B5DC80864F4}"/>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Tree>
    <p:extLst>
      <p:ext uri="{BB962C8B-B14F-4D97-AF65-F5344CB8AC3E}">
        <p14:creationId xmlns:p14="http://schemas.microsoft.com/office/powerpoint/2010/main" val="195740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19DBBC8-A3C9-A74F-BB81-8A62310F9980}"/>
              </a:ext>
            </a:extLst>
          </p:cNvPr>
          <p:cNvPicPr>
            <a:picLocks noChangeAspect="1"/>
          </p:cNvPicPr>
          <p:nvPr userDrawn="1"/>
        </p:nvPicPr>
        <p:blipFill rotWithShape="1">
          <a:blip r:embed="rId2">
            <a:alphaModFix amt="40000"/>
          </a:blip>
          <a:srcRect t="4447"/>
          <a:stretch/>
        </p:blipFill>
        <p:spPr>
          <a:xfrm>
            <a:off x="0" y="0"/>
            <a:ext cx="12192000" cy="6870357"/>
          </a:xfrm>
          <a:prstGeom prst="rect">
            <a:avLst/>
          </a:prstGeom>
        </p:spPr>
      </p:pic>
      <p:sp>
        <p:nvSpPr>
          <p:cNvPr id="3" name="Text Placeholder 2">
            <a:extLst>
              <a:ext uri="{FF2B5EF4-FFF2-40B4-BE49-F238E27FC236}">
                <a16:creationId xmlns:a16="http://schemas.microsoft.com/office/drawing/2014/main" id="{5233F634-82E2-4B47-98BE-CD0967D9743F}"/>
              </a:ext>
            </a:extLst>
          </p:cNvPr>
          <p:cNvSpPr>
            <a:spLocks noGrp="1"/>
          </p:cNvSpPr>
          <p:nvPr>
            <p:ph type="body" sz="quarter" idx="10" hasCustomPrompt="1"/>
          </p:nvPr>
        </p:nvSpPr>
        <p:spPr>
          <a:xfrm>
            <a:off x="802827" y="2563125"/>
            <a:ext cx="309331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dirty="0"/>
              <a:t>Bullet point 1</a:t>
            </a:r>
          </a:p>
          <a:p>
            <a:pPr lvl="0"/>
            <a:r>
              <a:rPr lang="en-US" dirty="0"/>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 3</a:t>
            </a:r>
          </a:p>
          <a:p>
            <a:pPr lvl="0"/>
            <a:endParaRPr lang="en-US" dirty="0"/>
          </a:p>
          <a:p>
            <a:pPr lvl="0"/>
            <a:endParaRPr lang="en-US" dirty="0"/>
          </a:p>
        </p:txBody>
      </p:sp>
      <p:sp>
        <p:nvSpPr>
          <p:cNvPr id="8" name="Text Placeholder 2">
            <a:extLst>
              <a:ext uri="{FF2B5EF4-FFF2-40B4-BE49-F238E27FC236}">
                <a16:creationId xmlns:a16="http://schemas.microsoft.com/office/drawing/2014/main" id="{0856031A-581E-C943-808C-901EA96AC894}"/>
              </a:ext>
            </a:extLst>
          </p:cNvPr>
          <p:cNvSpPr>
            <a:spLocks noGrp="1"/>
          </p:cNvSpPr>
          <p:nvPr>
            <p:ph type="body" sz="quarter" idx="11" hasCustomPrompt="1"/>
          </p:nvPr>
        </p:nvSpPr>
        <p:spPr>
          <a:xfrm>
            <a:off x="4497405" y="2563125"/>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dirty="0"/>
              <a:t>Bullet point 1</a:t>
            </a:r>
          </a:p>
          <a:p>
            <a:pPr lvl="0"/>
            <a:r>
              <a:rPr lang="en-US" dirty="0"/>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 3</a:t>
            </a:r>
          </a:p>
          <a:p>
            <a:pPr lvl="0"/>
            <a:endParaRPr lang="en-US" dirty="0"/>
          </a:p>
          <a:p>
            <a:pPr lvl="0"/>
            <a:endParaRPr lang="en-US" dirty="0"/>
          </a:p>
        </p:txBody>
      </p:sp>
      <p:sp>
        <p:nvSpPr>
          <p:cNvPr id="9" name="Text Placeholder 2">
            <a:extLst>
              <a:ext uri="{FF2B5EF4-FFF2-40B4-BE49-F238E27FC236}">
                <a16:creationId xmlns:a16="http://schemas.microsoft.com/office/drawing/2014/main" id="{E1FD0595-D54C-E24E-A8CB-E3E68A7946EA}"/>
              </a:ext>
            </a:extLst>
          </p:cNvPr>
          <p:cNvSpPr>
            <a:spLocks noGrp="1"/>
          </p:cNvSpPr>
          <p:nvPr>
            <p:ph type="body" sz="quarter" idx="12" hasCustomPrompt="1"/>
          </p:nvPr>
        </p:nvSpPr>
        <p:spPr>
          <a:xfrm>
            <a:off x="8243922" y="2563124"/>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dirty="0"/>
              <a:t>Bullet point 1</a:t>
            </a:r>
          </a:p>
          <a:p>
            <a:pPr lvl="0"/>
            <a:r>
              <a:rPr lang="en-US" dirty="0"/>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 3</a:t>
            </a:r>
          </a:p>
          <a:p>
            <a:pPr lvl="0"/>
            <a:endParaRPr lang="en-US" dirty="0"/>
          </a:p>
          <a:p>
            <a:pPr lvl="0"/>
            <a:endParaRPr lang="en-US" dirty="0"/>
          </a:p>
        </p:txBody>
      </p:sp>
      <p:cxnSp>
        <p:nvCxnSpPr>
          <p:cNvPr id="11" name="Straight Connector 10">
            <a:extLst>
              <a:ext uri="{FF2B5EF4-FFF2-40B4-BE49-F238E27FC236}">
                <a16:creationId xmlns:a16="http://schemas.microsoft.com/office/drawing/2014/main" id="{4B489203-48C7-F54C-8920-EA20CDF631BF}"/>
              </a:ext>
            </a:extLst>
          </p:cNvPr>
          <p:cNvCxnSpPr/>
          <p:nvPr userDrawn="1"/>
        </p:nvCxnSpPr>
        <p:spPr>
          <a:xfrm>
            <a:off x="4174434" y="2563124"/>
            <a:ext cx="0" cy="36653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AF4720-9450-BD4A-A2D6-2D17BE596D7C}"/>
              </a:ext>
            </a:extLst>
          </p:cNvPr>
          <p:cNvCxnSpPr/>
          <p:nvPr userDrawn="1"/>
        </p:nvCxnSpPr>
        <p:spPr>
          <a:xfrm>
            <a:off x="7931425" y="2563123"/>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5BDEDA3-9C0B-2D41-BD95-C8EAC73CB0C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3221FD2D-BE77-475F-A31F-D69BC338BEDF}"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dirty="0"/>
          </a:p>
        </p:txBody>
      </p:sp>
      <p:pic>
        <p:nvPicPr>
          <p:cNvPr id="17" name="Picture 16" descr="Icon&#10;&#10;Description automatically generated">
            <a:extLst>
              <a:ext uri="{FF2B5EF4-FFF2-40B4-BE49-F238E27FC236}">
                <a16:creationId xmlns:a16="http://schemas.microsoft.com/office/drawing/2014/main" id="{E738B259-EB2F-7244-9170-5F932993ED4F}"/>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18" name="Text Placeholder 10">
            <a:extLst>
              <a:ext uri="{FF2B5EF4-FFF2-40B4-BE49-F238E27FC236}">
                <a16:creationId xmlns:a16="http://schemas.microsoft.com/office/drawing/2014/main" id="{69AF931A-9886-1042-B92F-216BAF699810}"/>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dirty="0"/>
              <a:t>Subhead</a:t>
            </a:r>
            <a:endParaRPr lang="en-US" dirty="0"/>
          </a:p>
        </p:txBody>
      </p:sp>
      <p:sp>
        <p:nvSpPr>
          <p:cNvPr id="19" name="Title 1">
            <a:extLst>
              <a:ext uri="{FF2B5EF4-FFF2-40B4-BE49-F238E27FC236}">
                <a16:creationId xmlns:a16="http://schemas.microsoft.com/office/drawing/2014/main" id="{7926E213-08BB-664B-B1AE-978F00DD8A47}"/>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dirty="0"/>
              <a:t>Title </a:t>
            </a:r>
            <a:endParaRPr lang="en-US" dirty="0"/>
          </a:p>
        </p:txBody>
      </p:sp>
    </p:spTree>
    <p:extLst>
      <p:ext uri="{BB962C8B-B14F-4D97-AF65-F5344CB8AC3E}">
        <p14:creationId xmlns:p14="http://schemas.microsoft.com/office/powerpoint/2010/main" val="201229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1555449"/>
            <a:ext cx="12213536" cy="872063"/>
          </a:xfrm>
        </p:spPr>
        <p:txBody>
          <a:bodyPr anchor="b"/>
          <a:lstStyle>
            <a:lvl1pPr algn="ctr">
              <a:defRPr sz="6000"/>
            </a:lvl1pPr>
          </a:lstStyle>
          <a:p>
            <a:r>
              <a:rPr lang="en-GB" dirty="0"/>
              <a:t>Thank you</a:t>
            </a:r>
            <a:endParaRPr lang="en-US" dirty="0"/>
          </a:p>
        </p:txBody>
      </p:sp>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C1E94BFF-B5AB-E943-9CFC-F78F07288D42}"/>
              </a:ext>
            </a:extLst>
          </p:cNvPr>
          <p:cNvSpPr txBox="1"/>
          <p:nvPr userDrawn="1"/>
        </p:nvSpPr>
        <p:spPr>
          <a:xfrm>
            <a:off x="9530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C4686AA0-E6A5-4780-A7C4-CFA8767CDA42}"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pic>
        <p:nvPicPr>
          <p:cNvPr id="6" name="Picture 5" descr="Icon&#10;&#10;Description automatically generated">
            <a:extLst>
              <a:ext uri="{FF2B5EF4-FFF2-40B4-BE49-F238E27FC236}">
                <a16:creationId xmlns:a16="http://schemas.microsoft.com/office/drawing/2014/main" id="{4B6489C5-A1D5-854E-A4C3-7C65D5414AD7}"/>
              </a:ext>
            </a:extLst>
          </p:cNvPr>
          <p:cNvPicPr>
            <a:picLocks noChangeAspect="1"/>
          </p:cNvPicPr>
          <p:nvPr userDrawn="1"/>
        </p:nvPicPr>
        <p:blipFill>
          <a:blip r:embed="rId3"/>
          <a:stretch>
            <a:fillRect/>
          </a:stretch>
        </p:blipFill>
        <p:spPr>
          <a:xfrm>
            <a:off x="11473398" y="237797"/>
            <a:ext cx="492443" cy="492443"/>
          </a:xfrm>
          <a:prstGeom prst="rect">
            <a:avLst/>
          </a:prstGeom>
        </p:spPr>
      </p:pic>
    </p:spTree>
    <p:extLst>
      <p:ext uri="{BB962C8B-B14F-4D97-AF65-F5344CB8AC3E}">
        <p14:creationId xmlns:p14="http://schemas.microsoft.com/office/powerpoint/2010/main" val="316039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EBA110A-BAEB-0141-973A-FEA95AAEC7E6}"/>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56937"/>
            <a:ext cx="12213536" cy="872063"/>
          </a:xfrm>
        </p:spPr>
        <p:txBody>
          <a:bodyPr anchor="b"/>
          <a:lstStyle>
            <a:lvl1pPr algn="ctr">
              <a:defRPr sz="6000">
                <a:solidFill>
                  <a:srgbClr val="53B058"/>
                </a:solidFill>
              </a:defRPr>
            </a:lvl1pPr>
          </a:lstStyle>
          <a:p>
            <a:r>
              <a:rPr lang="en-GB" dirty="0"/>
              <a:t>Thank you</a:t>
            </a:r>
            <a:endParaRPr lang="en-US" dirty="0"/>
          </a:p>
        </p:txBody>
      </p:sp>
      <p:sp>
        <p:nvSpPr>
          <p:cNvPr id="4" name="TextBox 3">
            <a:extLst>
              <a:ext uri="{FF2B5EF4-FFF2-40B4-BE49-F238E27FC236}">
                <a16:creationId xmlns:a16="http://schemas.microsoft.com/office/drawing/2014/main" id="{32FE22AF-0330-2E42-9C9B-80BD71BF264F}"/>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D7E72F15-0D46-4193-88C8-2C7D50F375E2}"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pic>
        <p:nvPicPr>
          <p:cNvPr id="8" name="Picture 7" descr="Icon&#10;&#10;Description automatically generated">
            <a:extLst>
              <a:ext uri="{FF2B5EF4-FFF2-40B4-BE49-F238E27FC236}">
                <a16:creationId xmlns:a16="http://schemas.microsoft.com/office/drawing/2014/main" id="{E40DADFA-8F30-C641-B0C6-AE73CFAC374F}"/>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83659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66A6321-CBAF-2A40-8801-01BE35D3A9EB}"/>
              </a:ext>
            </a:extLst>
          </p:cNvPr>
          <p:cNvPicPr>
            <a:picLocks noChangeAspect="1"/>
          </p:cNvPicPr>
          <p:nvPr userDrawn="1"/>
        </p:nvPicPr>
        <p:blipFill>
          <a:blip r:embed="rId2">
            <a:alphaModFix amt="40000"/>
          </a:blip>
          <a:stretch>
            <a:fillRect/>
          </a:stretch>
        </p:blipFill>
        <p:spPr>
          <a:xfrm>
            <a:off x="9010" y="-332154"/>
            <a:ext cx="12192000" cy="7190154"/>
          </a:xfrm>
          <a:prstGeom prst="rect">
            <a:avLst/>
          </a:prstGeom>
        </p:spPr>
      </p:pic>
      <p:sp>
        <p:nvSpPr>
          <p:cNvPr id="3" name="TextBox 2">
            <a:extLst>
              <a:ext uri="{FF2B5EF4-FFF2-40B4-BE49-F238E27FC236}">
                <a16:creationId xmlns:a16="http://schemas.microsoft.com/office/drawing/2014/main" id="{05424188-BEB1-9E4C-8C10-2E7F33C47095}"/>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7A380A03-B89C-4999-B11B-32B17004CC0E}"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pic>
        <p:nvPicPr>
          <p:cNvPr id="7" name="Picture 6" descr="Icon&#10;&#10;Description automatically generated">
            <a:extLst>
              <a:ext uri="{FF2B5EF4-FFF2-40B4-BE49-F238E27FC236}">
                <a16:creationId xmlns:a16="http://schemas.microsoft.com/office/drawing/2014/main" id="{418ACBB8-3624-6048-8969-2D44ADD00A57}"/>
              </a:ext>
            </a:extLst>
          </p:cNvPr>
          <p:cNvPicPr>
            <a:picLocks noChangeAspect="1"/>
          </p:cNvPicPr>
          <p:nvPr userDrawn="1"/>
        </p:nvPicPr>
        <p:blipFill>
          <a:blip r:embed="rId3"/>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098784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37999-8E9D-CB42-AFEF-52726384724E}"/>
              </a:ext>
            </a:extLst>
          </p:cNvPr>
          <p:cNvSpPr>
            <a:spLocks noGrp="1"/>
          </p:cNvSpPr>
          <p:nvPr>
            <p:ph type="dt" sz="half" idx="10"/>
          </p:nvPr>
        </p:nvSpPr>
        <p:spPr/>
        <p:txBody>
          <a:bodyPr/>
          <a:lstStyle/>
          <a:p>
            <a:fld id="{66264A9D-E9B5-7A42-A727-3F19B36C0956}" type="datetimeFigureOut">
              <a:rPr lang="en-US" smtClean="0"/>
              <a:t>4/1/26</a:t>
            </a:fld>
            <a:endParaRPr lang="en-US" dirty="0"/>
          </a:p>
        </p:txBody>
      </p:sp>
      <p:sp>
        <p:nvSpPr>
          <p:cNvPr id="3" name="Footer Placeholder 2">
            <a:extLst>
              <a:ext uri="{FF2B5EF4-FFF2-40B4-BE49-F238E27FC236}">
                <a16:creationId xmlns:a16="http://schemas.microsoft.com/office/drawing/2014/main" id="{CE358F46-BC37-4F4E-861D-6428C6E41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87616-CD83-D745-AF7C-66B5A3E7A33C}"/>
              </a:ext>
            </a:extLst>
          </p:cNvPr>
          <p:cNvSpPr>
            <a:spLocks noGrp="1"/>
          </p:cNvSpPr>
          <p:nvPr>
            <p:ph type="sldNum" sz="quarter" idx="12"/>
          </p:nvPr>
        </p:nvSpPr>
        <p:spPr/>
        <p:txBody>
          <a:bodyPr/>
          <a:lstStyle/>
          <a:p>
            <a:fld id="{6A8F97D5-0B3E-114F-A06B-FEADF0846DF3}" type="slidenum">
              <a:rPr lang="en-US" smtClean="0"/>
              <a:t>‹#›</a:t>
            </a:fld>
            <a:endParaRPr lang="en-US"/>
          </a:p>
        </p:txBody>
      </p:sp>
    </p:spTree>
    <p:extLst>
      <p:ext uri="{BB962C8B-B14F-4D97-AF65-F5344CB8AC3E}">
        <p14:creationId xmlns:p14="http://schemas.microsoft.com/office/powerpoint/2010/main" val="72465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98D0707-8F8F-B146-8C52-B561FD09177A}"/>
              </a:ext>
            </a:extLst>
          </p:cNvPr>
          <p:cNvPicPr>
            <a:picLocks noChangeAspect="1"/>
          </p:cNvPicPr>
          <p:nvPr userDrawn="1"/>
        </p:nvPicPr>
        <p:blipFill rotWithShape="1">
          <a:blip r:embed="rId2">
            <a:alphaModFix/>
          </a:blip>
          <a:srcRect r="29012"/>
          <a:stretch/>
        </p:blipFill>
        <p:spPr>
          <a:xfrm>
            <a:off x="4053840" y="-27691"/>
            <a:ext cx="8138160" cy="6885691"/>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520146" y="848751"/>
            <a:ext cx="10025934" cy="1739433"/>
          </a:xfrm>
        </p:spPr>
        <p:txBody>
          <a:bodyPr anchor="b"/>
          <a:lstStyle>
            <a:lvl1pPr algn="l">
              <a:defRPr sz="6000">
                <a:solidFill>
                  <a:srgbClr val="53B058"/>
                </a:solidFill>
              </a:defRPr>
            </a:lvl1pPr>
          </a:lstStyle>
          <a:p>
            <a:r>
              <a:rPr lang="en-GB" dirty="0"/>
              <a:t>Title </a:t>
            </a:r>
            <a:br>
              <a:rPr lang="en-GB" dirty="0"/>
            </a:br>
            <a:r>
              <a:rPr lang="en-GB" dirty="0"/>
              <a:t>slide 3</a:t>
            </a:r>
            <a:endParaRPr lang="en-US" dirty="0"/>
          </a:p>
        </p:txBody>
      </p:sp>
      <p:sp>
        <p:nvSpPr>
          <p:cNvPr id="3" name="Subtitle 2">
            <a:extLst>
              <a:ext uri="{FF2B5EF4-FFF2-40B4-BE49-F238E27FC236}">
                <a16:creationId xmlns:a16="http://schemas.microsoft.com/office/drawing/2014/main" id="{6385A77F-4613-6A49-889D-044A5256C18D}"/>
              </a:ext>
            </a:extLst>
          </p:cNvPr>
          <p:cNvSpPr>
            <a:spLocks noGrp="1"/>
          </p:cNvSpPr>
          <p:nvPr>
            <p:ph type="subTitle" idx="1" hasCustomPrompt="1"/>
          </p:nvPr>
        </p:nvSpPr>
        <p:spPr>
          <a:xfrm>
            <a:off x="520147" y="2861475"/>
            <a:ext cx="10025933"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if needed </a:t>
            </a:r>
            <a:endParaRPr lang="en-US" dirty="0"/>
          </a:p>
        </p:txBody>
      </p:sp>
      <p:pic>
        <p:nvPicPr>
          <p:cNvPr id="8" name="Picture 7" descr="Logo&#10;&#10;Description automatically generated with medium confidence">
            <a:extLst>
              <a:ext uri="{FF2B5EF4-FFF2-40B4-BE49-F238E27FC236}">
                <a16:creationId xmlns:a16="http://schemas.microsoft.com/office/drawing/2014/main" id="{3DBE9F0C-B0C1-364F-9445-D83184277127}"/>
              </a:ext>
            </a:extLst>
          </p:cNvPr>
          <p:cNvPicPr>
            <a:picLocks noChangeAspect="1"/>
          </p:cNvPicPr>
          <p:nvPr userDrawn="1"/>
        </p:nvPicPr>
        <p:blipFill>
          <a:blip r:embed="rId3"/>
          <a:stretch>
            <a:fillRect/>
          </a:stretch>
        </p:blipFill>
        <p:spPr>
          <a:xfrm>
            <a:off x="518160" y="5212026"/>
            <a:ext cx="3402048" cy="1063140"/>
          </a:xfrm>
          <a:prstGeom prst="rect">
            <a:avLst/>
          </a:prstGeom>
        </p:spPr>
      </p:pic>
      <p:sp>
        <p:nvSpPr>
          <p:cNvPr id="6" name="TextBox 5">
            <a:extLst>
              <a:ext uri="{FF2B5EF4-FFF2-40B4-BE49-F238E27FC236}">
                <a16:creationId xmlns:a16="http://schemas.microsoft.com/office/drawing/2014/main" id="{69301A21-E7B2-3447-BA9B-2E25416FEAE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 British Nutrition Foundation </a:t>
            </a:r>
            <a:fld id="{B4592FAC-6B93-4DEC-96F4-83AB2607D31B}" type="datetimeyyyy">
              <a:rPr lang="en-GB" sz="800" b="0" kern="1200" smtClean="0">
                <a:solidFill>
                  <a:schemeClr val="tx1"/>
                </a:solidFill>
                <a:effectLst/>
                <a:latin typeface="+mn-lt"/>
                <a:ea typeface="+mn-ea"/>
                <a:cs typeface="+mn-cs"/>
              </a:rPr>
              <a:t>2026</a:t>
            </a:fld>
            <a:r>
              <a:rPr lang="en-GB" sz="800" b="0" kern="1200" dirty="0">
                <a:solidFill>
                  <a:schemeClr val="tx1"/>
                </a:solidFill>
                <a:effectLst/>
                <a:latin typeface="+mn-lt"/>
                <a:ea typeface="+mn-ea"/>
                <a:cs typeface="+mn-cs"/>
              </a:rPr>
              <a:t> | nutrition.org.uk</a:t>
            </a:r>
          </a:p>
          <a:p>
            <a:pPr algn="l"/>
            <a:endParaRPr lang="en-US" dirty="0"/>
          </a:p>
        </p:txBody>
      </p:sp>
    </p:spTree>
    <p:extLst>
      <p:ext uri="{BB962C8B-B14F-4D97-AF65-F5344CB8AC3E}">
        <p14:creationId xmlns:p14="http://schemas.microsoft.com/office/powerpoint/2010/main" val="301151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lai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52112-1EDA-1348-9A06-E85F696280E5}"/>
              </a:ext>
            </a:extLst>
          </p:cNvPr>
          <p:cNvPicPr>
            <a:picLocks noChangeAspect="1"/>
          </p:cNvPicPr>
          <p:nvPr userDrawn="1"/>
        </p:nvPicPr>
        <p:blipFill rotWithShape="1">
          <a:blip r:embed="rId2">
            <a:alphaModFix amt="40000"/>
          </a:blip>
          <a:srcRect t="4447"/>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rgbClr val="53B058"/>
                </a:solidFill>
              </a:defRPr>
            </a:lvl1pPr>
          </a:lstStyle>
          <a:p>
            <a:r>
              <a:rPr lang="en-GB" dirty="0"/>
              <a:t>Section Divider: Plain</a:t>
            </a:r>
            <a:endParaRPr lang="en-US" dirty="0"/>
          </a:p>
        </p:txBody>
      </p:sp>
      <p:pic>
        <p:nvPicPr>
          <p:cNvPr id="6" name="Picture 5" descr="Icon&#10;&#10;Description automatically generated">
            <a:extLst>
              <a:ext uri="{FF2B5EF4-FFF2-40B4-BE49-F238E27FC236}">
                <a16:creationId xmlns:a16="http://schemas.microsoft.com/office/drawing/2014/main" id="{8F4F6C8F-7E06-2345-BC0E-0D391D5C9117}"/>
              </a:ext>
            </a:extLst>
          </p:cNvPr>
          <p:cNvPicPr>
            <a:picLocks noChangeAspect="1"/>
          </p:cNvPicPr>
          <p:nvPr userDrawn="1"/>
        </p:nvPicPr>
        <p:blipFill>
          <a:blip r:embed="rId3"/>
          <a:stretch>
            <a:fillRect/>
          </a:stretch>
        </p:blipFill>
        <p:spPr>
          <a:xfrm>
            <a:off x="11367710" y="6057546"/>
            <a:ext cx="643155" cy="643155"/>
          </a:xfrm>
          <a:prstGeom prst="rect">
            <a:avLst/>
          </a:prstGeom>
        </p:spPr>
      </p:pic>
      <p:sp>
        <p:nvSpPr>
          <p:cNvPr id="9" name="TextBox 8">
            <a:extLst>
              <a:ext uri="{FF2B5EF4-FFF2-40B4-BE49-F238E27FC236}">
                <a16:creationId xmlns:a16="http://schemas.microsoft.com/office/drawing/2014/main" id="{2C5750F5-B00C-4841-AA7D-EE297926A599}"/>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27F9DDE8-EFD4-4CF3-AFA9-41612F1B24CF}"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sz="1000" dirty="0"/>
          </a:p>
        </p:txBody>
      </p:sp>
    </p:spTree>
    <p:extLst>
      <p:ext uri="{BB962C8B-B14F-4D97-AF65-F5344CB8AC3E}">
        <p14:creationId xmlns:p14="http://schemas.microsoft.com/office/powerpoint/2010/main" val="178474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Block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B137F7-4470-674A-B763-E69F613E298B}"/>
              </a:ext>
            </a:extLst>
          </p:cNvPr>
          <p:cNvPicPr>
            <a:picLocks noChangeAspect="1"/>
          </p:cNvPicPr>
          <p:nvPr userDrawn="1"/>
        </p:nvPicPr>
        <p:blipFill rotWithShape="1">
          <a:blip r:embed="rId2">
            <a:alphaModFix amt="40000"/>
          </a:blip>
          <a:srcRect t="4447"/>
          <a:stretch/>
        </p:blipFill>
        <p:spPr>
          <a:xfrm>
            <a:off x="-13169"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dirty="0"/>
              <a:t>Section Divider: Blocks</a:t>
            </a:r>
            <a:endParaRPr lang="en-US" dirty="0"/>
          </a:p>
        </p:txBody>
      </p:sp>
      <p:pic>
        <p:nvPicPr>
          <p:cNvPr id="8" name="Picture 7" descr="A picture containing drawing&#10;&#10;Description automatically generated">
            <a:extLst>
              <a:ext uri="{FF2B5EF4-FFF2-40B4-BE49-F238E27FC236}">
                <a16:creationId xmlns:a16="http://schemas.microsoft.com/office/drawing/2014/main" id="{E0A7485E-FABC-9C45-807C-45B10991B7A0}"/>
              </a:ext>
            </a:extLst>
          </p:cNvPr>
          <p:cNvPicPr>
            <a:picLocks noChangeAspect="1"/>
          </p:cNvPicPr>
          <p:nvPr userDrawn="1"/>
        </p:nvPicPr>
        <p:blipFill>
          <a:blip r:embed="rId3"/>
          <a:stretch>
            <a:fillRect/>
          </a:stretch>
        </p:blipFill>
        <p:spPr>
          <a:xfrm>
            <a:off x="70339" y="4994031"/>
            <a:ext cx="12024984" cy="1875692"/>
          </a:xfrm>
          <a:prstGeom prst="rect">
            <a:avLst/>
          </a:prstGeom>
        </p:spPr>
      </p:pic>
      <p:pic>
        <p:nvPicPr>
          <p:cNvPr id="3" name="Picture 2" descr="Icon&#10;&#10;Description automatically generated">
            <a:extLst>
              <a:ext uri="{FF2B5EF4-FFF2-40B4-BE49-F238E27FC236}">
                <a16:creationId xmlns:a16="http://schemas.microsoft.com/office/drawing/2014/main" id="{220313A8-413D-A444-A021-CB153809DAFD}"/>
              </a:ext>
            </a:extLst>
          </p:cNvPr>
          <p:cNvPicPr>
            <a:picLocks noChangeAspect="1"/>
          </p:cNvPicPr>
          <p:nvPr userDrawn="1"/>
        </p:nvPicPr>
        <p:blipFill>
          <a:blip r:embed="rId4"/>
          <a:stretch>
            <a:fillRect/>
          </a:stretch>
        </p:blipFill>
        <p:spPr>
          <a:xfrm>
            <a:off x="11423329" y="275411"/>
            <a:ext cx="534991" cy="534991"/>
          </a:xfrm>
          <a:prstGeom prst="rect">
            <a:avLst/>
          </a:prstGeom>
        </p:spPr>
      </p:pic>
      <p:sp>
        <p:nvSpPr>
          <p:cNvPr id="9" name="TextBox 8">
            <a:extLst>
              <a:ext uri="{FF2B5EF4-FFF2-40B4-BE49-F238E27FC236}">
                <a16:creationId xmlns:a16="http://schemas.microsoft.com/office/drawing/2014/main" id="{4E944D1F-16E2-1C42-BC01-40BDA1B0C498}"/>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bg1"/>
                </a:solidFill>
                <a:effectLst/>
                <a:latin typeface="+mn-lt"/>
                <a:ea typeface="+mn-ea"/>
                <a:cs typeface="+mn-cs"/>
              </a:rPr>
              <a:t>© British Nutrition Foundation </a:t>
            </a:r>
            <a:fld id="{B5401900-BE9C-4198-887F-8C78CB67C489}" type="datetimeyyyy">
              <a:rPr lang="en-GB" sz="1000" b="0" kern="1200" smtClean="0">
                <a:solidFill>
                  <a:schemeClr val="bg1"/>
                </a:solidFill>
                <a:effectLst/>
                <a:latin typeface="+mn-lt"/>
                <a:ea typeface="+mn-ea"/>
                <a:cs typeface="+mn-cs"/>
              </a:rPr>
              <a:t>2026</a:t>
            </a:fld>
            <a:r>
              <a:rPr lang="en-GB" sz="1000" b="0" kern="1200" dirty="0">
                <a:solidFill>
                  <a:schemeClr val="bg1"/>
                </a:solidFill>
                <a:effectLst/>
                <a:latin typeface="+mn-lt"/>
                <a:ea typeface="+mn-ea"/>
                <a:cs typeface="+mn-cs"/>
              </a:rPr>
              <a:t> | nutrition.org.uk</a:t>
            </a:r>
          </a:p>
          <a:p>
            <a:pPr algn="l"/>
            <a:endParaRPr lang="en-US" sz="1000" dirty="0"/>
          </a:p>
        </p:txBody>
      </p:sp>
    </p:spTree>
    <p:extLst>
      <p:ext uri="{BB962C8B-B14F-4D97-AF65-F5344CB8AC3E}">
        <p14:creationId xmlns:p14="http://schemas.microsoft.com/office/powerpoint/2010/main" val="759517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gree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7948B9-E2D7-0C46-BBD5-8A8901B485E6}"/>
              </a:ext>
            </a:extLst>
          </p:cNvPr>
          <p:cNvPicPr>
            <a:picLocks noChangeAspect="1"/>
          </p:cNvPicPr>
          <p:nvPr userDrawn="1"/>
        </p:nvPicPr>
        <p:blipFill rotWithShape="1">
          <a:blip r:embed="rId2"/>
          <a:srcRect t="4509"/>
          <a:stretch/>
        </p:blipFill>
        <p:spPr>
          <a:xfrm>
            <a:off x="0" y="0"/>
            <a:ext cx="12192000" cy="687831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dirty="0"/>
              <a:t>Section Divider: Green</a:t>
            </a:r>
            <a:endParaRPr lang="en-US" dirty="0"/>
          </a:p>
        </p:txBody>
      </p:sp>
      <p:sp>
        <p:nvSpPr>
          <p:cNvPr id="5" name="TextBox 4">
            <a:extLst>
              <a:ext uri="{FF2B5EF4-FFF2-40B4-BE49-F238E27FC236}">
                <a16:creationId xmlns:a16="http://schemas.microsoft.com/office/drawing/2014/main" id="{C500FF99-9F59-0540-BF93-0DA39ED3074D}"/>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bg1"/>
                </a:solidFill>
                <a:effectLst/>
                <a:latin typeface="+mn-lt"/>
                <a:ea typeface="+mn-ea"/>
                <a:cs typeface="+mn-cs"/>
              </a:rPr>
              <a:t>© British Nutrition Foundation </a:t>
            </a:r>
            <a:fld id="{AB86233C-0EF6-4418-B195-349A67F3CC56}" type="datetimeyyyy">
              <a:rPr lang="en-GB" sz="1000" b="0" kern="1200" smtClean="0">
                <a:solidFill>
                  <a:schemeClr val="bg1"/>
                </a:solidFill>
                <a:effectLst/>
                <a:latin typeface="+mn-lt"/>
                <a:ea typeface="+mn-ea"/>
                <a:cs typeface="+mn-cs"/>
              </a:rPr>
              <a:t>2026</a:t>
            </a:fld>
            <a:r>
              <a:rPr lang="en-GB" sz="1000" b="0" kern="1200" dirty="0">
                <a:solidFill>
                  <a:schemeClr val="bg1"/>
                </a:solidFill>
                <a:effectLst/>
                <a:latin typeface="+mn-lt"/>
                <a:ea typeface="+mn-ea"/>
                <a:cs typeface="+mn-cs"/>
              </a:rPr>
              <a:t> | nutrition.org.uk</a:t>
            </a:r>
          </a:p>
          <a:p>
            <a:pPr algn="l"/>
            <a:endParaRPr lang="en-US" sz="1000" dirty="0"/>
          </a:p>
        </p:txBody>
      </p:sp>
      <p:pic>
        <p:nvPicPr>
          <p:cNvPr id="6" name="Picture 5" descr="Icon&#10;&#10;Description automatically generated">
            <a:extLst>
              <a:ext uri="{FF2B5EF4-FFF2-40B4-BE49-F238E27FC236}">
                <a16:creationId xmlns:a16="http://schemas.microsoft.com/office/drawing/2014/main" id="{A06CF6AA-2ABC-A442-9DCD-CD50B26D3CAF}"/>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37627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divider ta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B6609C-F2CE-8D4A-8125-64CCCDB28861}"/>
              </a:ext>
            </a:extLst>
          </p:cNvPr>
          <p:cNvPicPr>
            <a:picLocks noChangeAspect="1"/>
          </p:cNvPicPr>
          <p:nvPr userDrawn="1"/>
        </p:nvPicPr>
        <p:blipFill rotWithShape="1">
          <a:blip r:embed="rId2"/>
          <a:srcRect t="4509"/>
          <a:stretch/>
        </p:blipFill>
        <p:spPr>
          <a:xfrm>
            <a:off x="0" y="0"/>
            <a:ext cx="12192000" cy="687832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dirty="0"/>
              <a:t>Section Divider: Tan</a:t>
            </a:r>
            <a:endParaRPr lang="en-US" dirty="0"/>
          </a:p>
        </p:txBody>
      </p:sp>
      <p:sp>
        <p:nvSpPr>
          <p:cNvPr id="8" name="TextBox 7">
            <a:extLst>
              <a:ext uri="{FF2B5EF4-FFF2-40B4-BE49-F238E27FC236}">
                <a16:creationId xmlns:a16="http://schemas.microsoft.com/office/drawing/2014/main" id="{42E67CE2-3041-1547-9F0B-C855A7A3F57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bg1"/>
                </a:solidFill>
                <a:effectLst/>
                <a:latin typeface="+mn-lt"/>
                <a:ea typeface="+mn-ea"/>
                <a:cs typeface="+mn-cs"/>
              </a:rPr>
              <a:t>© British Nutrition Foundation </a:t>
            </a:r>
            <a:fld id="{CB16BA36-2BD7-4066-84F6-E90A6C60898F}" type="datetimeyyyy">
              <a:rPr lang="en-GB" sz="1000" b="0" kern="1200" smtClean="0">
                <a:solidFill>
                  <a:schemeClr val="bg1"/>
                </a:solidFill>
                <a:effectLst/>
                <a:latin typeface="+mn-lt"/>
                <a:ea typeface="+mn-ea"/>
                <a:cs typeface="+mn-cs"/>
              </a:rPr>
              <a:t>2026</a:t>
            </a:fld>
            <a:r>
              <a:rPr lang="en-GB" sz="1000" b="0" kern="1200" dirty="0">
                <a:solidFill>
                  <a:schemeClr val="bg1"/>
                </a:solidFill>
                <a:effectLst/>
                <a:latin typeface="+mn-lt"/>
                <a:ea typeface="+mn-ea"/>
                <a:cs typeface="+mn-cs"/>
              </a:rPr>
              <a:t> | nutrition.org.uk</a:t>
            </a:r>
          </a:p>
          <a:p>
            <a:pPr algn="l"/>
            <a:endParaRPr lang="en-US" sz="1000" dirty="0"/>
          </a:p>
        </p:txBody>
      </p:sp>
      <p:pic>
        <p:nvPicPr>
          <p:cNvPr id="9" name="Picture 8" descr="Icon&#10;&#10;Description automatically generated">
            <a:extLst>
              <a:ext uri="{FF2B5EF4-FFF2-40B4-BE49-F238E27FC236}">
                <a16:creationId xmlns:a16="http://schemas.microsoft.com/office/drawing/2014/main" id="{22E77DFA-D338-1E4E-9FCD-DFD64BA6C3E2}"/>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314529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yel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5F87BC-EFDD-D244-85B2-858EE64E201B}"/>
              </a:ext>
            </a:extLst>
          </p:cNvPr>
          <p:cNvPicPr>
            <a:picLocks noChangeAspect="1"/>
          </p:cNvPicPr>
          <p:nvPr userDrawn="1"/>
        </p:nvPicPr>
        <p:blipFill rotWithShape="1">
          <a:blip r:embed="rId2"/>
          <a:srcRect t="6089"/>
          <a:stretch/>
        </p:blipFill>
        <p:spPr>
          <a:xfrm>
            <a:off x="0" y="1"/>
            <a:ext cx="12347200" cy="685800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dirty="0"/>
              <a:t>Section Divider: Yellow</a:t>
            </a:r>
            <a:endParaRPr lang="en-US" dirty="0"/>
          </a:p>
        </p:txBody>
      </p:sp>
      <p:sp>
        <p:nvSpPr>
          <p:cNvPr id="8" name="TextBox 7">
            <a:extLst>
              <a:ext uri="{FF2B5EF4-FFF2-40B4-BE49-F238E27FC236}">
                <a16:creationId xmlns:a16="http://schemas.microsoft.com/office/drawing/2014/main" id="{FD2E68D0-1A0A-0841-8342-AD55AE73F01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 British Nutrition Foundation </a:t>
            </a:r>
            <a:fld id="{1DB2A307-90FB-4F2F-96EF-588E86C1F982}" type="datetimeyyyy">
              <a:rPr lang="en-GB" sz="1000" b="0" kern="1200" smtClean="0">
                <a:solidFill>
                  <a:schemeClr val="tx1"/>
                </a:solidFill>
                <a:effectLst/>
                <a:latin typeface="+mn-lt"/>
                <a:ea typeface="+mn-ea"/>
                <a:cs typeface="+mn-cs"/>
              </a:rPr>
              <a:t>2026</a:t>
            </a:fld>
            <a:r>
              <a:rPr lang="en-GB" sz="1000" b="0" kern="1200" dirty="0">
                <a:solidFill>
                  <a:schemeClr val="tx1"/>
                </a:solidFill>
                <a:effectLst/>
                <a:latin typeface="+mn-lt"/>
                <a:ea typeface="+mn-ea"/>
                <a:cs typeface="+mn-cs"/>
              </a:rPr>
              <a:t> | nutrition.org.uk</a:t>
            </a:r>
          </a:p>
          <a:p>
            <a:pPr algn="l"/>
            <a:endParaRPr lang="en-US" sz="1000" dirty="0"/>
          </a:p>
        </p:txBody>
      </p:sp>
      <p:pic>
        <p:nvPicPr>
          <p:cNvPr id="9" name="Picture 8" descr="Icon&#10;&#10;Description automatically generated">
            <a:extLst>
              <a:ext uri="{FF2B5EF4-FFF2-40B4-BE49-F238E27FC236}">
                <a16:creationId xmlns:a16="http://schemas.microsoft.com/office/drawing/2014/main" id="{1D5AF871-7C29-084E-8C12-C2368388D522}"/>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445033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blu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349783A-3F3D-2048-A533-417AE864E650}"/>
              </a:ext>
            </a:extLst>
          </p:cNvPr>
          <p:cNvPicPr>
            <a:picLocks noChangeAspect="1"/>
          </p:cNvPicPr>
          <p:nvPr userDrawn="1"/>
        </p:nvPicPr>
        <p:blipFill rotWithShape="1">
          <a:blip r:embed="rId2"/>
          <a:srcRect t="3863"/>
          <a:stretch/>
        </p:blipFill>
        <p:spPr>
          <a:xfrm>
            <a:off x="0" y="-54429"/>
            <a:ext cx="12192000" cy="691242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dirty="0"/>
              <a:t>Section Divider: Blue</a:t>
            </a:r>
            <a:endParaRPr lang="en-US" dirty="0"/>
          </a:p>
        </p:txBody>
      </p:sp>
      <p:sp>
        <p:nvSpPr>
          <p:cNvPr id="8" name="TextBox 7">
            <a:extLst>
              <a:ext uri="{FF2B5EF4-FFF2-40B4-BE49-F238E27FC236}">
                <a16:creationId xmlns:a16="http://schemas.microsoft.com/office/drawing/2014/main" id="{DDCF2284-C5F6-F247-990C-4AF26C41B122}"/>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bg1"/>
                </a:solidFill>
                <a:effectLst/>
                <a:latin typeface="+mn-lt"/>
                <a:ea typeface="+mn-ea"/>
                <a:cs typeface="+mn-cs"/>
              </a:rPr>
              <a:t>© British Nutrition Foundation </a:t>
            </a:r>
            <a:fld id="{95B72752-D1C5-451F-A644-16A59074FC4B}" type="datetimeyyyy">
              <a:rPr lang="en-GB" sz="1000" b="0" kern="1200" smtClean="0">
                <a:solidFill>
                  <a:schemeClr val="bg1"/>
                </a:solidFill>
                <a:effectLst/>
                <a:latin typeface="+mn-lt"/>
                <a:ea typeface="+mn-ea"/>
                <a:cs typeface="+mn-cs"/>
              </a:rPr>
              <a:t>2026</a:t>
            </a:fld>
            <a:r>
              <a:rPr lang="en-GB" sz="1000" b="0" kern="1200" dirty="0">
                <a:solidFill>
                  <a:schemeClr val="bg1"/>
                </a:solidFill>
                <a:effectLst/>
                <a:latin typeface="+mn-lt"/>
                <a:ea typeface="+mn-ea"/>
                <a:cs typeface="+mn-cs"/>
              </a:rPr>
              <a:t> | nutrition.org.uk</a:t>
            </a:r>
          </a:p>
          <a:p>
            <a:pPr algn="l"/>
            <a:endParaRPr lang="en-US" sz="1000" dirty="0"/>
          </a:p>
        </p:txBody>
      </p:sp>
      <p:pic>
        <p:nvPicPr>
          <p:cNvPr id="9" name="Picture 8" descr="Icon&#10;&#10;Description automatically generated">
            <a:extLst>
              <a:ext uri="{FF2B5EF4-FFF2-40B4-BE49-F238E27FC236}">
                <a16:creationId xmlns:a16="http://schemas.microsoft.com/office/drawing/2014/main" id="{9E6954E2-285B-2B47-92D3-F16E53FA2A5C}"/>
              </a:ext>
            </a:extLst>
          </p:cNvPr>
          <p:cNvPicPr>
            <a:picLocks noChangeAspect="1"/>
          </p:cNvPicPr>
          <p:nvPr userDrawn="1"/>
        </p:nvPicPr>
        <p:blipFill>
          <a:blip r:embed="rId3"/>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672579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4D72-AE0F-FE4B-B6A5-4581A0B2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4E3A59-2058-7442-9528-A596EE7C5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E8C908-3946-184B-98CF-F23A68BC4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64A9D-E9B5-7A42-A727-3F19B36C0956}" type="datetimeFigureOut">
              <a:rPr lang="en-US" smtClean="0"/>
              <a:t>4/1/26</a:t>
            </a:fld>
            <a:endParaRPr lang="en-US" dirty="0"/>
          </a:p>
        </p:txBody>
      </p:sp>
      <p:sp>
        <p:nvSpPr>
          <p:cNvPr id="5" name="Footer Placeholder 4">
            <a:extLst>
              <a:ext uri="{FF2B5EF4-FFF2-40B4-BE49-F238E27FC236}">
                <a16:creationId xmlns:a16="http://schemas.microsoft.com/office/drawing/2014/main" id="{EA50DA2C-8883-AF4F-98A4-CB3E52833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AD9E1-5C2C-4043-83EB-2BF8C8F7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97D5-0B3E-114F-A06B-FEADF0846DF3}" type="slidenum">
              <a:rPr lang="en-US" smtClean="0"/>
              <a:t>‹#›</a:t>
            </a:fld>
            <a:endParaRPr lang="en-US"/>
          </a:p>
        </p:txBody>
      </p:sp>
    </p:spTree>
    <p:extLst>
      <p:ext uri="{BB962C8B-B14F-4D97-AF65-F5344CB8AC3E}">
        <p14:creationId xmlns:p14="http://schemas.microsoft.com/office/powerpoint/2010/main" val="10409544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4" r:id="rId6"/>
    <p:sldLayoutId id="2147483677" r:id="rId7"/>
    <p:sldLayoutId id="2147483675" r:id="rId8"/>
    <p:sldLayoutId id="2147483678" r:id="rId9"/>
    <p:sldLayoutId id="2147483679" r:id="rId10"/>
    <p:sldLayoutId id="2147483664" r:id="rId11"/>
    <p:sldLayoutId id="2147483687" r:id="rId12"/>
    <p:sldLayoutId id="2147483666" r:id="rId13"/>
    <p:sldLayoutId id="2147483670" r:id="rId14"/>
    <p:sldLayoutId id="2147483681" r:id="rId15"/>
    <p:sldLayoutId id="2147483682" r:id="rId16"/>
    <p:sldLayoutId id="2147483665" r:id="rId17"/>
    <p:sldLayoutId id="2147483683" r:id="rId18"/>
    <p:sldLayoutId id="2147483680" r:id="rId19"/>
    <p:sldLayoutId id="2147483684" r:id="rId20"/>
    <p:sldLayoutId id="2147483685" r:id="rId21"/>
    <p:sldLayoutId id="2147483686" r:id="rId22"/>
    <p:sldLayoutId id="2147483673" r:id="rId23"/>
    <p:sldLayoutId id="2147483667" r:id="rId24"/>
    <p:sldLayoutId id="2147483668" r:id="rId25"/>
    <p:sldLayoutId id="2147483669" r:id="rId26"/>
    <p:sldLayoutId id="2147483671" r:id="rId27"/>
    <p:sldLayoutId id="214748365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xml"/><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www.foodafactoflife.org.uk/professional-development/oak-food-curriculum-to-classroom/" TargetMode="External"/><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foodafactoflife.org.uk/professional-development/oak-food-curriculum-to-classro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professional-development/oak-food-curriculum-to-classroom/" TargetMode="External"/><Relationship Id="rId5" Type="http://schemas.openxmlformats.org/officeDocument/2006/relationships/image" Target="../media/image2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19.xml"/><Relationship Id="rId7" Type="http://schemas.openxmlformats.org/officeDocument/2006/relationships/slide" Target="slide25.xml"/><Relationship Id="rId2" Type="http://schemas.openxmlformats.org/officeDocument/2006/relationships/slide" Target="slide17.xml"/><Relationship Id="rId1" Type="http://schemas.openxmlformats.org/officeDocument/2006/relationships/slideLayout" Target="../slideLayouts/slideLayout11.xml"/><Relationship Id="rId6" Type="http://schemas.openxmlformats.org/officeDocument/2006/relationships/slide" Target="slide23.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slide" Target="slide21.xml"/></Relationships>
</file>

<file path=ppt/slides/_rels/slide17.xml.rels><?xml version="1.0" encoding="UTF-8" standalone="yes"?>
<Relationships xmlns="http://schemas.openxmlformats.org/package/2006/relationships"><Relationship Id="rId8" Type="http://schemas.openxmlformats.org/officeDocument/2006/relationships/hyperlink" Target="https://www.foodafactoflife.org.uk/whole-school/food-a-fact-of-life-roadmaps/" TargetMode="External"/><Relationship Id="rId3" Type="http://schemas.openxmlformats.org/officeDocument/2006/relationships/slide" Target="slide16.xml"/><Relationship Id="rId7" Type="http://schemas.openxmlformats.org/officeDocument/2006/relationships/hyperlink" Target="https://www.foodafactoflife.org.uk/5-7-years/knowledge-organisers-5-7-year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5-7-years/primary-food-projects/" TargetMode="External"/><Relationship Id="rId5" Type="http://schemas.openxmlformats.org/officeDocument/2006/relationships/hyperlink" Target="https://www.foodafactoflife.org.uk/" TargetMode="External"/><Relationship Id="rId4" Type="http://schemas.openxmlformats.org/officeDocument/2006/relationships/hyperlink" Target="https://www.thenational.academy/teachers/programmes/cooking-nutrition-primary-ks1/units" TargetMode="Externa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hyperlink" Target="https://www.foodafactoflife.org.uk/whole-school/food-a-fact-of-life-roadmaps/" TargetMode="External"/><Relationship Id="rId3" Type="http://schemas.openxmlformats.org/officeDocument/2006/relationships/slide" Target="slide2.xml"/><Relationship Id="rId7" Type="http://schemas.openxmlformats.org/officeDocument/2006/relationships/hyperlink" Target="https://www.foodafactoflife.org.uk/7-11-years/knowledge-organisers-7-11-years/"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www.foodafactoflife.org.uk/5-7-years/primary-food-projects/" TargetMode="External"/><Relationship Id="rId5" Type="http://schemas.openxmlformats.org/officeDocument/2006/relationships/hyperlink" Target="https://www.foodafactoflife.org.uk/7-11-years/" TargetMode="External"/><Relationship Id="rId4" Type="http://schemas.openxmlformats.org/officeDocument/2006/relationships/hyperlink" Target="https://www.thenational.academy/teachers/programmes/cooking-nutrition-primary-ks2/units" TargetMode="Externa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hyperlink" Target="https://www.thenational.academy/teachers/curriculum/cooking-nutrition-primary/units" TargetMode="External"/></Relationships>
</file>

<file path=ppt/slides/_rels/slide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www.foodafactoflife.org.uk/5-7-years/activity-packs-5-7-years/food-route-5-7-years/" TargetMode="External"/><Relationship Id="rId3" Type="http://schemas.openxmlformats.org/officeDocument/2006/relationships/hyperlink" Target="https://www.thenational.academy/teachers/curriculum/cooking-nutrition-primary/units" TargetMode="External"/><Relationship Id="rId7" Type="http://schemas.openxmlformats.org/officeDocument/2006/relationships/hyperlink" Target="https://www.foodafactoflife.org.uk/5-7-years/primary-food-projects/" TargetMode="External"/><Relationship Id="rId12"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5-7-years/where-food-comes-from-5-7-years/" TargetMode="External"/><Relationship Id="rId11" Type="http://schemas.openxmlformats.org/officeDocument/2006/relationships/hyperlink" Target="https://www.foodafactoflife.org.uk/7-11-years/activity-packs-7-11-years/learn-with-stories-7-11-years/" TargetMode="External"/><Relationship Id="rId5" Type="http://schemas.openxmlformats.org/officeDocument/2006/relationships/hyperlink" Target="https://www.foodafactoflife.org.uk/5-7-years/cooking-5-7-years/" TargetMode="External"/><Relationship Id="rId10" Type="http://schemas.openxmlformats.org/officeDocument/2006/relationships/hyperlink" Target="https://www.foodafactoflife.org.uk/7-11-years/knowledge-organisers-7-11-years/" TargetMode="External"/><Relationship Id="rId4" Type="http://schemas.openxmlformats.org/officeDocument/2006/relationships/hyperlink" Target="https://www.foodafactoflife.org.uk/5-7-years/healthy-eating-5-7-years/" TargetMode="External"/><Relationship Id="rId9" Type="http://schemas.openxmlformats.org/officeDocument/2006/relationships/hyperlink" Target="https://www.foodafactoflife.org.uk/7-11-years/activity-packs-7-11-years/food-route-7-11-year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6.xml"/><Relationship Id="rId7"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5-7-years/where-food-comes-from-5-7-years/" TargetMode="External"/><Relationship Id="rId11" Type="http://schemas.openxmlformats.org/officeDocument/2006/relationships/hyperlink" Target="https://www.thenational.academy/teachers/curriculum/cooking-nutrition-primary/units" TargetMode="External"/><Relationship Id="rId5" Type="http://schemas.openxmlformats.org/officeDocument/2006/relationships/hyperlink" Target="https://www.foodafactoflife.org.uk/5-7-years/cooking-5-7-years/" TargetMode="External"/><Relationship Id="rId10" Type="http://schemas.openxmlformats.org/officeDocument/2006/relationships/image" Target="../media/image38.png"/><Relationship Id="rId4" Type="http://schemas.openxmlformats.org/officeDocument/2006/relationships/hyperlink" Target="https://www.foodafactoflife.org.uk/5-7-years/healthy-eating-5-7-years/" TargetMode="Externa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foodafactoflife.org.uk/11-14-years/cooking-11-14-years/cooking-videos-11-14-years/" TargetMode="External"/><Relationship Id="rId7" Type="http://schemas.openxmlformats.org/officeDocument/2006/relationships/hyperlink" Target="https://www.thenational.academy/teachers/curriculum/cooking-nutrition-primary/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hyperlink" Target="https://www.foodafactoflife.org.uk/5-7-years/where-food-comes-from-5-7-years/where-food-comes-from-videos-5-7-year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thenational.academy/teachers/curriculum/cooking-nutrition-primary/units" TargetMode="External"/><Relationship Id="rId3" Type="http://schemas.openxmlformats.org/officeDocument/2006/relationships/slide" Target="slide16.xml"/><Relationship Id="rId7"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www.foodafactoflife.org.uk/recipes/" TargetMode="External"/><Relationship Id="rId7" Type="http://schemas.openxmlformats.org/officeDocument/2006/relationships/hyperlink" Target="https://www.thenational.academy/teachers/curriculum/cooking-nutrition-primary/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hyperlink" Target="https://www.foodafactoflife.org.uk/news/the-ultimate-recipe-refresh-top-25-downloaded-recipe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6.xml"/><Relationship Id="rId7" Type="http://schemas.openxmlformats.org/officeDocument/2006/relationships/image" Target="../media/image42.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hyperlink" Target="https://www.thenational.academy/teachers/curriculum/cooking-nutrition-primary/unit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foodafactoflife.org.uk/5-7-years/healthy-eating-5-7-years/" TargetMode="External"/><Relationship Id="rId7" Type="http://schemas.openxmlformats.org/officeDocument/2006/relationships/hyperlink" Target="https://www.foodafactoflife.org.uk/5-7-years/cooking-5-7-years/cooking-interactive-resources-5-7-year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5-7-years/healthy-eating-5-7-years/healthy-eating-interactive-resources-5-7-years/" TargetMode="External"/><Relationship Id="rId5" Type="http://schemas.openxmlformats.org/officeDocument/2006/relationships/hyperlink" Target="https://www.foodafactoflife.org.uk/5-7-years/where-food-comes-from-5-7-years/" TargetMode="External"/><Relationship Id="rId10" Type="http://schemas.openxmlformats.org/officeDocument/2006/relationships/hyperlink" Target="https://www.thenational.academy/teachers/curriculum/cooking-nutrition-primary/units" TargetMode="External"/><Relationship Id="rId4" Type="http://schemas.openxmlformats.org/officeDocument/2006/relationships/hyperlink" Target="https://www.foodafactoflife.org.uk/5-7-years/cooking-5-7-years/" TargetMode="Externa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hyperlink" Target="https://www.thenational.academy/teachers/curriculum/cooking-nutrition-primary/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oodafactoflife.org.uk/5-7-years/activity-packs-5-7-years/food-route-5-7-years/" TargetMode="External"/><Relationship Id="rId7" Type="http://schemas.openxmlformats.org/officeDocument/2006/relationships/image" Target="../media/image44.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thenational.academy/pupils/years" TargetMode="External"/><Relationship Id="rId5" Type="http://schemas.openxmlformats.org/officeDocument/2006/relationships/hyperlink" Target="https://www.foodafactoflife.org.uk/7-11-years/activity-packs-7-11-years/learn-with-stories-7-11-years/" TargetMode="External"/><Relationship Id="rId4" Type="http://schemas.openxmlformats.org/officeDocument/2006/relationships/hyperlink" Target="https://www.foodafactoflife.org.uk/7-11-years/activity-packs-7-11-years/food-route-7-11-years/" TargetMode="Externa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xml"/><Relationship Id="rId1" Type="http://schemas.openxmlformats.org/officeDocument/2006/relationships/slideLayout" Target="../slideLayouts/slideLayout11.xml"/><Relationship Id="rId4" Type="http://schemas.openxmlformats.org/officeDocument/2006/relationships/slide" Target="slide43.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11.xml"/><Relationship Id="rId4" Type="http://schemas.openxmlformats.org/officeDocument/2006/relationships/slide" Target="slide29.xml"/></Relationships>
</file>

<file path=ppt/slides/_rels/slide3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3.xml"/><Relationship Id="rId7" Type="http://schemas.openxmlformats.org/officeDocument/2006/relationships/slide" Target="slide37.xml"/><Relationship Id="rId2" Type="http://schemas.openxmlformats.org/officeDocument/2006/relationships/slide" Target="slide31.xml"/><Relationship Id="rId1" Type="http://schemas.openxmlformats.org/officeDocument/2006/relationships/slideLayout" Target="../slideLayouts/slideLayout11.xml"/><Relationship Id="rId6" Type="http://schemas.openxmlformats.org/officeDocument/2006/relationships/slide" Target="slide35.xml"/><Relationship Id="rId5" Type="http://schemas.openxmlformats.org/officeDocument/2006/relationships/slide" Target="slide29.xml"/><Relationship Id="rId4" Type="http://schemas.openxmlformats.org/officeDocument/2006/relationships/slide" Target="slide2.xml"/><Relationship Id="rId9" Type="http://schemas.openxmlformats.org/officeDocument/2006/relationships/slide" Target="slide39.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hyperlink" Target="https://www.foodafactoflife.org.uk/professional-development/oak-food-curriculum-to-classro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47.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30.xml"/></Relationships>
</file>

<file path=ppt/slides/_rels/slide36.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slide" Target="slide30.xml"/></Relationships>
</file>

<file path=ppt/slides/_rels/slide38.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55.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 Target="slide30.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slide" Target="slide3.xml"/><Relationship Id="rId4" Type="http://schemas.openxmlformats.org/officeDocument/2006/relationships/slide" Target="slide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7"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30.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46.xml"/><Relationship Id="rId7" Type="http://schemas.openxmlformats.org/officeDocument/2006/relationships/slide" Target="slide52.xml"/><Relationship Id="rId2" Type="http://schemas.openxmlformats.org/officeDocument/2006/relationships/slide" Target="slide44.xml"/><Relationship Id="rId1" Type="http://schemas.openxmlformats.org/officeDocument/2006/relationships/slideLayout" Target="../slideLayouts/slideLayout11.xml"/><Relationship Id="rId6" Type="http://schemas.openxmlformats.org/officeDocument/2006/relationships/slide" Target="slide50.xml"/><Relationship Id="rId5" Type="http://schemas.openxmlformats.org/officeDocument/2006/relationships/slide" Target="slide29.xml"/><Relationship Id="rId4" Type="http://schemas.openxmlformats.org/officeDocument/2006/relationships/slide" Target="slide2.xml"/><Relationship Id="rId9" Type="http://schemas.openxmlformats.org/officeDocument/2006/relationships/slide" Target="slide48.xml"/></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hyperlink" Target="https://www.thenational.academy/teachers/programmes/cooking-nutrition-secondary-ks3/unit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foodafactoflife.org.uk/11-14-years/knowledge-organisers-11-14-years/" TargetMode="External"/><Relationship Id="rId3" Type="http://schemas.openxmlformats.org/officeDocument/2006/relationships/hyperlink" Target="https://www.thenational.academy/teachers/programmes/cooking-nutrition-secondary-ks3/units" TargetMode="External"/><Relationship Id="rId7" Type="http://schemas.openxmlformats.org/officeDocument/2006/relationships/hyperlink" Target="https://www.foodafactoflife.org.uk/11-14-years/activity-packs-and-quizzes-11-14-years/activity-packs-11-14-years/food-route/"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11-14-years/cooking-11-14-years/licence-to-cook-11-14-years/" TargetMode="External"/><Relationship Id="rId5" Type="http://schemas.openxmlformats.org/officeDocument/2006/relationships/hyperlink" Target="https://www.foodafactoflife.org.uk/11-14-years/schemes-of-work-11-14-years/" TargetMode="External"/><Relationship Id="rId10" Type="http://schemas.openxmlformats.org/officeDocument/2006/relationships/image" Target="../media/image49.png"/><Relationship Id="rId4" Type="http://schemas.openxmlformats.org/officeDocument/2006/relationships/hyperlink" Target="https://www.foodafactoflife.org.uk/11-14-years/" TargetMode="External"/><Relationship Id="rId9" Type="http://schemas.openxmlformats.org/officeDocument/2006/relationships/hyperlink" Target="https://www.foodafactoflife.org.uk/whole-school/food-a-fact-of-life-roadmaps/" TargetMode="External"/></Relationships>
</file>

<file path=ppt/slides/_rels/slide4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hyperlink" Target="https://www.thenational.academy/teachers/programmes/cooking-nutrition-primary-ks1/unit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foodafactoflife.org.uk/11-14-years/cooking-11-14-years/licence-to-cook-11-14-years/" TargetMode="External"/><Relationship Id="rId3" Type="http://schemas.openxmlformats.org/officeDocument/2006/relationships/hyperlink" Target="https://www.thenational.academy/teachers/programmes/cooking-nutrition-primary-ks1/units" TargetMode="External"/><Relationship Id="rId7" Type="http://schemas.openxmlformats.org/officeDocument/2006/relationships/hyperlink" Target="https://www.foodafactoflife.org.uk/11-14-years/schemes-of-work-11-14-year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11-14-years/where-food-comes-from-11-14-years/" TargetMode="External"/><Relationship Id="rId5" Type="http://schemas.openxmlformats.org/officeDocument/2006/relationships/hyperlink" Target="https://www.foodafactoflife.org.uk/11-14-years/cooking-11-14-years/" TargetMode="External"/><Relationship Id="rId10" Type="http://schemas.openxmlformats.org/officeDocument/2006/relationships/image" Target="../media/image49.png"/><Relationship Id="rId4" Type="http://schemas.openxmlformats.org/officeDocument/2006/relationships/hyperlink" Target="https://www.foodafactoflife.org.uk/11-14-years/healthy-eating-11-14-years/" TargetMode="External"/><Relationship Id="rId9" Type="http://schemas.openxmlformats.org/officeDocument/2006/relationships/hyperlink" Target="https://www.foodafactoflife.org.uk/11-14-years/knowledge-organisers-11-14-years/"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 Target="slide43.xml"/><Relationship Id="rId7" Type="http://schemas.openxmlformats.org/officeDocument/2006/relationships/image" Target="../media/image57.png"/><Relationship Id="rId12" Type="http://schemas.openxmlformats.org/officeDocument/2006/relationships/hyperlink" Target="https://www.thenational.academy/teachers/programmes/cooking-nutrition-secondary-ks3/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11-14-years/where-food-comes-from-11-14-years/" TargetMode="External"/><Relationship Id="rId11" Type="http://schemas.openxmlformats.org/officeDocument/2006/relationships/image" Target="../media/image61.png"/><Relationship Id="rId5" Type="http://schemas.openxmlformats.org/officeDocument/2006/relationships/hyperlink" Target="https://www.foodafactoflife.org.uk/11-14-years/cooking-11-14-years/" TargetMode="External"/><Relationship Id="rId10" Type="http://schemas.openxmlformats.org/officeDocument/2006/relationships/image" Target="../media/image60.png"/><Relationship Id="rId4" Type="http://schemas.openxmlformats.org/officeDocument/2006/relationships/hyperlink" Target="https://www.foodafactoflife.org.uk/11-14-years/healthy-eating-11-14-years/" TargetMode="External"/><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hyperlink" Target="https://www.foodafactoflife.org.uk/11-14-years/cooking-11-14-years/cooking-videos-11-14-year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thenational.academy/teachers/programmes/cooking-nutrition-secondary-ks3/units"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8.xml"/><Relationship Id="rId7" Type="http://schemas.openxmlformats.org/officeDocument/2006/relationships/slide" Target="slide12.xml"/><Relationship Id="rId2" Type="http://schemas.openxmlformats.org/officeDocument/2006/relationships/slide" Target="slide6.xml"/><Relationship Id="rId1" Type="http://schemas.openxmlformats.org/officeDocument/2006/relationships/slideLayout" Target="../slideLayouts/slideLayout11.xml"/><Relationship Id="rId6" Type="http://schemas.openxmlformats.org/officeDocument/2006/relationships/slide" Target="slide10.xml"/><Relationship Id="rId5" Type="http://schemas.openxmlformats.org/officeDocument/2006/relationships/slide" Target="slide4.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hyperlink" Target="https://www.thenational.academy/teachers/programmes/cooking-nutrition-secondary-ks3/units" TargetMode="External"/><Relationship Id="rId3" Type="http://schemas.openxmlformats.org/officeDocument/2006/relationships/slide" Target="slide43.xml"/><Relationship Id="rId7"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64.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hyperlink" Target="https://www.foodafactoflife.org.uk/recipes/" TargetMode="External"/><Relationship Id="rId7" Type="http://schemas.openxmlformats.org/officeDocument/2006/relationships/hyperlink" Target="https://www.thenational.academy/teachers/programmes/cooking-nutrition-secondary-ks3/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30.png"/><Relationship Id="rId4" Type="http://schemas.openxmlformats.org/officeDocument/2006/relationships/hyperlink" Target="https://www.foodafactoflife.org.uk/news/the-ultimate-recipe-refresh-top-25-downloaded-recipes/"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43.xml"/><Relationship Id="rId7" Type="http://schemas.openxmlformats.org/officeDocument/2006/relationships/image" Target="../media/image70.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www.thenational.academy/teachers/programmes/cooking-nutrition-secondary-ks3/units"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foodafactoflife.org.uk/11-14-years/healthy-eating-11-14-years/" TargetMode="External"/><Relationship Id="rId7" Type="http://schemas.openxmlformats.org/officeDocument/2006/relationships/hyperlink" Target="https://www.foodafactoflife.org.uk/11-14-years/nutritional-analysis-11-14-year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foodafactoflife.org.uk/11-14-years/activity-packs-and-quizzes-11-14-years/quizzes-11-14-years/" TargetMode="External"/><Relationship Id="rId5" Type="http://schemas.openxmlformats.org/officeDocument/2006/relationships/hyperlink" Target="https://www.foodafactoflife.org.uk/11-14-years/where-food-comes-from-11-14-years/" TargetMode="External"/><Relationship Id="rId10" Type="http://schemas.openxmlformats.org/officeDocument/2006/relationships/hyperlink" Target="https://www.thenational.academy/teachers/programmes/cooking-nutrition-secondary-ks3/units" TargetMode="External"/><Relationship Id="rId4" Type="http://schemas.openxmlformats.org/officeDocument/2006/relationships/hyperlink" Target="https://www.foodafactoflife.org.uk/11-14-years/cooking-11-14-years/" TargetMode="External"/><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hyperlink" Target="https://www.thenational.academy/teachers/programmes/cooking-nutrition-secondary-ks3/units"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s://www.foodafactoflife.org.uk/11-14-years/activity-packs-and-quizzes-11-14-years/activity-packs-11-14-years/food-route/" TargetMode="Externa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hyperlink" Target="https://www.thenational.academy/teachers/programmes/cooking-nutrition-secondary-ks3/units" TargetMode="External"/><Relationship Id="rId5" Type="http://schemas.openxmlformats.org/officeDocument/2006/relationships/image" Target="../media/image73.png"/><Relationship Id="rId4" Type="http://schemas.openxmlformats.org/officeDocument/2006/relationships/hyperlink" Target="https://www.foodafactoflife.org.uk/7-11-years/activity-packs-7-11-years/learn-with-stories-7-11-years/" TargetMode="Externa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foodafactoflife.org.uk/professional-development/oak-food-curriculum-to-classroom/"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hyperlink" Target="https://www.foodafactoflife.org.uk/professional-development/oak-food-curriculum-to-classro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oodafactoflife.org.uk/professional-development/oak-food-curriculum-to-classro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oodafactoflife.org.uk/professional-development/oak-food-curriculum-to-classroom/" TargetMode="External"/><Relationship Id="rId2" Type="http://schemas.openxmlformats.org/officeDocument/2006/relationships/slide" Target="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74F-D3DB-9C4A-887A-D21ADA091C1C}"/>
              </a:ext>
            </a:extLst>
          </p:cNvPr>
          <p:cNvSpPr>
            <a:spLocks noGrp="1"/>
          </p:cNvSpPr>
          <p:nvPr>
            <p:ph type="ctrTitle"/>
          </p:nvPr>
        </p:nvSpPr>
        <p:spPr>
          <a:xfrm>
            <a:off x="520146" y="858911"/>
            <a:ext cx="7944232" cy="1739433"/>
          </a:xfrm>
        </p:spPr>
        <p:txBody>
          <a:bodyPr>
            <a:normAutofit/>
          </a:bodyPr>
          <a:lstStyle/>
          <a:p>
            <a:r>
              <a:rPr lang="en-GB" noProof="0" dirty="0"/>
              <a:t>Training and resources decision tree (KS1-3)</a:t>
            </a:r>
          </a:p>
        </p:txBody>
      </p:sp>
      <p:sp>
        <p:nvSpPr>
          <p:cNvPr id="3" name="Subtitle 2">
            <a:extLst>
              <a:ext uri="{FF2B5EF4-FFF2-40B4-BE49-F238E27FC236}">
                <a16:creationId xmlns:a16="http://schemas.microsoft.com/office/drawing/2014/main" id="{A71048B5-F307-A244-8D81-9CDADDD01303}"/>
              </a:ext>
            </a:extLst>
          </p:cNvPr>
          <p:cNvSpPr>
            <a:spLocks noGrp="1"/>
          </p:cNvSpPr>
          <p:nvPr>
            <p:ph type="subTitle" idx="1"/>
          </p:nvPr>
        </p:nvSpPr>
        <p:spPr>
          <a:xfrm>
            <a:off x="520147" y="3175483"/>
            <a:ext cx="8829419" cy="1063140"/>
          </a:xfrm>
        </p:spPr>
        <p:txBody>
          <a:bodyPr/>
          <a:lstStyle/>
          <a:p>
            <a:r>
              <a:rPr lang="en-GB" noProof="0" dirty="0"/>
              <a:t>Oak – Food curriculum to classroom</a:t>
            </a:r>
          </a:p>
        </p:txBody>
      </p:sp>
      <p:pic>
        <p:nvPicPr>
          <p:cNvPr id="5" name="Picture 4" descr="A logo with blue and pink splashes&#10;&#10;AI-generated content may be incorrect.">
            <a:extLst>
              <a:ext uri="{FF2B5EF4-FFF2-40B4-BE49-F238E27FC236}">
                <a16:creationId xmlns:a16="http://schemas.microsoft.com/office/drawing/2014/main" id="{15C9D21B-3899-560E-18EC-9C275FC6EA2E}"/>
              </a:ext>
            </a:extLst>
          </p:cNvPr>
          <p:cNvPicPr>
            <a:picLocks noChangeAspect="1"/>
          </p:cNvPicPr>
          <p:nvPr/>
        </p:nvPicPr>
        <p:blipFill>
          <a:blip r:embed="rId2"/>
          <a:stretch>
            <a:fillRect/>
          </a:stretch>
        </p:blipFill>
        <p:spPr>
          <a:xfrm>
            <a:off x="4384932" y="5087611"/>
            <a:ext cx="2174013" cy="1525373"/>
          </a:xfrm>
          <a:prstGeom prst="rect">
            <a:avLst/>
          </a:prstGeom>
        </p:spPr>
      </p:pic>
      <p:grpSp>
        <p:nvGrpSpPr>
          <p:cNvPr id="7" name="Group 6">
            <a:extLst>
              <a:ext uri="{FF2B5EF4-FFF2-40B4-BE49-F238E27FC236}">
                <a16:creationId xmlns:a16="http://schemas.microsoft.com/office/drawing/2014/main" id="{4FBF34E9-CDD7-A454-0830-D04FDB76B1E8}"/>
              </a:ext>
            </a:extLst>
          </p:cNvPr>
          <p:cNvGrpSpPr/>
          <p:nvPr/>
        </p:nvGrpSpPr>
        <p:grpSpPr>
          <a:xfrm>
            <a:off x="555383" y="3799065"/>
            <a:ext cx="3829549" cy="654908"/>
            <a:chOff x="3497807" y="4355112"/>
            <a:chExt cx="2454823" cy="654908"/>
          </a:xfrm>
        </p:grpSpPr>
        <p:sp>
          <p:nvSpPr>
            <p:cNvPr id="8" name="Rounded Rectangle 7">
              <a:extLst>
                <a:ext uri="{FF2B5EF4-FFF2-40B4-BE49-F238E27FC236}">
                  <a16:creationId xmlns:a16="http://schemas.microsoft.com/office/drawing/2014/main" id="{915778CB-1A3D-F263-424B-482028DD876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4A7EE74A-EBE5-D7F1-55B9-DC23C4FD12F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extLst>
                <a:ext uri="{FF2B5EF4-FFF2-40B4-BE49-F238E27FC236}">
                  <a16:creationId xmlns:a16="http://schemas.microsoft.com/office/drawing/2014/main" id="{9608B8F8-CCC9-0D7C-C5B3-7C2D93317E8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hlinkClick r:id="rId3" action="ppaction://hlinksldjump"/>
              <a:extLst>
                <a:ext uri="{FF2B5EF4-FFF2-40B4-BE49-F238E27FC236}">
                  <a16:creationId xmlns:a16="http://schemas.microsoft.com/office/drawing/2014/main" id="{6115C88E-B449-858A-421A-B58DC1B9E11C}"/>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click here to get started</a:t>
              </a:r>
            </a:p>
          </p:txBody>
        </p:sp>
      </p:grpSp>
    </p:spTree>
    <p:extLst>
      <p:ext uri="{BB962C8B-B14F-4D97-AF65-F5344CB8AC3E}">
        <p14:creationId xmlns:p14="http://schemas.microsoft.com/office/powerpoint/2010/main" val="28122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F3F6-423F-A767-507C-878AB5CB6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BDDE6-5373-B94E-6EC8-342A2608E5A9}"/>
              </a:ext>
            </a:extLst>
          </p:cNvPr>
          <p:cNvSpPr>
            <a:spLocks noGrp="1"/>
          </p:cNvSpPr>
          <p:nvPr>
            <p:ph type="ctrTitle"/>
          </p:nvPr>
        </p:nvSpPr>
        <p:spPr/>
        <p:txBody>
          <a:bodyPr/>
          <a:lstStyle/>
          <a:p>
            <a:r>
              <a:rPr lang="en-GB" noProof="0" dirty="0"/>
              <a:t>Primary – create your </a:t>
            </a:r>
            <a:r>
              <a:rPr lang="en-GB" noProof="0" dirty="0" err="1"/>
              <a:t>SoL</a:t>
            </a:r>
            <a:endParaRPr lang="en-GB" noProof="0" dirty="0"/>
          </a:p>
        </p:txBody>
      </p:sp>
      <p:sp>
        <p:nvSpPr>
          <p:cNvPr id="5" name="Text Placeholder 2">
            <a:extLst>
              <a:ext uri="{FF2B5EF4-FFF2-40B4-BE49-F238E27FC236}">
                <a16:creationId xmlns:a16="http://schemas.microsoft.com/office/drawing/2014/main" id="{FB182A27-1377-E550-13AF-CBA56C7ECFA9}"/>
              </a:ext>
            </a:extLst>
          </p:cNvPr>
          <p:cNvSpPr txBox="1">
            <a:spLocks/>
          </p:cNvSpPr>
          <p:nvPr/>
        </p:nvSpPr>
        <p:spPr>
          <a:xfrm>
            <a:off x="858318" y="1624062"/>
            <a:ext cx="6806838"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Designing a modern food curriculum with Oak as your foundation </a:t>
            </a:r>
          </a:p>
          <a:p>
            <a:pPr marL="0" indent="0">
              <a:buNone/>
            </a:pPr>
            <a:endParaRPr lang="en-GB" sz="1600" noProof="0" dirty="0"/>
          </a:p>
          <a:p>
            <a:r>
              <a:rPr lang="en-GB" sz="1600" noProof="0" dirty="0"/>
              <a:t>Exploring a modern food curriculum</a:t>
            </a:r>
          </a:p>
          <a:p>
            <a:r>
              <a:rPr lang="en-GB" sz="1600" noProof="0" dirty="0"/>
              <a:t>Recipe diversity and Oak</a:t>
            </a:r>
          </a:p>
          <a:p>
            <a:r>
              <a:rPr lang="en-GB" sz="1600" noProof="0" dirty="0"/>
              <a:t>The social context and dimension of food</a:t>
            </a:r>
          </a:p>
          <a:p>
            <a:r>
              <a:rPr lang="en-GB" sz="1600" noProof="0" dirty="0"/>
              <a:t>Planning and mapping progression across the Key Stages</a:t>
            </a:r>
          </a:p>
          <a:p>
            <a:r>
              <a:rPr lang="en-GB" sz="1600" noProof="0" dirty="0"/>
              <a:t>Using tools, planners and AI to build great lessons with rigour</a:t>
            </a:r>
          </a:p>
          <a:p>
            <a:r>
              <a:rPr lang="en-GB" sz="1600" noProof="0" dirty="0"/>
              <a:t>Reviewing your CPD opportunities</a:t>
            </a:r>
          </a:p>
          <a:p>
            <a:r>
              <a:rPr lang="en-GB" sz="1600" noProof="0" dirty="0"/>
              <a:t>Next steps</a:t>
            </a:r>
          </a:p>
        </p:txBody>
      </p:sp>
      <p:sp>
        <p:nvSpPr>
          <p:cNvPr id="7" name="Action Button: Home 6">
            <a:hlinkClick r:id="rId3" action="ppaction://hlinksldjump" highlightClick="1"/>
            <a:extLst>
              <a:ext uri="{FF2B5EF4-FFF2-40B4-BE49-F238E27FC236}">
                <a16:creationId xmlns:a16="http://schemas.microsoft.com/office/drawing/2014/main" id="{D8661E00-2697-2B50-0DEC-94C90DF159FE}"/>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4" action="ppaction://hlinksldjump" highlightClick="1"/>
            <a:extLst>
              <a:ext uri="{FF2B5EF4-FFF2-40B4-BE49-F238E27FC236}">
                <a16:creationId xmlns:a16="http://schemas.microsoft.com/office/drawing/2014/main" id="{D3DAD364-799F-77CF-DAE0-FFDB7204D17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74A1A1D3-9040-EB30-D310-B08D8694B3B3}"/>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7E42FD81-8E95-090D-D3AD-3AD1842D9D5D}"/>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E69C3F3F-E6B3-814C-996A-10680EB63C6B}"/>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451087F2-1A82-A7C2-218C-C50A714A88EC}"/>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D7EB5AF8-9953-B981-B950-09D5FC8D5A9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5"/>
              <a:extLst>
                <a:ext uri="{FF2B5EF4-FFF2-40B4-BE49-F238E27FC236}">
                  <a16:creationId xmlns:a16="http://schemas.microsoft.com/office/drawing/2014/main" id="{CCB50D60-C6B3-5E9B-ED47-E16F305C3223}"/>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10" name="Picture 9" descr="A screenshot of a cell phone&#10;&#10;AI-generated content may be incorrect.">
            <a:extLst>
              <a:ext uri="{FF2B5EF4-FFF2-40B4-BE49-F238E27FC236}">
                <a16:creationId xmlns:a16="http://schemas.microsoft.com/office/drawing/2014/main" id="{7C6C3929-F326-E709-E017-56E9B379B62A}"/>
              </a:ext>
            </a:extLst>
          </p:cNvPr>
          <p:cNvPicPr>
            <a:picLocks noChangeAspect="1"/>
          </p:cNvPicPr>
          <p:nvPr/>
        </p:nvPicPr>
        <p:blipFill>
          <a:blip r:embed="rId6"/>
          <a:stretch>
            <a:fillRect/>
          </a:stretch>
        </p:blipFill>
        <p:spPr>
          <a:xfrm>
            <a:off x="7473516" y="779354"/>
            <a:ext cx="3300825" cy="1842990"/>
          </a:xfrm>
          <a:prstGeom prst="rect">
            <a:avLst/>
          </a:prstGeom>
          <a:ln>
            <a:solidFill>
              <a:schemeClr val="bg1">
                <a:lumMod val="85000"/>
              </a:schemeClr>
            </a:solidFill>
          </a:ln>
        </p:spPr>
      </p:pic>
      <p:pic>
        <p:nvPicPr>
          <p:cNvPr id="11" name="Picture 4">
            <a:extLst>
              <a:ext uri="{FF2B5EF4-FFF2-40B4-BE49-F238E27FC236}">
                <a16:creationId xmlns:a16="http://schemas.microsoft.com/office/drawing/2014/main" id="{3B96772A-33E9-A20A-698F-8207CECF7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5761" y="2698314"/>
            <a:ext cx="3279464" cy="184299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8" name="Picture 17" descr="A screenshot of a computer&#10;&#10;AI-generated content may be incorrect.">
            <a:extLst>
              <a:ext uri="{FF2B5EF4-FFF2-40B4-BE49-F238E27FC236}">
                <a16:creationId xmlns:a16="http://schemas.microsoft.com/office/drawing/2014/main" id="{55924EC1-F001-F924-304A-FA56905F3B25}"/>
              </a:ext>
            </a:extLst>
          </p:cNvPr>
          <p:cNvPicPr>
            <a:picLocks noChangeAspect="1"/>
          </p:cNvPicPr>
          <p:nvPr/>
        </p:nvPicPr>
        <p:blipFill>
          <a:blip r:embed="rId8"/>
          <a:stretch>
            <a:fillRect/>
          </a:stretch>
        </p:blipFill>
        <p:spPr>
          <a:xfrm>
            <a:off x="7315471" y="3888968"/>
            <a:ext cx="2921000" cy="1953705"/>
          </a:xfrm>
          <a:prstGeom prst="rect">
            <a:avLst/>
          </a:prstGeom>
          <a:ln>
            <a:solidFill>
              <a:schemeClr val="bg1">
                <a:lumMod val="85000"/>
              </a:schemeClr>
            </a:solidFill>
          </a:ln>
        </p:spPr>
      </p:pic>
    </p:spTree>
    <p:extLst>
      <p:ext uri="{BB962C8B-B14F-4D97-AF65-F5344CB8AC3E}">
        <p14:creationId xmlns:p14="http://schemas.microsoft.com/office/powerpoint/2010/main" val="118395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A5C3E-704D-A99B-9B83-21E543022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CDE8C-19E8-A5F6-C18F-05A55EF7FE09}"/>
              </a:ext>
            </a:extLst>
          </p:cNvPr>
          <p:cNvSpPr>
            <a:spLocks noGrp="1"/>
          </p:cNvSpPr>
          <p:nvPr>
            <p:ph type="ctrTitle"/>
          </p:nvPr>
        </p:nvSpPr>
        <p:spPr/>
        <p:txBody>
          <a:bodyPr/>
          <a:lstStyle/>
          <a:p>
            <a:r>
              <a:rPr lang="en-GB" noProof="0" dirty="0"/>
              <a:t>Primary – create your </a:t>
            </a:r>
            <a:r>
              <a:rPr lang="en-GB" noProof="0" dirty="0" err="1"/>
              <a:t>SoL</a:t>
            </a:r>
            <a:endParaRPr lang="en-GB" noProof="0" dirty="0"/>
          </a:p>
        </p:txBody>
      </p:sp>
      <p:sp>
        <p:nvSpPr>
          <p:cNvPr id="5" name="Text Placeholder 2">
            <a:extLst>
              <a:ext uri="{FF2B5EF4-FFF2-40B4-BE49-F238E27FC236}">
                <a16:creationId xmlns:a16="http://schemas.microsoft.com/office/drawing/2014/main" id="{18602397-AFC0-1E44-4478-F7656D157E68}"/>
              </a:ext>
            </a:extLst>
          </p:cNvPr>
          <p:cNvSpPr txBox="1">
            <a:spLocks/>
          </p:cNvSpPr>
          <p:nvPr/>
        </p:nvSpPr>
        <p:spPr>
          <a:xfrm>
            <a:off x="858317" y="1624062"/>
            <a:ext cx="6840705"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Inside the curriculum: Unpacking Oak’s approach to food</a:t>
            </a:r>
          </a:p>
          <a:p>
            <a:pPr marL="0" indent="0">
              <a:buNone/>
            </a:pPr>
            <a:endParaRPr lang="en-GB" sz="1600" b="1" noProof="0" dirty="0"/>
          </a:p>
          <a:p>
            <a:r>
              <a:rPr lang="en-GB" sz="1600" noProof="0" dirty="0"/>
              <a:t>Curriculum aims and purpose, including aspects of practical work, health and sustainable eating, and cultural appreciation</a:t>
            </a:r>
          </a:p>
          <a:p>
            <a:r>
              <a:rPr lang="en-GB" sz="1600" noProof="0" dirty="0"/>
              <a:t>Curriculum structure, threads, units and lessons, within a social context</a:t>
            </a:r>
          </a:p>
          <a:p>
            <a:r>
              <a:rPr lang="en-GB" sz="1600" noProof="0" dirty="0"/>
              <a:t>Exploring the 108 lessons: slides, videos, worksheets, quizzes, recipes, and teacher support materials</a:t>
            </a:r>
          </a:p>
          <a:p>
            <a:r>
              <a:rPr lang="en-GB" sz="1600" noProof="0" dirty="0"/>
              <a:t>Practical food work and embedding knowledge</a:t>
            </a:r>
          </a:p>
          <a:p>
            <a:r>
              <a:rPr lang="en-GB" sz="1600" noProof="0" dirty="0"/>
              <a:t>Support and resources available for FREE for you</a:t>
            </a:r>
          </a:p>
          <a:p>
            <a:r>
              <a:rPr lang="en-GB" sz="1600" noProof="0" dirty="0"/>
              <a:t>Next steps for you</a:t>
            </a:r>
          </a:p>
          <a:p>
            <a:endParaRPr lang="en-GB" sz="1600" noProof="0" dirty="0"/>
          </a:p>
        </p:txBody>
      </p:sp>
      <p:sp>
        <p:nvSpPr>
          <p:cNvPr id="7" name="Action Button: Home 6">
            <a:hlinkClick r:id="rId2" action="ppaction://hlinksldjump" highlightClick="1"/>
            <a:extLst>
              <a:ext uri="{FF2B5EF4-FFF2-40B4-BE49-F238E27FC236}">
                <a16:creationId xmlns:a16="http://schemas.microsoft.com/office/drawing/2014/main" id="{6000100B-FA11-7D68-84D9-C3FA70B72F32}"/>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4072FB98-9453-672E-4473-B32D5CD1ED5F}"/>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F94BBF8B-E288-3A8A-FE0A-0C8D69DA26BD}"/>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A8E569C1-7936-C258-EA80-A03C1E56B002}"/>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644F532A-0862-4907-149A-024005ED676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CE372BA8-982D-9A35-2C8C-EBCDA889ACB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835F3A24-ECE2-37C9-14A8-11587D89FF96}"/>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3" name="Picture 2" descr="A screenshot of a video game&#10;&#10;AI-generated content may be incorrect.">
            <a:extLst>
              <a:ext uri="{FF2B5EF4-FFF2-40B4-BE49-F238E27FC236}">
                <a16:creationId xmlns:a16="http://schemas.microsoft.com/office/drawing/2014/main" id="{A0BA2A99-E9BA-A1D4-B7CE-5F94C755261F}"/>
              </a:ext>
            </a:extLst>
          </p:cNvPr>
          <p:cNvPicPr>
            <a:picLocks noChangeAspect="1"/>
          </p:cNvPicPr>
          <p:nvPr/>
        </p:nvPicPr>
        <p:blipFill>
          <a:blip r:embed="rId4"/>
          <a:stretch>
            <a:fillRect/>
          </a:stretch>
        </p:blipFill>
        <p:spPr>
          <a:xfrm>
            <a:off x="8049059" y="1019471"/>
            <a:ext cx="2758235" cy="2328708"/>
          </a:xfrm>
          <a:prstGeom prst="rect">
            <a:avLst/>
          </a:prstGeom>
          <a:ln>
            <a:solidFill>
              <a:schemeClr val="bg1">
                <a:lumMod val="85000"/>
              </a:schemeClr>
            </a:solidFill>
          </a:ln>
        </p:spPr>
      </p:pic>
      <p:pic>
        <p:nvPicPr>
          <p:cNvPr id="4" name="Picture 3" descr="A screenshot of a menu&#10;&#10;AI-generated content may be incorrect.">
            <a:extLst>
              <a:ext uri="{FF2B5EF4-FFF2-40B4-BE49-F238E27FC236}">
                <a16:creationId xmlns:a16="http://schemas.microsoft.com/office/drawing/2014/main" id="{811D95B3-9ABD-B916-B84B-BBB4344225EB}"/>
              </a:ext>
            </a:extLst>
          </p:cNvPr>
          <p:cNvPicPr>
            <a:picLocks noChangeAspect="1"/>
          </p:cNvPicPr>
          <p:nvPr/>
        </p:nvPicPr>
        <p:blipFill>
          <a:blip r:embed="rId5"/>
          <a:stretch>
            <a:fillRect/>
          </a:stretch>
        </p:blipFill>
        <p:spPr>
          <a:xfrm>
            <a:off x="9184271" y="3517902"/>
            <a:ext cx="2725173" cy="2328708"/>
          </a:xfrm>
          <a:prstGeom prst="rect">
            <a:avLst/>
          </a:prstGeom>
          <a:ln>
            <a:solidFill>
              <a:schemeClr val="bg1">
                <a:lumMod val="85000"/>
              </a:schemeClr>
            </a:solidFill>
          </a:ln>
        </p:spPr>
      </p:pic>
    </p:spTree>
    <p:extLst>
      <p:ext uri="{BB962C8B-B14F-4D97-AF65-F5344CB8AC3E}">
        <p14:creationId xmlns:p14="http://schemas.microsoft.com/office/powerpoint/2010/main" val="52889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F365-F160-F967-0873-8B85F288D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743DE-75D6-EF84-DCE5-C5C7D2E82238}"/>
              </a:ext>
            </a:extLst>
          </p:cNvPr>
          <p:cNvSpPr>
            <a:spLocks noGrp="1"/>
          </p:cNvSpPr>
          <p:nvPr>
            <p:ph type="ctrTitle"/>
          </p:nvPr>
        </p:nvSpPr>
        <p:spPr/>
        <p:txBody>
          <a:bodyPr/>
          <a:lstStyle/>
          <a:p>
            <a:r>
              <a:rPr lang="en-GB" noProof="0" dirty="0"/>
              <a:t>Primary – primary focus</a:t>
            </a:r>
          </a:p>
        </p:txBody>
      </p:sp>
      <p:sp>
        <p:nvSpPr>
          <p:cNvPr id="5" name="Text Placeholder 2">
            <a:extLst>
              <a:ext uri="{FF2B5EF4-FFF2-40B4-BE49-F238E27FC236}">
                <a16:creationId xmlns:a16="http://schemas.microsoft.com/office/drawing/2014/main" id="{818EF6B7-9708-5F7D-9AE1-3FAAD07CF227}"/>
              </a:ext>
            </a:extLst>
          </p:cNvPr>
          <p:cNvSpPr txBox="1">
            <a:spLocks/>
          </p:cNvSpPr>
          <p:nvPr/>
        </p:nvSpPr>
        <p:spPr>
          <a:xfrm>
            <a:off x="858318" y="1624062"/>
            <a:ext cx="7201949" cy="8641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Primary food teaching made easy with Oak </a:t>
            </a:r>
          </a:p>
          <a:p>
            <a:pPr marL="0" indent="0">
              <a:buNone/>
            </a:pPr>
            <a:endParaRPr lang="en-GB" sz="1600" noProof="0" dirty="0"/>
          </a:p>
          <a:p>
            <a:r>
              <a:rPr lang="en-GB" sz="1600" noProof="0" dirty="0">
                <a:latin typeface="Arial"/>
                <a:cs typeface="Arial"/>
              </a:rPr>
              <a:t>The Oak food curriculum structure, threads, units and lessons</a:t>
            </a:r>
          </a:p>
          <a:p>
            <a:r>
              <a:rPr lang="en-GB" sz="1600" noProof="0" dirty="0">
                <a:latin typeface="Arial"/>
                <a:cs typeface="Arial"/>
              </a:rPr>
              <a:t>Exploring KS 1 and KS2 lessons: slides, videos, worksheets, quizzes, recipes, and teacher support materials</a:t>
            </a:r>
          </a:p>
          <a:p>
            <a:r>
              <a:rPr lang="en-GB" sz="1600" noProof="0" dirty="0">
                <a:latin typeface="Arial"/>
                <a:cs typeface="Arial"/>
              </a:rPr>
              <a:t>Discover the free editable resources for use in the classroom - Year 1 to Year 6 (72 lessons in total)</a:t>
            </a:r>
          </a:p>
          <a:p>
            <a:r>
              <a:rPr lang="en-GB" sz="1600" noProof="0" dirty="0">
                <a:latin typeface="Arial"/>
                <a:cs typeface="Arial"/>
              </a:rPr>
              <a:t>Practical guidance and demonstration of the website and resources available</a:t>
            </a:r>
          </a:p>
          <a:p>
            <a:r>
              <a:rPr lang="en-GB" sz="1600" noProof="0" dirty="0">
                <a:latin typeface="Arial"/>
                <a:cs typeface="Arial"/>
              </a:rPr>
              <a:t>Explore support for your pupils</a:t>
            </a:r>
          </a:p>
          <a:p>
            <a:r>
              <a:rPr lang="en-GB" sz="1600" noProof="0" dirty="0">
                <a:latin typeface="Arial"/>
                <a:cs typeface="Arial"/>
              </a:rPr>
              <a:t>Review CPD opportunities for you</a:t>
            </a:r>
          </a:p>
          <a:p>
            <a:r>
              <a:rPr lang="en-GB" sz="1600" noProof="0" dirty="0">
                <a:latin typeface="Arial"/>
                <a:cs typeface="Arial"/>
              </a:rPr>
              <a:t>Support and resources available for FREE for you</a:t>
            </a:r>
          </a:p>
          <a:p>
            <a:r>
              <a:rPr lang="en-GB" sz="1600" noProof="0" dirty="0">
                <a:latin typeface="Arial"/>
                <a:cs typeface="Arial"/>
              </a:rPr>
              <a:t>Next steps for you</a:t>
            </a:r>
          </a:p>
        </p:txBody>
      </p:sp>
      <p:sp>
        <p:nvSpPr>
          <p:cNvPr id="7" name="Action Button: Home 6">
            <a:hlinkClick r:id="rId2" action="ppaction://hlinksldjump" highlightClick="1"/>
            <a:extLst>
              <a:ext uri="{FF2B5EF4-FFF2-40B4-BE49-F238E27FC236}">
                <a16:creationId xmlns:a16="http://schemas.microsoft.com/office/drawing/2014/main" id="{7134623E-2380-F67F-8572-94650D65122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9CF0C9A0-B505-97B5-8FA0-D272151EF101}"/>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F995E89A-63EF-1F01-186A-9A97426DF635}"/>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CA8D962C-2464-2C05-B107-42CC00E47AA9}"/>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5C4D2215-9323-8BD0-0134-5B2C20ABF70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BC6AA1D2-330C-DF07-6348-4ACA33967EB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A77B3D40-58AA-E7FA-9A84-459D278D4AE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4"/>
              <a:extLst>
                <a:ext uri="{FF2B5EF4-FFF2-40B4-BE49-F238E27FC236}">
                  <a16:creationId xmlns:a16="http://schemas.microsoft.com/office/drawing/2014/main" id="{CACAB180-A3FF-3A14-992F-E2B172E2F58C}"/>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6" name="Picture 5" descr="A screenshot of a school schedule&#10;&#10;AI-generated content may be incorrect.">
            <a:extLst>
              <a:ext uri="{FF2B5EF4-FFF2-40B4-BE49-F238E27FC236}">
                <a16:creationId xmlns:a16="http://schemas.microsoft.com/office/drawing/2014/main" id="{2D12095E-325C-1C04-1B70-D76E8B3FE05A}"/>
              </a:ext>
            </a:extLst>
          </p:cNvPr>
          <p:cNvPicPr>
            <a:picLocks noChangeAspect="1"/>
          </p:cNvPicPr>
          <p:nvPr/>
        </p:nvPicPr>
        <p:blipFill>
          <a:blip r:embed="rId5"/>
          <a:stretch>
            <a:fillRect/>
          </a:stretch>
        </p:blipFill>
        <p:spPr>
          <a:xfrm>
            <a:off x="7629490" y="236584"/>
            <a:ext cx="3769194" cy="2772284"/>
          </a:xfrm>
          <a:prstGeom prst="rect">
            <a:avLst/>
          </a:prstGeom>
        </p:spPr>
      </p:pic>
      <p:pic>
        <p:nvPicPr>
          <p:cNvPr id="8" name="Picture 7" descr="A screenshot of a school schedule&#10;&#10;AI-generated content may be incorrect.">
            <a:extLst>
              <a:ext uri="{FF2B5EF4-FFF2-40B4-BE49-F238E27FC236}">
                <a16:creationId xmlns:a16="http://schemas.microsoft.com/office/drawing/2014/main" id="{525A0A4D-A76C-509F-466D-EB83F33FAD57}"/>
              </a:ext>
            </a:extLst>
          </p:cNvPr>
          <p:cNvPicPr>
            <a:picLocks noChangeAspect="1"/>
          </p:cNvPicPr>
          <p:nvPr/>
        </p:nvPicPr>
        <p:blipFill>
          <a:blip r:embed="rId6"/>
          <a:stretch>
            <a:fillRect/>
          </a:stretch>
        </p:blipFill>
        <p:spPr>
          <a:xfrm>
            <a:off x="8476444" y="1881788"/>
            <a:ext cx="3633467" cy="3977939"/>
          </a:xfrm>
          <a:prstGeom prst="rect">
            <a:avLst/>
          </a:prstGeom>
        </p:spPr>
      </p:pic>
    </p:spTree>
    <p:extLst>
      <p:ext uri="{BB962C8B-B14F-4D97-AF65-F5344CB8AC3E}">
        <p14:creationId xmlns:p14="http://schemas.microsoft.com/office/powerpoint/2010/main" val="557741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3AD4-CC03-EE6A-8639-36C962FBE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C3599-E831-6C6F-4FE3-9CD434167A44}"/>
              </a:ext>
            </a:extLst>
          </p:cNvPr>
          <p:cNvSpPr>
            <a:spLocks noGrp="1"/>
          </p:cNvSpPr>
          <p:nvPr>
            <p:ph type="ctrTitle"/>
          </p:nvPr>
        </p:nvSpPr>
        <p:spPr/>
        <p:txBody>
          <a:bodyPr/>
          <a:lstStyle/>
          <a:p>
            <a:r>
              <a:rPr lang="en-GB" noProof="0" dirty="0"/>
              <a:t>Primary – primary focus</a:t>
            </a:r>
          </a:p>
        </p:txBody>
      </p:sp>
      <p:sp>
        <p:nvSpPr>
          <p:cNvPr id="5" name="Text Placeholder 2">
            <a:extLst>
              <a:ext uri="{FF2B5EF4-FFF2-40B4-BE49-F238E27FC236}">
                <a16:creationId xmlns:a16="http://schemas.microsoft.com/office/drawing/2014/main" id="{E1D3EB44-F9A1-2A5B-2F7B-B83C8008E9F8}"/>
              </a:ext>
            </a:extLst>
          </p:cNvPr>
          <p:cNvSpPr txBox="1">
            <a:spLocks/>
          </p:cNvSpPr>
          <p:nvPr/>
        </p:nvSpPr>
        <p:spPr>
          <a:xfrm>
            <a:off x="858318" y="1624062"/>
            <a:ext cx="7237718"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Making Oak work in primary: Practical tips for the classroom</a:t>
            </a:r>
          </a:p>
        </p:txBody>
      </p:sp>
      <p:sp>
        <p:nvSpPr>
          <p:cNvPr id="7" name="Action Button: Home 6">
            <a:hlinkClick r:id="rId2" action="ppaction://hlinksldjump" highlightClick="1"/>
            <a:extLst>
              <a:ext uri="{FF2B5EF4-FFF2-40B4-BE49-F238E27FC236}">
                <a16:creationId xmlns:a16="http://schemas.microsoft.com/office/drawing/2014/main" id="{DB08AC7E-B8C6-1DBE-D369-86D434C65F2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E37237FE-3CB6-5C26-ECEB-69469EB13F6F}"/>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
            <a:extLst>
              <a:ext uri="{FF2B5EF4-FFF2-40B4-BE49-F238E27FC236}">
                <a16:creationId xmlns:a16="http://schemas.microsoft.com/office/drawing/2014/main" id="{893068A6-F33C-AA95-E5EC-20D1B4AD1BB2}"/>
              </a:ext>
            </a:extLst>
          </p:cNvPr>
          <p:cNvSpPr txBox="1">
            <a:spLocks/>
          </p:cNvSpPr>
          <p:nvPr/>
        </p:nvSpPr>
        <p:spPr>
          <a:xfrm>
            <a:off x="906883" y="2084580"/>
            <a:ext cx="7237718"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noProof="0" dirty="0"/>
              <a:t>An overview of the Oak food curriculum for KS1 and KS2</a:t>
            </a:r>
          </a:p>
          <a:p>
            <a:r>
              <a:rPr lang="en-GB" sz="1500" noProof="0" dirty="0"/>
              <a:t>How Oak supports good food teaching</a:t>
            </a:r>
          </a:p>
          <a:p>
            <a:r>
              <a:rPr lang="en-GB" sz="1500" noProof="0" dirty="0"/>
              <a:t>What is available for you and your school</a:t>
            </a:r>
          </a:p>
          <a:p>
            <a:r>
              <a:rPr lang="en-GB" sz="1500" noProof="0" dirty="0"/>
              <a:t>Pragmatic approaches to:</a:t>
            </a:r>
          </a:p>
          <a:p>
            <a:pPr marL="0" indent="0">
              <a:buNone/>
            </a:pPr>
            <a:r>
              <a:rPr lang="en-GB" sz="1500" noProof="0" dirty="0"/>
              <a:t>   a) deciding what, why and how to teach</a:t>
            </a:r>
          </a:p>
          <a:p>
            <a:pPr marL="0" indent="0">
              <a:buNone/>
            </a:pPr>
            <a:r>
              <a:rPr lang="en-GB" sz="1500" noProof="0" dirty="0"/>
              <a:t>   b) planning and managing cooking and tasting sessions</a:t>
            </a:r>
          </a:p>
          <a:p>
            <a:pPr marL="0" indent="0">
              <a:buNone/>
            </a:pPr>
            <a:r>
              <a:rPr lang="en-GB" sz="1500" noProof="0" dirty="0"/>
              <a:t>   c) dealing with allergies</a:t>
            </a:r>
          </a:p>
          <a:p>
            <a:pPr marL="0" indent="0">
              <a:buNone/>
            </a:pPr>
            <a:r>
              <a:rPr lang="en-GB" sz="1500" noProof="0" dirty="0"/>
              <a:t>   d) covering curriculum content</a:t>
            </a:r>
          </a:p>
          <a:p>
            <a:pPr marL="0" indent="0">
              <a:buNone/>
            </a:pPr>
            <a:r>
              <a:rPr lang="en-GB" sz="1500" noProof="0" dirty="0"/>
              <a:t>   e) time and resource constraints and opportunities</a:t>
            </a:r>
          </a:p>
          <a:p>
            <a:r>
              <a:rPr lang="en-GB" sz="1500" noProof="0" dirty="0"/>
              <a:t>Discover instant support for your pupils</a:t>
            </a:r>
          </a:p>
          <a:p>
            <a:r>
              <a:rPr lang="en-GB" sz="1500" noProof="0" dirty="0"/>
              <a:t>Review your CPD opportunities</a:t>
            </a:r>
          </a:p>
          <a:p>
            <a:r>
              <a:rPr lang="en-GB" sz="1500" noProof="0" dirty="0"/>
              <a:t>Next steps</a:t>
            </a:r>
          </a:p>
        </p:txBody>
      </p:sp>
      <p:grpSp>
        <p:nvGrpSpPr>
          <p:cNvPr id="12" name="Group 11">
            <a:extLst>
              <a:ext uri="{FF2B5EF4-FFF2-40B4-BE49-F238E27FC236}">
                <a16:creationId xmlns:a16="http://schemas.microsoft.com/office/drawing/2014/main" id="{D970E060-157E-BF97-6A04-99F5D76BF2C0}"/>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0AA78695-12CF-F280-C01E-24932FA8BC48}"/>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AB1E98D1-B57B-2BD8-2E72-60187529E001}"/>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E6FE887C-8BE4-2798-F613-E0B53FBF3DF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B092E2B1-ADD9-5AF9-2843-3AF2BEFEFFAD}"/>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3" name="Picture 2" descr="A screenshot of a recipe&#10;&#10;AI-generated content may be incorrect.">
            <a:extLst>
              <a:ext uri="{FF2B5EF4-FFF2-40B4-BE49-F238E27FC236}">
                <a16:creationId xmlns:a16="http://schemas.microsoft.com/office/drawing/2014/main" id="{C58241C1-7F8E-27A8-6EAD-3824E7CBD3AA}"/>
              </a:ext>
            </a:extLst>
          </p:cNvPr>
          <p:cNvPicPr>
            <a:picLocks noChangeAspect="1"/>
          </p:cNvPicPr>
          <p:nvPr/>
        </p:nvPicPr>
        <p:blipFill>
          <a:blip r:embed="rId4"/>
          <a:stretch>
            <a:fillRect/>
          </a:stretch>
        </p:blipFill>
        <p:spPr>
          <a:xfrm>
            <a:off x="7753985" y="1006941"/>
            <a:ext cx="4163151" cy="2335721"/>
          </a:xfrm>
          <a:prstGeom prst="rect">
            <a:avLst/>
          </a:prstGeom>
          <a:ln>
            <a:solidFill>
              <a:schemeClr val="bg1">
                <a:lumMod val="85000"/>
              </a:schemeClr>
            </a:solidFill>
          </a:ln>
        </p:spPr>
      </p:pic>
      <p:pic>
        <p:nvPicPr>
          <p:cNvPr id="4" name="Picture 3" descr="A black and white page of a recipe&#10;&#10;AI-generated content may be incorrect.">
            <a:extLst>
              <a:ext uri="{FF2B5EF4-FFF2-40B4-BE49-F238E27FC236}">
                <a16:creationId xmlns:a16="http://schemas.microsoft.com/office/drawing/2014/main" id="{5AEC1701-45B9-CE20-4024-06A023719754}"/>
              </a:ext>
            </a:extLst>
          </p:cNvPr>
          <p:cNvPicPr>
            <a:picLocks noChangeAspect="1"/>
          </p:cNvPicPr>
          <p:nvPr/>
        </p:nvPicPr>
        <p:blipFill>
          <a:blip r:embed="rId5"/>
          <a:stretch>
            <a:fillRect/>
          </a:stretch>
        </p:blipFill>
        <p:spPr>
          <a:xfrm>
            <a:off x="7102634" y="2948717"/>
            <a:ext cx="1986804" cy="2842170"/>
          </a:xfrm>
          <a:prstGeom prst="rect">
            <a:avLst/>
          </a:prstGeom>
          <a:ln>
            <a:solidFill>
              <a:schemeClr val="bg1">
                <a:lumMod val="85000"/>
              </a:schemeClr>
            </a:solidFill>
          </a:ln>
        </p:spPr>
      </p:pic>
      <p:pic>
        <p:nvPicPr>
          <p:cNvPr id="6" name="Picture 5" descr="A recipe list with text&#10;&#10;AI-generated content may be incorrect.">
            <a:extLst>
              <a:ext uri="{FF2B5EF4-FFF2-40B4-BE49-F238E27FC236}">
                <a16:creationId xmlns:a16="http://schemas.microsoft.com/office/drawing/2014/main" id="{91DB9FB9-DE2D-A194-17E5-EF185FE9A985}"/>
              </a:ext>
            </a:extLst>
          </p:cNvPr>
          <p:cNvPicPr>
            <a:picLocks noChangeAspect="1"/>
          </p:cNvPicPr>
          <p:nvPr/>
        </p:nvPicPr>
        <p:blipFill>
          <a:blip r:embed="rId6"/>
          <a:stretch>
            <a:fillRect/>
          </a:stretch>
        </p:blipFill>
        <p:spPr>
          <a:xfrm>
            <a:off x="9607244" y="2915692"/>
            <a:ext cx="2002540" cy="2842170"/>
          </a:xfrm>
          <a:prstGeom prst="rect">
            <a:avLst/>
          </a:prstGeom>
          <a:ln>
            <a:solidFill>
              <a:schemeClr val="bg1">
                <a:lumMod val="85000"/>
              </a:schemeClr>
            </a:solidFill>
          </a:ln>
        </p:spPr>
      </p:pic>
    </p:spTree>
    <p:extLst>
      <p:ext uri="{BB962C8B-B14F-4D97-AF65-F5344CB8AC3E}">
        <p14:creationId xmlns:p14="http://schemas.microsoft.com/office/powerpoint/2010/main" val="1071438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F617-534E-5264-D397-A52F60BA0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CCE26-AA45-9A1B-50E6-1F03EBAAE993}"/>
              </a:ext>
            </a:extLst>
          </p:cNvPr>
          <p:cNvSpPr>
            <a:spLocks noGrp="1"/>
          </p:cNvSpPr>
          <p:nvPr>
            <p:ph type="ctrTitle"/>
          </p:nvPr>
        </p:nvSpPr>
        <p:spPr/>
        <p:txBody>
          <a:bodyPr/>
          <a:lstStyle/>
          <a:p>
            <a:r>
              <a:rPr lang="en-GB" noProof="0" dirty="0"/>
              <a:t>Primary – additional needs</a:t>
            </a:r>
          </a:p>
        </p:txBody>
      </p:sp>
      <p:sp>
        <p:nvSpPr>
          <p:cNvPr id="5" name="Text Placeholder 2">
            <a:extLst>
              <a:ext uri="{FF2B5EF4-FFF2-40B4-BE49-F238E27FC236}">
                <a16:creationId xmlns:a16="http://schemas.microsoft.com/office/drawing/2014/main" id="{4D0F9C40-5393-827E-F587-1FF9D1E1CDFC}"/>
              </a:ext>
            </a:extLst>
          </p:cNvPr>
          <p:cNvSpPr txBox="1">
            <a:spLocks/>
          </p:cNvSpPr>
          <p:nvPr/>
        </p:nvSpPr>
        <p:spPr>
          <a:xfrm>
            <a:off x="858318" y="1624062"/>
            <a:ext cx="7382178" cy="3780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Inclusive food education: Adapting Oak for learners with additional needs</a:t>
            </a:r>
          </a:p>
          <a:p>
            <a:pPr marL="0" indent="0">
              <a:buNone/>
            </a:pPr>
            <a:endParaRPr lang="en-GB" sz="1600" noProof="0" dirty="0"/>
          </a:p>
          <a:p>
            <a:pPr marL="0" indent="0">
              <a:buNone/>
            </a:pPr>
            <a:r>
              <a:rPr lang="en-GB" sz="1600" noProof="0" dirty="0"/>
              <a:t>• Adapting the Oak food curriculum for pupils with additional needs</a:t>
            </a:r>
          </a:p>
          <a:p>
            <a:pPr marL="0" indent="0">
              <a:buNone/>
            </a:pPr>
            <a:r>
              <a:rPr lang="en-GB" sz="1600" noProof="0" dirty="0"/>
              <a:t>• Curriculum strengths for learners, such as structure, progression, flexibility and clear vocabulary</a:t>
            </a:r>
          </a:p>
          <a:p>
            <a:pPr marL="0" indent="0">
              <a:buNone/>
            </a:pPr>
            <a:r>
              <a:rPr lang="en-GB" sz="1600" noProof="0" dirty="0"/>
              <a:t>• Practical ways of using and adapting Oak food lessons and materials</a:t>
            </a:r>
          </a:p>
          <a:p>
            <a:pPr marL="0" indent="0">
              <a:buNone/>
            </a:pPr>
            <a:r>
              <a:rPr lang="en-GB" sz="1600" noProof="0" dirty="0"/>
              <a:t>• Reviewing your CPD opportunities</a:t>
            </a:r>
          </a:p>
          <a:p>
            <a:pPr marL="0" indent="0">
              <a:buNone/>
            </a:pPr>
            <a:r>
              <a:rPr lang="en-GB" sz="1600" noProof="0" dirty="0"/>
              <a:t>• Next steps</a:t>
            </a:r>
          </a:p>
        </p:txBody>
      </p:sp>
      <p:sp>
        <p:nvSpPr>
          <p:cNvPr id="7" name="Action Button: Home 6">
            <a:hlinkClick r:id="rId2" action="ppaction://hlinksldjump" highlightClick="1"/>
            <a:extLst>
              <a:ext uri="{FF2B5EF4-FFF2-40B4-BE49-F238E27FC236}">
                <a16:creationId xmlns:a16="http://schemas.microsoft.com/office/drawing/2014/main" id="{C5FE8987-0F69-9A15-D65E-9D95F176B3AA}"/>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ABC9477D-0FDC-530C-C3D5-DD409931D3C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90B142C1-A30F-58AD-396B-1E1755234341}"/>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descr="A close-up of a fork and a bowl&#10;&#10;AI-generated content may be incorrect.">
            <a:extLst>
              <a:ext uri="{FF2B5EF4-FFF2-40B4-BE49-F238E27FC236}">
                <a16:creationId xmlns:a16="http://schemas.microsoft.com/office/drawing/2014/main" id="{2A5699AB-67ED-09AF-6F6D-AE54094A09AA}"/>
              </a:ext>
            </a:extLst>
          </p:cNvPr>
          <p:cNvPicPr>
            <a:picLocks noChangeAspect="1"/>
          </p:cNvPicPr>
          <p:nvPr/>
        </p:nvPicPr>
        <p:blipFill>
          <a:blip r:embed="rId4"/>
          <a:stretch>
            <a:fillRect/>
          </a:stretch>
        </p:blipFill>
        <p:spPr>
          <a:xfrm>
            <a:off x="8419024" y="1071144"/>
            <a:ext cx="2971103" cy="1674152"/>
          </a:xfrm>
          <a:prstGeom prst="rect">
            <a:avLst/>
          </a:prstGeom>
          <a:ln>
            <a:solidFill>
              <a:schemeClr val="bg1">
                <a:lumMod val="85000"/>
              </a:schemeClr>
            </a:solidFill>
          </a:ln>
        </p:spPr>
      </p:pic>
      <p:pic>
        <p:nvPicPr>
          <p:cNvPr id="16" name="Picture 15" descr="A diagram of a plant&#10;&#10;AI-generated content may be incorrect.">
            <a:extLst>
              <a:ext uri="{FF2B5EF4-FFF2-40B4-BE49-F238E27FC236}">
                <a16:creationId xmlns:a16="http://schemas.microsoft.com/office/drawing/2014/main" id="{51617E0C-EC98-3C92-854C-D83680612351}"/>
              </a:ext>
            </a:extLst>
          </p:cNvPr>
          <p:cNvPicPr>
            <a:picLocks noChangeAspect="1"/>
          </p:cNvPicPr>
          <p:nvPr/>
        </p:nvPicPr>
        <p:blipFill>
          <a:blip r:embed="rId5"/>
          <a:stretch>
            <a:fillRect/>
          </a:stretch>
        </p:blipFill>
        <p:spPr>
          <a:xfrm>
            <a:off x="8944404" y="2534634"/>
            <a:ext cx="2981437" cy="1674152"/>
          </a:xfrm>
          <a:prstGeom prst="rect">
            <a:avLst/>
          </a:prstGeom>
          <a:ln>
            <a:solidFill>
              <a:schemeClr val="bg1">
                <a:lumMod val="85000"/>
              </a:schemeClr>
            </a:solidFill>
          </a:ln>
        </p:spPr>
      </p:pic>
      <p:pic>
        <p:nvPicPr>
          <p:cNvPr id="12" name="Picture 3">
            <a:extLst>
              <a:ext uri="{FF2B5EF4-FFF2-40B4-BE49-F238E27FC236}">
                <a16:creationId xmlns:a16="http://schemas.microsoft.com/office/drawing/2014/main" id="{6A155B4B-04B0-FE52-AECC-D951B7F30E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4973" y="4077015"/>
            <a:ext cx="2978836" cy="167415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9A1261C-4702-CACA-8B65-329C3D6732F2}"/>
              </a:ext>
            </a:extLst>
          </p:cNvPr>
          <p:cNvGrpSpPr/>
          <p:nvPr/>
        </p:nvGrpSpPr>
        <p:grpSpPr>
          <a:xfrm>
            <a:off x="8240495" y="6016333"/>
            <a:ext cx="2454823" cy="654908"/>
            <a:chOff x="3497807" y="4355112"/>
            <a:chExt cx="2454823" cy="654908"/>
          </a:xfrm>
        </p:grpSpPr>
        <p:sp>
          <p:nvSpPr>
            <p:cNvPr id="18" name="Rounded Rectangle 17">
              <a:extLst>
                <a:ext uri="{FF2B5EF4-FFF2-40B4-BE49-F238E27FC236}">
                  <a16:creationId xmlns:a16="http://schemas.microsoft.com/office/drawing/2014/main" id="{4C5AE9E8-FDCF-4EFB-47E6-105EC673AE4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ounded Rectangle 18">
              <a:extLst>
                <a:ext uri="{FF2B5EF4-FFF2-40B4-BE49-F238E27FC236}">
                  <a16:creationId xmlns:a16="http://schemas.microsoft.com/office/drawing/2014/main" id="{FD20FC42-D7CC-DC02-803E-A1F872F111F7}"/>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ounded Rectangle 19">
              <a:extLst>
                <a:ext uri="{FF2B5EF4-FFF2-40B4-BE49-F238E27FC236}">
                  <a16:creationId xmlns:a16="http://schemas.microsoft.com/office/drawing/2014/main" id="{F2C07AE7-357E-DF0E-D8EE-209E0FFB1C8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ounded Rectangle 20">
              <a:hlinkClick r:id="rId7"/>
              <a:extLst>
                <a:ext uri="{FF2B5EF4-FFF2-40B4-BE49-F238E27FC236}">
                  <a16:creationId xmlns:a16="http://schemas.microsoft.com/office/drawing/2014/main" id="{13D7FF65-89D8-E167-D4C0-6D1D563D8464}"/>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Tree>
    <p:extLst>
      <p:ext uri="{BB962C8B-B14F-4D97-AF65-F5344CB8AC3E}">
        <p14:creationId xmlns:p14="http://schemas.microsoft.com/office/powerpoint/2010/main" val="1321599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544BE-8A93-B3E9-D290-78E9E081E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BBEAF-2C77-7595-EECE-A5644AE9BEF0}"/>
              </a:ext>
            </a:extLst>
          </p:cNvPr>
          <p:cNvSpPr>
            <a:spLocks noGrp="1"/>
          </p:cNvSpPr>
          <p:nvPr>
            <p:ph type="ctrTitle"/>
          </p:nvPr>
        </p:nvSpPr>
        <p:spPr/>
        <p:txBody>
          <a:bodyPr/>
          <a:lstStyle/>
          <a:p>
            <a:r>
              <a:rPr lang="en-GB" noProof="0" dirty="0"/>
              <a:t>Primary – additional needs</a:t>
            </a:r>
          </a:p>
        </p:txBody>
      </p:sp>
      <p:sp>
        <p:nvSpPr>
          <p:cNvPr id="5" name="Text Placeholder 2">
            <a:extLst>
              <a:ext uri="{FF2B5EF4-FFF2-40B4-BE49-F238E27FC236}">
                <a16:creationId xmlns:a16="http://schemas.microsoft.com/office/drawing/2014/main" id="{1A03AD2F-F3DF-30C8-5349-52D8349F3C4D}"/>
              </a:ext>
            </a:extLst>
          </p:cNvPr>
          <p:cNvSpPr txBox="1">
            <a:spLocks/>
          </p:cNvSpPr>
          <p:nvPr/>
        </p:nvSpPr>
        <p:spPr>
          <a:xfrm>
            <a:off x="858317" y="1624063"/>
            <a:ext cx="10757033" cy="564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Empowering pupils: Using Oak for independent and home learning </a:t>
            </a:r>
          </a:p>
        </p:txBody>
      </p:sp>
      <p:sp>
        <p:nvSpPr>
          <p:cNvPr id="7" name="Action Button: Home 6">
            <a:hlinkClick r:id="rId2" action="ppaction://hlinksldjump" highlightClick="1"/>
            <a:extLst>
              <a:ext uri="{FF2B5EF4-FFF2-40B4-BE49-F238E27FC236}">
                <a16:creationId xmlns:a16="http://schemas.microsoft.com/office/drawing/2014/main" id="{0C9D1E23-6FAE-1118-7F57-29C12637792A}"/>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42EED7E3-CAA2-B3C2-35EC-626C2CC2E10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
            <a:extLst>
              <a:ext uri="{FF2B5EF4-FFF2-40B4-BE49-F238E27FC236}">
                <a16:creationId xmlns:a16="http://schemas.microsoft.com/office/drawing/2014/main" id="{F6CD6249-C948-7AEF-DBD6-3C75FFC4D346}"/>
              </a:ext>
            </a:extLst>
          </p:cNvPr>
          <p:cNvSpPr txBox="1">
            <a:spLocks/>
          </p:cNvSpPr>
          <p:nvPr/>
        </p:nvSpPr>
        <p:spPr>
          <a:xfrm>
            <a:off x="858317" y="1985346"/>
            <a:ext cx="6674352"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noProof="0" dirty="0"/>
              <a:t>Supporting pupil self-study with Oak</a:t>
            </a:r>
          </a:p>
          <a:p>
            <a:r>
              <a:rPr lang="en-GB" sz="1500" noProof="0" dirty="0"/>
              <a:t>Overview of self-study materials:</a:t>
            </a:r>
          </a:p>
          <a:p>
            <a:pPr marL="0" indent="0">
              <a:buNone/>
            </a:pPr>
            <a:r>
              <a:rPr lang="en-GB" sz="1500" noProof="0" dirty="0"/>
              <a:t>   a) recipes - making simple dishes to enhance food skills</a:t>
            </a:r>
          </a:p>
          <a:p>
            <a:pPr marL="0" indent="0">
              <a:buNone/>
            </a:pPr>
            <a:r>
              <a:rPr lang="en-GB" sz="1500" noProof="0" dirty="0"/>
              <a:t>   b) worksheets and quizzes - comprehension, vocabulary and reflection tasks</a:t>
            </a:r>
          </a:p>
          <a:p>
            <a:pPr marL="0" indent="0">
              <a:buNone/>
            </a:pPr>
            <a:r>
              <a:rPr lang="en-GB" sz="1500" noProof="0" dirty="0"/>
              <a:t>   c) video lessons - teacher-led instruction</a:t>
            </a:r>
          </a:p>
          <a:p>
            <a:pPr marL="0" indent="0">
              <a:buNone/>
            </a:pPr>
            <a:r>
              <a:rPr lang="en-GB" sz="1500" noProof="0" dirty="0"/>
              <a:t>   d) lesson slides - </a:t>
            </a:r>
          </a:p>
          <a:p>
            <a:pPr marL="0" indent="0">
              <a:buNone/>
            </a:pPr>
            <a:r>
              <a:rPr lang="en-GB" sz="1500" noProof="0" dirty="0"/>
              <a:t>   e) interactive quizzes - check understanding and boost retention</a:t>
            </a:r>
          </a:p>
          <a:p>
            <a:r>
              <a:rPr lang="en-GB" sz="1500" noProof="0" dirty="0"/>
              <a:t>Embedding Oak materials in your class</a:t>
            </a:r>
          </a:p>
          <a:p>
            <a:r>
              <a:rPr lang="en-GB" sz="1500" noProof="0" dirty="0"/>
              <a:t>Supporting homework and home learning</a:t>
            </a:r>
          </a:p>
          <a:p>
            <a:r>
              <a:rPr lang="en-GB" sz="1500" noProof="0" dirty="0"/>
              <a:t>Building pupil independence skills</a:t>
            </a:r>
          </a:p>
          <a:p>
            <a:r>
              <a:rPr lang="en-GB" sz="1500" noProof="0" dirty="0"/>
              <a:t>Reviewing your CPD opportunities</a:t>
            </a:r>
          </a:p>
          <a:p>
            <a:r>
              <a:rPr lang="en-GB" sz="1500" noProof="0" dirty="0"/>
              <a:t>Next steps</a:t>
            </a:r>
          </a:p>
        </p:txBody>
      </p:sp>
      <p:pic>
        <p:nvPicPr>
          <p:cNvPr id="3" name="Picture 2" descr="A questionnaire with text&#10;&#10;AI-generated content may be incorrect.">
            <a:extLst>
              <a:ext uri="{FF2B5EF4-FFF2-40B4-BE49-F238E27FC236}">
                <a16:creationId xmlns:a16="http://schemas.microsoft.com/office/drawing/2014/main" id="{8F728DD4-325E-6129-5671-8C499895B350}"/>
              </a:ext>
            </a:extLst>
          </p:cNvPr>
          <p:cNvPicPr>
            <a:picLocks noChangeAspect="1"/>
          </p:cNvPicPr>
          <p:nvPr/>
        </p:nvPicPr>
        <p:blipFill>
          <a:blip r:embed="rId3"/>
          <a:stretch>
            <a:fillRect/>
          </a:stretch>
        </p:blipFill>
        <p:spPr>
          <a:xfrm>
            <a:off x="7823283" y="2741857"/>
            <a:ext cx="1960203" cy="2566659"/>
          </a:xfrm>
          <a:prstGeom prst="rect">
            <a:avLst/>
          </a:prstGeom>
          <a:ln>
            <a:solidFill>
              <a:schemeClr val="bg1">
                <a:lumMod val="85000"/>
              </a:schemeClr>
            </a:solidFill>
          </a:ln>
        </p:spPr>
      </p:pic>
      <p:pic>
        <p:nvPicPr>
          <p:cNvPr id="4" name="Picture 3" descr="A screenshot of a video&#10;&#10;AI-generated content may be incorrect.">
            <a:extLst>
              <a:ext uri="{FF2B5EF4-FFF2-40B4-BE49-F238E27FC236}">
                <a16:creationId xmlns:a16="http://schemas.microsoft.com/office/drawing/2014/main" id="{12499527-5AD8-A080-6D0E-8A709710352F}"/>
              </a:ext>
            </a:extLst>
          </p:cNvPr>
          <p:cNvPicPr>
            <a:picLocks noChangeAspect="1"/>
          </p:cNvPicPr>
          <p:nvPr/>
        </p:nvPicPr>
        <p:blipFill>
          <a:blip r:embed="rId4"/>
          <a:stretch>
            <a:fillRect/>
          </a:stretch>
        </p:blipFill>
        <p:spPr>
          <a:xfrm>
            <a:off x="8882407" y="891858"/>
            <a:ext cx="2973150" cy="1706161"/>
          </a:xfrm>
          <a:prstGeom prst="rect">
            <a:avLst/>
          </a:prstGeom>
        </p:spPr>
      </p:pic>
      <p:pic>
        <p:nvPicPr>
          <p:cNvPr id="6" name="Picture 5" descr="A black and white page of a recipe&#10;&#10;AI-generated content may be incorrect.">
            <a:extLst>
              <a:ext uri="{FF2B5EF4-FFF2-40B4-BE49-F238E27FC236}">
                <a16:creationId xmlns:a16="http://schemas.microsoft.com/office/drawing/2014/main" id="{63BECD3D-67D2-7306-DC1A-796FB4379DD8}"/>
              </a:ext>
            </a:extLst>
          </p:cNvPr>
          <p:cNvPicPr>
            <a:picLocks noChangeAspect="1"/>
          </p:cNvPicPr>
          <p:nvPr/>
        </p:nvPicPr>
        <p:blipFill>
          <a:blip r:embed="rId5"/>
          <a:stretch>
            <a:fillRect/>
          </a:stretch>
        </p:blipFill>
        <p:spPr>
          <a:xfrm>
            <a:off x="9996500" y="2976652"/>
            <a:ext cx="1794209" cy="2566659"/>
          </a:xfrm>
          <a:prstGeom prst="rect">
            <a:avLst/>
          </a:prstGeom>
          <a:ln>
            <a:solidFill>
              <a:schemeClr val="bg1">
                <a:lumMod val="85000"/>
              </a:schemeClr>
            </a:solidFill>
          </a:ln>
        </p:spPr>
      </p:pic>
      <p:grpSp>
        <p:nvGrpSpPr>
          <p:cNvPr id="9" name="Group 8">
            <a:extLst>
              <a:ext uri="{FF2B5EF4-FFF2-40B4-BE49-F238E27FC236}">
                <a16:creationId xmlns:a16="http://schemas.microsoft.com/office/drawing/2014/main" id="{D30B684E-2273-BE46-2698-8E8DAD7B718E}"/>
              </a:ext>
            </a:extLst>
          </p:cNvPr>
          <p:cNvGrpSpPr/>
          <p:nvPr/>
        </p:nvGrpSpPr>
        <p:grpSpPr>
          <a:xfrm>
            <a:off x="8240495" y="6016333"/>
            <a:ext cx="2454823" cy="654908"/>
            <a:chOff x="3497807" y="4355112"/>
            <a:chExt cx="2454823" cy="654908"/>
          </a:xfrm>
        </p:grpSpPr>
        <p:sp>
          <p:nvSpPr>
            <p:cNvPr id="10" name="Rounded Rectangle 9">
              <a:extLst>
                <a:ext uri="{FF2B5EF4-FFF2-40B4-BE49-F238E27FC236}">
                  <a16:creationId xmlns:a16="http://schemas.microsoft.com/office/drawing/2014/main" id="{DD4C9B8D-4DA0-6B34-6D23-3A5EC82FFC4B}"/>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D131376F-3B48-3335-E687-6D17218493E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extLst>
                <a:ext uri="{FF2B5EF4-FFF2-40B4-BE49-F238E27FC236}">
                  <a16:creationId xmlns:a16="http://schemas.microsoft.com/office/drawing/2014/main" id="{A37149BD-9516-D91E-F322-756459E6D923}"/>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ounded Rectangle 18">
              <a:hlinkClick r:id="rId6"/>
              <a:extLst>
                <a:ext uri="{FF2B5EF4-FFF2-40B4-BE49-F238E27FC236}">
                  <a16:creationId xmlns:a16="http://schemas.microsoft.com/office/drawing/2014/main" id="{C8135EFE-72B9-11C0-F3D7-5471BABC7584}"/>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Tree>
    <p:extLst>
      <p:ext uri="{BB962C8B-B14F-4D97-AF65-F5344CB8AC3E}">
        <p14:creationId xmlns:p14="http://schemas.microsoft.com/office/powerpoint/2010/main" val="21322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61E81-AAB3-D09D-9CA2-31B2820CF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896CB-D1DD-C7FD-E81A-F70B51008E92}"/>
              </a:ext>
            </a:extLst>
          </p:cNvPr>
          <p:cNvSpPr>
            <a:spLocks noGrp="1"/>
          </p:cNvSpPr>
          <p:nvPr>
            <p:ph type="ctrTitle"/>
          </p:nvPr>
        </p:nvSpPr>
        <p:spPr>
          <a:xfrm>
            <a:off x="822554" y="978653"/>
            <a:ext cx="8418236" cy="691661"/>
          </a:xfrm>
        </p:spPr>
        <p:txBody>
          <a:bodyPr>
            <a:noAutofit/>
          </a:bodyPr>
          <a:lstStyle/>
          <a:p>
            <a:r>
              <a:rPr lang="en-GB" noProof="0" dirty="0"/>
              <a:t>Primary - resources</a:t>
            </a:r>
          </a:p>
        </p:txBody>
      </p:sp>
      <p:sp>
        <p:nvSpPr>
          <p:cNvPr id="15" name="Text Placeholder 2">
            <a:extLst>
              <a:ext uri="{FF2B5EF4-FFF2-40B4-BE49-F238E27FC236}">
                <a16:creationId xmlns:a16="http://schemas.microsoft.com/office/drawing/2014/main" id="{B2671AF3-14CC-1425-87D3-7199EC4E8898}"/>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grpSp>
        <p:nvGrpSpPr>
          <p:cNvPr id="54" name="Group 53">
            <a:extLst>
              <a:ext uri="{FF2B5EF4-FFF2-40B4-BE49-F238E27FC236}">
                <a16:creationId xmlns:a16="http://schemas.microsoft.com/office/drawing/2014/main" id="{334484AA-8267-AC66-AC8E-3F1FFB116B79}"/>
              </a:ext>
            </a:extLst>
          </p:cNvPr>
          <p:cNvGrpSpPr/>
          <p:nvPr/>
        </p:nvGrpSpPr>
        <p:grpSpPr>
          <a:xfrm>
            <a:off x="982551" y="3612739"/>
            <a:ext cx="3097776" cy="654908"/>
            <a:chOff x="3497807" y="4355112"/>
            <a:chExt cx="2454823" cy="654908"/>
          </a:xfrm>
        </p:grpSpPr>
        <p:sp>
          <p:nvSpPr>
            <p:cNvPr id="55" name="Rounded Rectangle 54">
              <a:extLst>
                <a:ext uri="{FF2B5EF4-FFF2-40B4-BE49-F238E27FC236}">
                  <a16:creationId xmlns:a16="http://schemas.microsoft.com/office/drawing/2014/main" id="{5F6DA097-6087-1A0F-9C97-8F5F73427852}"/>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6" name="Rounded Rectangle 55">
              <a:extLst>
                <a:ext uri="{FF2B5EF4-FFF2-40B4-BE49-F238E27FC236}">
                  <a16:creationId xmlns:a16="http://schemas.microsoft.com/office/drawing/2014/main" id="{A4E3AA5E-98F3-3FE9-3B6B-D897294FA25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7" name="Rounded Rectangle 56">
              <a:extLst>
                <a:ext uri="{FF2B5EF4-FFF2-40B4-BE49-F238E27FC236}">
                  <a16:creationId xmlns:a16="http://schemas.microsoft.com/office/drawing/2014/main" id="{A5650AB3-1BCA-B2CD-A469-DA2CD435201C}"/>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Rounded Rectangle 57">
              <a:hlinkClick r:id="rId2" action="ppaction://hlinksldjump"/>
              <a:extLst>
                <a:ext uri="{FF2B5EF4-FFF2-40B4-BE49-F238E27FC236}">
                  <a16:creationId xmlns:a16="http://schemas.microsoft.com/office/drawing/2014/main" id="{3663F6E8-A9FC-D32A-F985-02859254C252}"/>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units and lessons</a:t>
              </a:r>
            </a:p>
          </p:txBody>
        </p:sp>
      </p:grpSp>
      <p:grpSp>
        <p:nvGrpSpPr>
          <p:cNvPr id="59" name="Group 58">
            <a:extLst>
              <a:ext uri="{FF2B5EF4-FFF2-40B4-BE49-F238E27FC236}">
                <a16:creationId xmlns:a16="http://schemas.microsoft.com/office/drawing/2014/main" id="{47B6D747-F6D3-0283-54E7-10415F623233}"/>
              </a:ext>
            </a:extLst>
          </p:cNvPr>
          <p:cNvGrpSpPr/>
          <p:nvPr/>
        </p:nvGrpSpPr>
        <p:grpSpPr>
          <a:xfrm>
            <a:off x="4573968" y="3603069"/>
            <a:ext cx="3097776" cy="654908"/>
            <a:chOff x="3497807" y="4355112"/>
            <a:chExt cx="2454823" cy="654908"/>
          </a:xfrm>
        </p:grpSpPr>
        <p:sp>
          <p:nvSpPr>
            <p:cNvPr id="60" name="Rounded Rectangle 59">
              <a:extLst>
                <a:ext uri="{FF2B5EF4-FFF2-40B4-BE49-F238E27FC236}">
                  <a16:creationId xmlns:a16="http://schemas.microsoft.com/office/drawing/2014/main" id="{01046C0E-F064-A411-03B1-466D19BDB92D}"/>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1" name="Rounded Rectangle 60">
              <a:extLst>
                <a:ext uri="{FF2B5EF4-FFF2-40B4-BE49-F238E27FC236}">
                  <a16:creationId xmlns:a16="http://schemas.microsoft.com/office/drawing/2014/main" id="{DDA572F7-064D-EDFD-8C88-C65E98835F5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2" name="Rounded Rectangle 61">
              <a:extLst>
                <a:ext uri="{FF2B5EF4-FFF2-40B4-BE49-F238E27FC236}">
                  <a16:creationId xmlns:a16="http://schemas.microsoft.com/office/drawing/2014/main" id="{C33ABE55-D0C8-DF3D-0084-213770C69A0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3" name="Rounded Rectangle 62">
              <a:hlinkClick r:id="rId3" action="ppaction://hlinksldjump"/>
              <a:extLst>
                <a:ext uri="{FF2B5EF4-FFF2-40B4-BE49-F238E27FC236}">
                  <a16:creationId xmlns:a16="http://schemas.microsoft.com/office/drawing/2014/main" id="{339C8FF2-DBE8-8D03-1BEA-8770A5816249}"/>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subject content</a:t>
              </a:r>
            </a:p>
          </p:txBody>
        </p:sp>
      </p:grpSp>
      <p:sp>
        <p:nvSpPr>
          <p:cNvPr id="75" name="Action Button: Home 74">
            <a:hlinkClick r:id="rId4" action="ppaction://hlinksldjump" highlightClick="1"/>
            <a:extLst>
              <a:ext uri="{FF2B5EF4-FFF2-40B4-BE49-F238E27FC236}">
                <a16:creationId xmlns:a16="http://schemas.microsoft.com/office/drawing/2014/main" id="{1A86D3F3-33AB-6CF7-360D-56A12206E9F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6" name="Action Button: Back or Previous 75">
            <a:hlinkClick r:id="rId5" action="ppaction://hlinksldjump" highlightClick="1"/>
            <a:extLst>
              <a:ext uri="{FF2B5EF4-FFF2-40B4-BE49-F238E27FC236}">
                <a16:creationId xmlns:a16="http://schemas.microsoft.com/office/drawing/2014/main" id="{168FF95C-06FB-BF4C-78C7-C84BF4AFC7A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7C3E059E-17E0-F431-0006-3DCC6FA44610}"/>
              </a:ext>
            </a:extLst>
          </p:cNvPr>
          <p:cNvGrpSpPr/>
          <p:nvPr/>
        </p:nvGrpSpPr>
        <p:grpSpPr>
          <a:xfrm>
            <a:off x="971320" y="4571521"/>
            <a:ext cx="3097776" cy="654908"/>
            <a:chOff x="3497807" y="4355112"/>
            <a:chExt cx="2454823" cy="654908"/>
          </a:xfrm>
        </p:grpSpPr>
        <p:sp>
          <p:nvSpPr>
            <p:cNvPr id="4" name="Rounded Rectangle 3">
              <a:extLst>
                <a:ext uri="{FF2B5EF4-FFF2-40B4-BE49-F238E27FC236}">
                  <a16:creationId xmlns:a16="http://schemas.microsoft.com/office/drawing/2014/main" id="{CA3922DA-F2E9-3EB5-1223-2815DAF7DE9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A5253393-A666-B038-13FF-3AA67955722B}"/>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ounded Rectangle 6">
              <a:extLst>
                <a:ext uri="{FF2B5EF4-FFF2-40B4-BE49-F238E27FC236}">
                  <a16:creationId xmlns:a16="http://schemas.microsoft.com/office/drawing/2014/main" id="{5ABF2F3C-51E1-A9DC-1095-0F1C11CB4DCC}"/>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ounded Rectangle 7">
              <a:hlinkClick r:id="rId6" action="ppaction://hlinksldjump"/>
              <a:extLst>
                <a:ext uri="{FF2B5EF4-FFF2-40B4-BE49-F238E27FC236}">
                  <a16:creationId xmlns:a16="http://schemas.microsoft.com/office/drawing/2014/main" id="{63A6CDF4-D165-D6F5-8F39-31F17670AE2E}"/>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recipes</a:t>
              </a:r>
            </a:p>
          </p:txBody>
        </p:sp>
      </p:grpSp>
      <p:grpSp>
        <p:nvGrpSpPr>
          <p:cNvPr id="9" name="Group 8">
            <a:extLst>
              <a:ext uri="{FF2B5EF4-FFF2-40B4-BE49-F238E27FC236}">
                <a16:creationId xmlns:a16="http://schemas.microsoft.com/office/drawing/2014/main" id="{C1E840A2-2569-A20A-509F-2899A69B190D}"/>
              </a:ext>
            </a:extLst>
          </p:cNvPr>
          <p:cNvGrpSpPr/>
          <p:nvPr/>
        </p:nvGrpSpPr>
        <p:grpSpPr>
          <a:xfrm>
            <a:off x="4573968" y="4596434"/>
            <a:ext cx="3097776" cy="654908"/>
            <a:chOff x="3497807" y="4355112"/>
            <a:chExt cx="2454823" cy="654908"/>
          </a:xfrm>
        </p:grpSpPr>
        <p:sp>
          <p:nvSpPr>
            <p:cNvPr id="10" name="Rounded Rectangle 9">
              <a:extLst>
                <a:ext uri="{FF2B5EF4-FFF2-40B4-BE49-F238E27FC236}">
                  <a16:creationId xmlns:a16="http://schemas.microsoft.com/office/drawing/2014/main" id="{70678008-AD9E-0836-3293-54DF365EE80D}"/>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A2492B0C-B16D-FBCB-FBE9-210A14A9D3B6}"/>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DC3EF9F9-9DDD-E81A-C658-5241DADC4E7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7" action="ppaction://hlinksldjump"/>
              <a:extLst>
                <a:ext uri="{FF2B5EF4-FFF2-40B4-BE49-F238E27FC236}">
                  <a16:creationId xmlns:a16="http://schemas.microsoft.com/office/drawing/2014/main" id="{421889A8-BE00-6AEA-EBA7-6FD44FA8986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assessment</a:t>
              </a:r>
            </a:p>
          </p:txBody>
        </p:sp>
      </p:grpSp>
      <p:grpSp>
        <p:nvGrpSpPr>
          <p:cNvPr id="20" name="Group 19">
            <a:extLst>
              <a:ext uri="{FF2B5EF4-FFF2-40B4-BE49-F238E27FC236}">
                <a16:creationId xmlns:a16="http://schemas.microsoft.com/office/drawing/2014/main" id="{6BADB0E3-5F87-76B6-910E-ACB956B993A3}"/>
              </a:ext>
            </a:extLst>
          </p:cNvPr>
          <p:cNvGrpSpPr/>
          <p:nvPr/>
        </p:nvGrpSpPr>
        <p:grpSpPr>
          <a:xfrm>
            <a:off x="8132654" y="4596434"/>
            <a:ext cx="3097776" cy="654908"/>
            <a:chOff x="3497807" y="4355112"/>
            <a:chExt cx="2454823" cy="654908"/>
          </a:xfrm>
        </p:grpSpPr>
        <p:sp>
          <p:nvSpPr>
            <p:cNvPr id="21" name="Rounded Rectangle 20">
              <a:extLst>
                <a:ext uri="{FF2B5EF4-FFF2-40B4-BE49-F238E27FC236}">
                  <a16:creationId xmlns:a16="http://schemas.microsoft.com/office/drawing/2014/main" id="{C7E07922-B484-07C7-9524-2BED0C9EF837}"/>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extLst>
                <a:ext uri="{FF2B5EF4-FFF2-40B4-BE49-F238E27FC236}">
                  <a16:creationId xmlns:a16="http://schemas.microsoft.com/office/drawing/2014/main" id="{B2FB07B5-B950-6767-AB04-61389D914B95}"/>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C8D6DAC1-2FA1-1A9F-4ABC-31676DA26E89}"/>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hlinkClick r:id="rId8" action="ppaction://hlinksldjump"/>
              <a:extLst>
                <a:ext uri="{FF2B5EF4-FFF2-40B4-BE49-F238E27FC236}">
                  <a16:creationId xmlns:a16="http://schemas.microsoft.com/office/drawing/2014/main" id="{7A784484-098F-AE5B-7D8D-E5DD45D43249}"/>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r>
                <a:rPr lang="en-GB" sz="2200" b="1" noProof="0" dirty="0"/>
                <a:t>independent leaners</a:t>
              </a:r>
            </a:p>
          </p:txBody>
        </p:sp>
      </p:grpSp>
      <p:grpSp>
        <p:nvGrpSpPr>
          <p:cNvPr id="5" name="Group 4">
            <a:extLst>
              <a:ext uri="{FF2B5EF4-FFF2-40B4-BE49-F238E27FC236}">
                <a16:creationId xmlns:a16="http://schemas.microsoft.com/office/drawing/2014/main" id="{049A43B4-34CC-2448-A40B-0F1D28764082}"/>
              </a:ext>
            </a:extLst>
          </p:cNvPr>
          <p:cNvGrpSpPr/>
          <p:nvPr/>
        </p:nvGrpSpPr>
        <p:grpSpPr>
          <a:xfrm>
            <a:off x="8132654" y="3659360"/>
            <a:ext cx="3097776" cy="654908"/>
            <a:chOff x="3497807" y="4355112"/>
            <a:chExt cx="2454823" cy="654908"/>
          </a:xfrm>
        </p:grpSpPr>
        <p:sp>
          <p:nvSpPr>
            <p:cNvPr id="14" name="Rounded Rectangle 13">
              <a:extLst>
                <a:ext uri="{FF2B5EF4-FFF2-40B4-BE49-F238E27FC236}">
                  <a16:creationId xmlns:a16="http://schemas.microsoft.com/office/drawing/2014/main" id="{10D5EB93-6B8A-D15D-FB03-65C76BF6F99D}"/>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9C8A86BF-3287-3830-09F3-497CA1F358D8}"/>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6BDD1E55-1116-D678-DB6A-D37887FF1D9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9" action="ppaction://hlinksldjump"/>
              <a:extLst>
                <a:ext uri="{FF2B5EF4-FFF2-40B4-BE49-F238E27FC236}">
                  <a16:creationId xmlns:a16="http://schemas.microsoft.com/office/drawing/2014/main" id="{9B994ACC-7D83-3A25-1C2A-112B969AE9DC}"/>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slides &amp; videos</a:t>
              </a:r>
            </a:p>
          </p:txBody>
        </p:sp>
      </p:grpSp>
    </p:spTree>
    <p:extLst>
      <p:ext uri="{BB962C8B-B14F-4D97-AF65-F5344CB8AC3E}">
        <p14:creationId xmlns:p14="http://schemas.microsoft.com/office/powerpoint/2010/main" val="1760125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34B8-BBDA-D990-6154-33EFB17C9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49C21-CB8B-7C52-8655-7FA2AB29196B}"/>
              </a:ext>
            </a:extLst>
          </p:cNvPr>
          <p:cNvSpPr>
            <a:spLocks noGrp="1"/>
          </p:cNvSpPr>
          <p:nvPr>
            <p:ph type="ctrTitle"/>
          </p:nvPr>
        </p:nvSpPr>
        <p:spPr/>
        <p:txBody>
          <a:bodyPr/>
          <a:lstStyle/>
          <a:p>
            <a:r>
              <a:rPr lang="en-GB" noProof="0" dirty="0"/>
              <a:t>Primary – units and lessons</a:t>
            </a:r>
          </a:p>
        </p:txBody>
      </p:sp>
      <p:sp>
        <p:nvSpPr>
          <p:cNvPr id="7" name="Action Button: Home 6">
            <a:hlinkClick r:id="rId2" action="ppaction://hlinksldjump" highlightClick="1"/>
            <a:extLst>
              <a:ext uri="{FF2B5EF4-FFF2-40B4-BE49-F238E27FC236}">
                <a16:creationId xmlns:a16="http://schemas.microsoft.com/office/drawing/2014/main" id="{00AD1E8C-2BFE-6D7E-452B-B287DA6A008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rId3" action="ppaction://hlinksldjump" highlightClick="1"/>
            <a:extLst>
              <a:ext uri="{FF2B5EF4-FFF2-40B4-BE49-F238E27FC236}">
                <a16:creationId xmlns:a16="http://schemas.microsoft.com/office/drawing/2014/main" id="{08C54FF9-2ADB-26EF-9AB3-606AFDF7B4D7}"/>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23527559-8E60-5DF6-4E4F-31C1E3691F47}"/>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7" name="Group 16">
            <a:extLst>
              <a:ext uri="{FF2B5EF4-FFF2-40B4-BE49-F238E27FC236}">
                <a16:creationId xmlns:a16="http://schemas.microsoft.com/office/drawing/2014/main" id="{8DC7D2FA-286B-4DF4-BA01-A4B3B41DDD44}"/>
              </a:ext>
            </a:extLst>
          </p:cNvPr>
          <p:cNvGrpSpPr/>
          <p:nvPr/>
        </p:nvGrpSpPr>
        <p:grpSpPr>
          <a:xfrm>
            <a:off x="2734613" y="5239555"/>
            <a:ext cx="3097776" cy="654908"/>
            <a:chOff x="3497807" y="4355112"/>
            <a:chExt cx="2454823" cy="654908"/>
          </a:xfrm>
        </p:grpSpPr>
        <p:sp>
          <p:nvSpPr>
            <p:cNvPr id="18" name="Rounded Rectangle 17">
              <a:extLst>
                <a:ext uri="{FF2B5EF4-FFF2-40B4-BE49-F238E27FC236}">
                  <a16:creationId xmlns:a16="http://schemas.microsoft.com/office/drawing/2014/main" id="{CDD76BDF-125B-E3B0-CF84-BEA87516972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ounded Rectangle 18">
              <a:extLst>
                <a:ext uri="{FF2B5EF4-FFF2-40B4-BE49-F238E27FC236}">
                  <a16:creationId xmlns:a16="http://schemas.microsoft.com/office/drawing/2014/main" id="{F3DB0F85-3819-A003-9F32-03DD1E4DEBC9}"/>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ounded Rectangle 19">
              <a:extLst>
                <a:ext uri="{FF2B5EF4-FFF2-40B4-BE49-F238E27FC236}">
                  <a16:creationId xmlns:a16="http://schemas.microsoft.com/office/drawing/2014/main" id="{79E07595-1E11-268B-2098-244F414820F7}"/>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ounded Rectangle 20">
              <a:hlinkClick r:id="rId4"/>
              <a:extLst>
                <a:ext uri="{FF2B5EF4-FFF2-40B4-BE49-F238E27FC236}">
                  <a16:creationId xmlns:a16="http://schemas.microsoft.com/office/drawing/2014/main" id="{78FD06D7-BCEF-E2C3-20B7-4AABC9DBBD39}"/>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4" name="Text Placeholder 2">
            <a:extLst>
              <a:ext uri="{FF2B5EF4-FFF2-40B4-BE49-F238E27FC236}">
                <a16:creationId xmlns:a16="http://schemas.microsoft.com/office/drawing/2014/main" id="{4AF902EB-E155-1100-8643-9ECB3283D0DB}"/>
              </a:ext>
            </a:extLst>
          </p:cNvPr>
          <p:cNvSpPr txBox="1">
            <a:spLocks/>
          </p:cNvSpPr>
          <p:nvPr/>
        </p:nvSpPr>
        <p:spPr>
          <a:xfrm>
            <a:off x="858318" y="1624062"/>
            <a:ext cx="4974071" cy="344897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Key Stage 1</a:t>
            </a:r>
          </a:p>
          <a:p>
            <a:r>
              <a:rPr lang="en-GB" sz="1500" noProof="0" dirty="0"/>
              <a:t>A fully sequenced and coherent curriculum plan, which is flexible, accessible and diverse.</a:t>
            </a:r>
          </a:p>
          <a:p>
            <a:r>
              <a:rPr lang="en-GB" sz="1500" noProof="0" dirty="0"/>
              <a:t>There are 24 lessons available, 12 each year (1 &amp; 2).</a:t>
            </a:r>
          </a:p>
          <a:p>
            <a:r>
              <a:rPr lang="en-GB" sz="1500" noProof="0" dirty="0"/>
              <a:t>The lessons are delivered in units; there are four units a year.</a:t>
            </a:r>
          </a:p>
          <a:p>
            <a:r>
              <a:rPr lang="en-GB" sz="1500" noProof="0" dirty="0"/>
              <a:t>All lessons and resources are flexible – only use what you want.</a:t>
            </a:r>
          </a:p>
          <a:p>
            <a:r>
              <a:rPr lang="en-GB" sz="1500" noProof="0" dirty="0"/>
              <a:t>All content covers National Curriculum D&amp;T: Cooking and nutrition.</a:t>
            </a:r>
          </a:p>
          <a:p>
            <a:r>
              <a:rPr lang="en-GB" sz="1500" noProof="0" dirty="0"/>
              <a:t>Subject content includes: healthy eating, cooking, and where food comes from. </a:t>
            </a:r>
          </a:p>
        </p:txBody>
      </p:sp>
      <p:sp>
        <p:nvSpPr>
          <p:cNvPr id="6" name="Text Placeholder 2">
            <a:extLst>
              <a:ext uri="{FF2B5EF4-FFF2-40B4-BE49-F238E27FC236}">
                <a16:creationId xmlns:a16="http://schemas.microsoft.com/office/drawing/2014/main" id="{27F59D1C-DFB8-9F9B-E47F-60570EA8149A}"/>
              </a:ext>
            </a:extLst>
          </p:cNvPr>
          <p:cNvSpPr txBox="1">
            <a:spLocks/>
          </p:cNvSpPr>
          <p:nvPr/>
        </p:nvSpPr>
        <p:spPr>
          <a:xfrm>
            <a:off x="6207563" y="4546948"/>
            <a:ext cx="4974071" cy="2079320"/>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Key Stage 1</a:t>
            </a:r>
          </a:p>
          <a:p>
            <a:r>
              <a:rPr lang="en-GB" sz="1500" noProof="0" dirty="0"/>
              <a:t>There is a </a:t>
            </a:r>
            <a:r>
              <a:rPr lang="en-GB" sz="1500" noProof="0" dirty="0">
                <a:hlinkClick r:id="rId5"/>
              </a:rPr>
              <a:t>5-7 years </a:t>
            </a:r>
            <a:r>
              <a:rPr lang="en-GB" sz="1500" noProof="0" dirty="0"/>
              <a:t>area to support pupils.</a:t>
            </a:r>
          </a:p>
          <a:p>
            <a:r>
              <a:rPr lang="en-GB" sz="1500" noProof="0" dirty="0">
                <a:hlinkClick r:id="rId6"/>
              </a:rPr>
              <a:t>Primary food projects </a:t>
            </a:r>
            <a:r>
              <a:rPr lang="en-GB" sz="1500" noProof="0" dirty="0"/>
              <a:t>set tasks around healthy eating, cooking, and here food comes from.</a:t>
            </a:r>
          </a:p>
          <a:p>
            <a:r>
              <a:rPr lang="en-GB" sz="1500" noProof="0" dirty="0">
                <a:hlinkClick r:id="rId7"/>
              </a:rPr>
              <a:t>Knowledge organisers </a:t>
            </a:r>
            <a:r>
              <a:rPr lang="en-GB" sz="1500" noProof="0" dirty="0"/>
              <a:t>set out key learning.</a:t>
            </a:r>
          </a:p>
          <a:p>
            <a:r>
              <a:rPr lang="en-GB" sz="1500" noProof="0" dirty="0">
                <a:hlinkClick r:id="rId8"/>
              </a:rPr>
              <a:t>Roadmaps</a:t>
            </a:r>
            <a:r>
              <a:rPr lang="en-GB" sz="1500" noProof="0" dirty="0"/>
              <a:t> give a visual guide to food and nutrition education. </a:t>
            </a:r>
          </a:p>
          <a:p>
            <a:endParaRPr lang="en-GB" sz="1600" noProof="0" dirty="0"/>
          </a:p>
        </p:txBody>
      </p:sp>
      <p:pic>
        <p:nvPicPr>
          <p:cNvPr id="15" name="Picture 14" descr="A screenshot of a school schedule&#10;&#10;AI-generated content may be incorrect.">
            <a:extLst>
              <a:ext uri="{FF2B5EF4-FFF2-40B4-BE49-F238E27FC236}">
                <a16:creationId xmlns:a16="http://schemas.microsoft.com/office/drawing/2014/main" id="{2BF2EB76-B03F-95F3-6898-8AB4E1030AFD}"/>
              </a:ext>
            </a:extLst>
          </p:cNvPr>
          <p:cNvPicPr>
            <a:picLocks noChangeAspect="1"/>
          </p:cNvPicPr>
          <p:nvPr/>
        </p:nvPicPr>
        <p:blipFill>
          <a:blip r:embed="rId9"/>
          <a:stretch>
            <a:fillRect/>
          </a:stretch>
        </p:blipFill>
        <p:spPr>
          <a:xfrm>
            <a:off x="6207563" y="1624062"/>
            <a:ext cx="3769194" cy="2772284"/>
          </a:xfrm>
          <a:prstGeom prst="rect">
            <a:avLst/>
          </a:prstGeom>
        </p:spPr>
      </p:pic>
    </p:spTree>
    <p:extLst>
      <p:ext uri="{BB962C8B-B14F-4D97-AF65-F5344CB8AC3E}">
        <p14:creationId xmlns:p14="http://schemas.microsoft.com/office/powerpoint/2010/main" val="251829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711C-9486-E505-7288-87FA3F854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A5B2A-78DC-8B6E-3B23-AEE76D653C0B}"/>
              </a:ext>
            </a:extLst>
          </p:cNvPr>
          <p:cNvSpPr>
            <a:spLocks noGrp="1"/>
          </p:cNvSpPr>
          <p:nvPr>
            <p:ph type="ctrTitle"/>
          </p:nvPr>
        </p:nvSpPr>
        <p:spPr/>
        <p:txBody>
          <a:bodyPr/>
          <a:lstStyle/>
          <a:p>
            <a:r>
              <a:rPr lang="en-GB" noProof="0" dirty="0"/>
              <a:t>Primary – units and lessons</a:t>
            </a:r>
          </a:p>
        </p:txBody>
      </p:sp>
      <p:sp>
        <p:nvSpPr>
          <p:cNvPr id="7" name="Action Button: Home 6">
            <a:hlinkClick r:id="rId3" action="ppaction://hlinksldjump" highlightClick="1"/>
            <a:extLst>
              <a:ext uri="{FF2B5EF4-FFF2-40B4-BE49-F238E27FC236}">
                <a16:creationId xmlns:a16="http://schemas.microsoft.com/office/drawing/2014/main" id="{AB8325D5-BDDB-791E-FBF9-C848F6DCDB34}"/>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15AFC868-E6DD-FBB0-C4DC-D8D86D716BFB}"/>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5CA009CB-D678-EBB1-69A4-0861CB04FBDF}"/>
              </a:ext>
            </a:extLst>
          </p:cNvPr>
          <p:cNvGrpSpPr/>
          <p:nvPr/>
        </p:nvGrpSpPr>
        <p:grpSpPr>
          <a:xfrm>
            <a:off x="2734613" y="5372792"/>
            <a:ext cx="3097776" cy="654908"/>
            <a:chOff x="3497807" y="4355112"/>
            <a:chExt cx="2454823" cy="654908"/>
          </a:xfrm>
        </p:grpSpPr>
        <p:sp>
          <p:nvSpPr>
            <p:cNvPr id="12" name="Rounded Rectangle 11">
              <a:extLst>
                <a:ext uri="{FF2B5EF4-FFF2-40B4-BE49-F238E27FC236}">
                  <a16:creationId xmlns:a16="http://schemas.microsoft.com/office/drawing/2014/main" id="{5244B889-948F-918C-C6B7-D22F6C964889}"/>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4AF3B1DB-A415-DFC3-A6D9-8EE682393E11}"/>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8F3983CB-4AD0-DFF5-3FEA-0AB350C5AE1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4"/>
              <a:extLst>
                <a:ext uri="{FF2B5EF4-FFF2-40B4-BE49-F238E27FC236}">
                  <a16:creationId xmlns:a16="http://schemas.microsoft.com/office/drawing/2014/main" id="{3A539518-5D41-9223-D33B-6B41E864774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3" name="Text Placeholder 2">
            <a:extLst>
              <a:ext uri="{FF2B5EF4-FFF2-40B4-BE49-F238E27FC236}">
                <a16:creationId xmlns:a16="http://schemas.microsoft.com/office/drawing/2014/main" id="{6E3FC2F9-47E3-748C-3C16-5798511A1F03}"/>
              </a:ext>
            </a:extLst>
          </p:cNvPr>
          <p:cNvSpPr txBox="1">
            <a:spLocks/>
          </p:cNvSpPr>
          <p:nvPr/>
        </p:nvSpPr>
        <p:spPr>
          <a:xfrm>
            <a:off x="858318" y="1624062"/>
            <a:ext cx="4974071" cy="3611817"/>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Key Stage 2</a:t>
            </a:r>
          </a:p>
          <a:p>
            <a:r>
              <a:rPr lang="en-GB" sz="1500" noProof="0" dirty="0"/>
              <a:t>A fully sequenced and coherent curriculum plan, which is flexible, accessible and diverse.</a:t>
            </a:r>
          </a:p>
          <a:p>
            <a:r>
              <a:rPr lang="en-GB" sz="1500" noProof="0" dirty="0"/>
              <a:t>here are 48 lessons available, 12 each year (3, 4, 5 &amp; 6).</a:t>
            </a:r>
          </a:p>
          <a:p>
            <a:r>
              <a:rPr lang="en-GB" sz="1500" noProof="0" dirty="0"/>
              <a:t>The lessons are delivered in units; there are four units a year.</a:t>
            </a:r>
          </a:p>
          <a:p>
            <a:r>
              <a:rPr lang="en-GB" sz="1500" noProof="0" dirty="0"/>
              <a:t>All lessons and resources are flexible – only use what you want.</a:t>
            </a:r>
          </a:p>
          <a:p>
            <a:r>
              <a:rPr lang="en-GB" sz="1500" noProof="0" dirty="0"/>
              <a:t>All content covers National Curriculum D&amp;T: Cooking and nutrition.</a:t>
            </a:r>
          </a:p>
          <a:p>
            <a:r>
              <a:rPr lang="en-GB" sz="1500" noProof="0" dirty="0"/>
              <a:t>Subject content includes: healthy eating, cooking, and where food comes from. </a:t>
            </a:r>
          </a:p>
        </p:txBody>
      </p:sp>
      <p:sp>
        <p:nvSpPr>
          <p:cNvPr id="4" name="Text Placeholder 2">
            <a:extLst>
              <a:ext uri="{FF2B5EF4-FFF2-40B4-BE49-F238E27FC236}">
                <a16:creationId xmlns:a16="http://schemas.microsoft.com/office/drawing/2014/main" id="{5C635CCC-4DD2-31F3-145C-DFB8589A00CB}"/>
              </a:ext>
            </a:extLst>
          </p:cNvPr>
          <p:cNvSpPr txBox="1">
            <a:spLocks/>
          </p:cNvSpPr>
          <p:nvPr/>
        </p:nvSpPr>
        <p:spPr>
          <a:xfrm>
            <a:off x="6232614" y="4542189"/>
            <a:ext cx="4974071" cy="208097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Key Stage 2</a:t>
            </a:r>
          </a:p>
          <a:p>
            <a:r>
              <a:rPr lang="en-GB" sz="1500" noProof="0" dirty="0"/>
              <a:t>There is a </a:t>
            </a:r>
            <a:r>
              <a:rPr lang="en-GB" sz="1500" noProof="0" dirty="0">
                <a:hlinkClick r:id="rId5"/>
              </a:rPr>
              <a:t>7-11 years </a:t>
            </a:r>
            <a:r>
              <a:rPr lang="en-GB" sz="1500" noProof="0" dirty="0"/>
              <a:t>area to support pupils.</a:t>
            </a:r>
          </a:p>
          <a:p>
            <a:r>
              <a:rPr lang="en-GB" sz="1500" noProof="0" dirty="0">
                <a:hlinkClick r:id="rId6"/>
              </a:rPr>
              <a:t>Primary food projects </a:t>
            </a:r>
            <a:r>
              <a:rPr lang="en-GB" sz="1500" noProof="0" dirty="0"/>
              <a:t>set tasks around healthy eating, cooking, and here food comes from.</a:t>
            </a:r>
          </a:p>
          <a:p>
            <a:r>
              <a:rPr lang="en-GB" sz="1500" noProof="0" dirty="0">
                <a:hlinkClick r:id="rId7"/>
              </a:rPr>
              <a:t>Knowledge organisers </a:t>
            </a:r>
            <a:r>
              <a:rPr lang="en-GB" sz="1500" noProof="0" dirty="0"/>
              <a:t>set out key learning.</a:t>
            </a:r>
          </a:p>
          <a:p>
            <a:r>
              <a:rPr lang="en-GB" sz="1500" noProof="0" dirty="0">
                <a:hlinkClick r:id="rId8"/>
              </a:rPr>
              <a:t>Roadmaps</a:t>
            </a:r>
            <a:r>
              <a:rPr lang="en-GB" sz="1500" noProof="0" dirty="0"/>
              <a:t> give a visual guide to food and nutrition education. </a:t>
            </a:r>
          </a:p>
          <a:p>
            <a:endParaRPr lang="en-GB" sz="1600" noProof="0" dirty="0"/>
          </a:p>
        </p:txBody>
      </p:sp>
      <p:pic>
        <p:nvPicPr>
          <p:cNvPr id="9" name="Picture 8" descr="A screenshot of a school schedule&#10;&#10;AI-generated content may be incorrect.">
            <a:extLst>
              <a:ext uri="{FF2B5EF4-FFF2-40B4-BE49-F238E27FC236}">
                <a16:creationId xmlns:a16="http://schemas.microsoft.com/office/drawing/2014/main" id="{DF219B70-70B4-6A8B-ACFD-74D92EA4820D}"/>
              </a:ext>
            </a:extLst>
          </p:cNvPr>
          <p:cNvPicPr>
            <a:picLocks noChangeAspect="1"/>
          </p:cNvPicPr>
          <p:nvPr/>
        </p:nvPicPr>
        <p:blipFill>
          <a:blip r:embed="rId9"/>
          <a:stretch>
            <a:fillRect/>
          </a:stretch>
        </p:blipFill>
        <p:spPr>
          <a:xfrm>
            <a:off x="7573218" y="326841"/>
            <a:ext cx="3633467" cy="3977939"/>
          </a:xfrm>
          <a:prstGeom prst="rect">
            <a:avLst/>
          </a:prstGeom>
        </p:spPr>
      </p:pic>
    </p:spTree>
    <p:extLst>
      <p:ext uri="{BB962C8B-B14F-4D97-AF65-F5344CB8AC3E}">
        <p14:creationId xmlns:p14="http://schemas.microsoft.com/office/powerpoint/2010/main" val="204529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39EC-655D-D66C-4C11-95C296E5D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2FB4E-90FB-3D7E-0D95-CEFD64EDD9B0}"/>
              </a:ext>
            </a:extLst>
          </p:cNvPr>
          <p:cNvSpPr>
            <a:spLocks noGrp="1"/>
          </p:cNvSpPr>
          <p:nvPr>
            <p:ph type="ctrTitle"/>
          </p:nvPr>
        </p:nvSpPr>
        <p:spPr/>
        <p:txBody>
          <a:bodyPr/>
          <a:lstStyle/>
          <a:p>
            <a:r>
              <a:rPr lang="en-GB" noProof="0" dirty="0"/>
              <a:t>Primary – subject content</a:t>
            </a:r>
          </a:p>
        </p:txBody>
      </p:sp>
      <p:sp>
        <p:nvSpPr>
          <p:cNvPr id="7" name="Action Button: Home 6">
            <a:hlinkClick r:id="rId2" action="ppaction://hlinksldjump" highlightClick="1"/>
            <a:extLst>
              <a:ext uri="{FF2B5EF4-FFF2-40B4-BE49-F238E27FC236}">
                <a16:creationId xmlns:a16="http://schemas.microsoft.com/office/drawing/2014/main" id="{6B918A6C-7633-C41A-7575-63305B1D1179}"/>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30CEB942-4BC1-B427-6179-9E0035E60FD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4CE82851-E68C-A7B7-9182-FA8B07993350}"/>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6" name="Group 5">
            <a:extLst>
              <a:ext uri="{FF2B5EF4-FFF2-40B4-BE49-F238E27FC236}">
                <a16:creationId xmlns:a16="http://schemas.microsoft.com/office/drawing/2014/main" id="{846BB822-BD37-19B8-EFFA-BC28CA7D0BD6}"/>
              </a:ext>
            </a:extLst>
          </p:cNvPr>
          <p:cNvGrpSpPr/>
          <p:nvPr/>
        </p:nvGrpSpPr>
        <p:grpSpPr>
          <a:xfrm>
            <a:off x="2734613" y="5020132"/>
            <a:ext cx="3097776" cy="654908"/>
            <a:chOff x="3497807" y="4355112"/>
            <a:chExt cx="2454823" cy="654908"/>
          </a:xfrm>
        </p:grpSpPr>
        <p:sp>
          <p:nvSpPr>
            <p:cNvPr id="8" name="Rounded Rectangle 7">
              <a:extLst>
                <a:ext uri="{FF2B5EF4-FFF2-40B4-BE49-F238E27FC236}">
                  <a16:creationId xmlns:a16="http://schemas.microsoft.com/office/drawing/2014/main" id="{6B222529-96D8-D6FE-69D7-2A6E710BA0D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D3D35B06-CFE8-5A8C-11D0-75D852D45AC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extLst>
                <a:ext uri="{FF2B5EF4-FFF2-40B4-BE49-F238E27FC236}">
                  <a16:creationId xmlns:a16="http://schemas.microsoft.com/office/drawing/2014/main" id="{88626BD7-9807-EFEB-4F24-BFD8ADD69DB2}"/>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hlinkClick r:id="rId4"/>
              <a:extLst>
                <a:ext uri="{FF2B5EF4-FFF2-40B4-BE49-F238E27FC236}">
                  <a16:creationId xmlns:a16="http://schemas.microsoft.com/office/drawing/2014/main" id="{525F15F0-9A20-9F9E-8B85-45E76674BA35}"/>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12" name="Text Placeholder 2">
            <a:extLst>
              <a:ext uri="{FF2B5EF4-FFF2-40B4-BE49-F238E27FC236}">
                <a16:creationId xmlns:a16="http://schemas.microsoft.com/office/drawing/2014/main" id="{500D1336-2131-E5C2-4535-7CFD6AC9DAA5}"/>
              </a:ext>
            </a:extLst>
          </p:cNvPr>
          <p:cNvSpPr txBox="1">
            <a:spLocks/>
          </p:cNvSpPr>
          <p:nvPr/>
        </p:nvSpPr>
        <p:spPr>
          <a:xfrm>
            <a:off x="858318" y="1624062"/>
            <a:ext cx="4974071" cy="3273615"/>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subject content</a:t>
            </a:r>
          </a:p>
          <a:p>
            <a:r>
              <a:rPr lang="en-GB" sz="1500" noProof="0" dirty="0"/>
              <a:t>All content covers National Curriculum D&amp;T: Cooking and nutrition.</a:t>
            </a:r>
          </a:p>
          <a:p>
            <a:r>
              <a:rPr lang="en-GB" sz="1500" noProof="0" dirty="0"/>
              <a:t>Main subject content includes: healthy eating, cooking, and where food comes from. </a:t>
            </a:r>
          </a:p>
          <a:p>
            <a:r>
              <a:rPr lang="en-GB" sz="1500" noProof="0" dirty="0"/>
              <a:t>In addition, ‘threads’ throughout the curriculum (KS1 to 3) have been weaved in, supporting progression. </a:t>
            </a:r>
          </a:p>
          <a:p>
            <a:r>
              <a:rPr lang="en-GB" sz="1500" noProof="0" dirty="0"/>
              <a:t>‘Threads’ include consumer awareness, food culture, food hygiene and safety, food origins and provenance, food preparation and cooking, healthy eating and nutrition, sensory evaluation, sustainability and climate change, and the science of food.</a:t>
            </a:r>
          </a:p>
        </p:txBody>
      </p:sp>
      <p:pic>
        <p:nvPicPr>
          <p:cNvPr id="15" name="Picture 14" descr="A screenshot of a computer&#10;&#10;AI-generated content may be incorrect.">
            <a:extLst>
              <a:ext uri="{FF2B5EF4-FFF2-40B4-BE49-F238E27FC236}">
                <a16:creationId xmlns:a16="http://schemas.microsoft.com/office/drawing/2014/main" id="{CB36C154-D491-5127-F9A0-24E95EB3FEEB}"/>
              </a:ext>
            </a:extLst>
          </p:cNvPr>
          <p:cNvPicPr>
            <a:picLocks noChangeAspect="1"/>
          </p:cNvPicPr>
          <p:nvPr/>
        </p:nvPicPr>
        <p:blipFill>
          <a:blip r:embed="rId5"/>
          <a:stretch>
            <a:fillRect/>
          </a:stretch>
        </p:blipFill>
        <p:spPr>
          <a:xfrm>
            <a:off x="6359613" y="1624062"/>
            <a:ext cx="4902222" cy="3939199"/>
          </a:xfrm>
          <a:prstGeom prst="rect">
            <a:avLst/>
          </a:prstGeom>
          <a:ln>
            <a:solidFill>
              <a:schemeClr val="bg1">
                <a:lumMod val="85000"/>
              </a:schemeClr>
            </a:solidFill>
          </a:ln>
        </p:spPr>
      </p:pic>
    </p:spTree>
    <p:extLst>
      <p:ext uri="{BB962C8B-B14F-4D97-AF65-F5344CB8AC3E}">
        <p14:creationId xmlns:p14="http://schemas.microsoft.com/office/powerpoint/2010/main" val="238372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1206-87A5-364B-A17F-B2CBE393A4C8}"/>
              </a:ext>
            </a:extLst>
          </p:cNvPr>
          <p:cNvSpPr>
            <a:spLocks noGrp="1"/>
          </p:cNvSpPr>
          <p:nvPr>
            <p:ph type="ctrTitle"/>
          </p:nvPr>
        </p:nvSpPr>
        <p:spPr>
          <a:xfrm>
            <a:off x="580768" y="1083274"/>
            <a:ext cx="11046941" cy="643155"/>
          </a:xfrm>
        </p:spPr>
        <p:txBody>
          <a:bodyPr/>
          <a:lstStyle/>
          <a:p>
            <a:pPr algn="l"/>
            <a:r>
              <a:rPr lang="en-GB" noProof="0" dirty="0"/>
              <a:t>Welcome</a:t>
            </a:r>
          </a:p>
        </p:txBody>
      </p:sp>
      <p:sp>
        <p:nvSpPr>
          <p:cNvPr id="3" name="Text Placeholder 2">
            <a:extLst>
              <a:ext uri="{FF2B5EF4-FFF2-40B4-BE49-F238E27FC236}">
                <a16:creationId xmlns:a16="http://schemas.microsoft.com/office/drawing/2014/main" id="{EE1192F9-CB88-EDFE-8EE7-6AC3383EA44A}"/>
              </a:ext>
            </a:extLst>
          </p:cNvPr>
          <p:cNvSpPr txBox="1">
            <a:spLocks/>
          </p:cNvSpPr>
          <p:nvPr/>
        </p:nvSpPr>
        <p:spPr>
          <a:xfrm>
            <a:off x="580769" y="1928490"/>
            <a:ext cx="8464377" cy="276707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This decision tree has been designed to help you find the Oak training and resources easily.</a:t>
            </a:r>
          </a:p>
          <a:p>
            <a:r>
              <a:rPr lang="en-GB" sz="2200" noProof="0" dirty="0">
                <a:latin typeface="Arial"/>
                <a:cs typeface="Arial"/>
              </a:rPr>
              <a:t>Follow the slides, using the navigation buttons in the bottom-left to move around.</a:t>
            </a:r>
          </a:p>
          <a:p>
            <a:r>
              <a:rPr lang="en-GB" sz="2200" noProof="0" dirty="0">
                <a:latin typeface="Arial"/>
                <a:cs typeface="Arial"/>
              </a:rPr>
              <a:t>Overviews are provided for the training and resources, with links.</a:t>
            </a:r>
          </a:p>
          <a:p>
            <a:r>
              <a:rPr lang="en-GB" sz="2200" noProof="0" dirty="0"/>
              <a:t>Additional links are made to curated resources and support on </a:t>
            </a:r>
            <a:r>
              <a:rPr lang="en-GB" sz="2200" i="1" noProof="0" dirty="0"/>
              <a:t>Food – a fact of life.</a:t>
            </a:r>
          </a:p>
        </p:txBody>
      </p:sp>
      <p:sp>
        <p:nvSpPr>
          <p:cNvPr id="8" name="Action Button: Home 7">
            <a:hlinkClick r:id="rId2" action="ppaction://hlinksldjump" highlightClick="1"/>
            <a:extLst>
              <a:ext uri="{FF2B5EF4-FFF2-40B4-BE49-F238E27FC236}">
                <a16:creationId xmlns:a16="http://schemas.microsoft.com/office/drawing/2014/main" id="{C6203FCA-DAF7-7DF1-B565-A23B6AC481B3}"/>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Action Button: Forwards or Next 8">
            <a:hlinkClick r:id="" action="ppaction://hlinkshowjump?jump=nextslide" highlightClick="1"/>
            <a:extLst>
              <a:ext uri="{FF2B5EF4-FFF2-40B4-BE49-F238E27FC236}">
                <a16:creationId xmlns:a16="http://schemas.microsoft.com/office/drawing/2014/main" id="{76AB6C84-AE5C-73AC-A789-C991DC9AED88}"/>
              </a:ext>
            </a:extLst>
          </p:cNvPr>
          <p:cNvSpPr/>
          <p:nvPr/>
        </p:nvSpPr>
        <p:spPr>
          <a:xfrm>
            <a:off x="807382"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6" name="Group 15">
            <a:extLst>
              <a:ext uri="{FF2B5EF4-FFF2-40B4-BE49-F238E27FC236}">
                <a16:creationId xmlns:a16="http://schemas.microsoft.com/office/drawing/2014/main" id="{4EFA4BEF-1C06-3240-1A2C-4DD02AD3E197}"/>
              </a:ext>
            </a:extLst>
          </p:cNvPr>
          <p:cNvGrpSpPr/>
          <p:nvPr/>
        </p:nvGrpSpPr>
        <p:grpSpPr>
          <a:xfrm>
            <a:off x="10432473" y="2421081"/>
            <a:ext cx="1538136" cy="2473037"/>
            <a:chOff x="10089573" y="2119745"/>
            <a:chExt cx="1538136" cy="2473037"/>
          </a:xfrm>
        </p:grpSpPr>
        <p:sp>
          <p:nvSpPr>
            <p:cNvPr id="4" name="Action Button: Home 3">
              <a:hlinkClick r:id="" action="ppaction://noaction" highlightClick="1"/>
              <a:extLst>
                <a:ext uri="{FF2B5EF4-FFF2-40B4-BE49-F238E27FC236}">
                  <a16:creationId xmlns:a16="http://schemas.microsoft.com/office/drawing/2014/main" id="{CCD93100-E3B2-4B5C-D4CD-0FD3A7EE8B45}"/>
                </a:ext>
              </a:extLst>
            </p:cNvPr>
            <p:cNvSpPr/>
            <p:nvPr/>
          </p:nvSpPr>
          <p:spPr>
            <a:xfrm>
              <a:off x="10238245" y="2630439"/>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Action Button: Back or Previous 4">
              <a:hlinkClick r:id="" action="ppaction://noaction" highlightClick="1"/>
              <a:extLst>
                <a:ext uri="{FF2B5EF4-FFF2-40B4-BE49-F238E27FC236}">
                  <a16:creationId xmlns:a16="http://schemas.microsoft.com/office/drawing/2014/main" id="{34F54711-E312-AAF1-B538-984DD9B1BE45}"/>
                </a:ext>
              </a:extLst>
            </p:cNvPr>
            <p:cNvSpPr/>
            <p:nvPr/>
          </p:nvSpPr>
          <p:spPr>
            <a:xfrm>
              <a:off x="10238245" y="3094421"/>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Action Button: Custom 5">
              <a:hlinkClick r:id="" action="ppaction://noaction" highlightClick="1"/>
              <a:extLst>
                <a:ext uri="{FF2B5EF4-FFF2-40B4-BE49-F238E27FC236}">
                  <a16:creationId xmlns:a16="http://schemas.microsoft.com/office/drawing/2014/main" id="{D493500D-2822-B433-490F-63046BDA81F3}"/>
                </a:ext>
              </a:extLst>
            </p:cNvPr>
            <p:cNvSpPr/>
            <p:nvPr/>
          </p:nvSpPr>
          <p:spPr>
            <a:xfrm>
              <a:off x="10238245" y="4022385"/>
              <a:ext cx="367990" cy="358346"/>
            </a:xfrm>
            <a:prstGeom prst="actionButtonBlank">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60" noProof="0" dirty="0">
                  <a:solidFill>
                    <a:schemeClr val="accent1">
                      <a:lumMod val="50000"/>
                    </a:schemeClr>
                  </a:solidFill>
                </a:rPr>
                <a:t>end</a:t>
              </a:r>
            </a:p>
          </p:txBody>
        </p:sp>
        <p:sp>
          <p:nvSpPr>
            <p:cNvPr id="7" name="Action Button: Forwards or Next 6">
              <a:hlinkClick r:id="" action="ppaction://noaction" highlightClick="1"/>
              <a:extLst>
                <a:ext uri="{FF2B5EF4-FFF2-40B4-BE49-F238E27FC236}">
                  <a16:creationId xmlns:a16="http://schemas.microsoft.com/office/drawing/2014/main" id="{D3A418B3-EA6E-A741-81E9-9C3459580E03}"/>
                </a:ext>
              </a:extLst>
            </p:cNvPr>
            <p:cNvSpPr/>
            <p:nvPr/>
          </p:nvSpPr>
          <p:spPr>
            <a:xfrm>
              <a:off x="10238245" y="3558403"/>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TextBox 9">
              <a:extLst>
                <a:ext uri="{FF2B5EF4-FFF2-40B4-BE49-F238E27FC236}">
                  <a16:creationId xmlns:a16="http://schemas.microsoft.com/office/drawing/2014/main" id="{9B264040-4A91-884D-2281-F977F993CCD7}"/>
                </a:ext>
              </a:extLst>
            </p:cNvPr>
            <p:cNvSpPr txBox="1"/>
            <p:nvPr/>
          </p:nvSpPr>
          <p:spPr>
            <a:xfrm>
              <a:off x="10606235" y="2630439"/>
              <a:ext cx="852336" cy="307777"/>
            </a:xfrm>
            <a:prstGeom prst="rect">
              <a:avLst/>
            </a:prstGeom>
            <a:noFill/>
          </p:spPr>
          <p:txBody>
            <a:bodyPr wrap="square" rtlCol="0">
              <a:spAutoFit/>
            </a:bodyPr>
            <a:lstStyle/>
            <a:p>
              <a:pPr algn="l"/>
              <a:r>
                <a:rPr lang="en-GB" sz="1400" noProof="0" dirty="0"/>
                <a:t>home</a:t>
              </a:r>
            </a:p>
          </p:txBody>
        </p:sp>
        <p:sp>
          <p:nvSpPr>
            <p:cNvPr id="11" name="TextBox 10">
              <a:extLst>
                <a:ext uri="{FF2B5EF4-FFF2-40B4-BE49-F238E27FC236}">
                  <a16:creationId xmlns:a16="http://schemas.microsoft.com/office/drawing/2014/main" id="{AFED5FCD-94AC-1554-09E2-587547659BB5}"/>
                </a:ext>
              </a:extLst>
            </p:cNvPr>
            <p:cNvSpPr txBox="1"/>
            <p:nvPr/>
          </p:nvSpPr>
          <p:spPr>
            <a:xfrm>
              <a:off x="10606235" y="3052241"/>
              <a:ext cx="852336" cy="307777"/>
            </a:xfrm>
            <a:prstGeom prst="rect">
              <a:avLst/>
            </a:prstGeom>
            <a:noFill/>
          </p:spPr>
          <p:txBody>
            <a:bodyPr wrap="square" rtlCol="0">
              <a:spAutoFit/>
            </a:bodyPr>
            <a:lstStyle/>
            <a:p>
              <a:pPr algn="l"/>
              <a:r>
                <a:rPr lang="en-GB" sz="1400" noProof="0" dirty="0"/>
                <a:t>back</a:t>
              </a:r>
            </a:p>
          </p:txBody>
        </p:sp>
        <p:sp>
          <p:nvSpPr>
            <p:cNvPr id="12" name="TextBox 11">
              <a:extLst>
                <a:ext uri="{FF2B5EF4-FFF2-40B4-BE49-F238E27FC236}">
                  <a16:creationId xmlns:a16="http://schemas.microsoft.com/office/drawing/2014/main" id="{3E1E898C-EE6A-FAF7-5E75-2923B108B034}"/>
                </a:ext>
              </a:extLst>
            </p:cNvPr>
            <p:cNvSpPr txBox="1"/>
            <p:nvPr/>
          </p:nvSpPr>
          <p:spPr>
            <a:xfrm>
              <a:off x="10606235" y="3521372"/>
              <a:ext cx="852336" cy="307777"/>
            </a:xfrm>
            <a:prstGeom prst="rect">
              <a:avLst/>
            </a:prstGeom>
            <a:noFill/>
          </p:spPr>
          <p:txBody>
            <a:bodyPr wrap="square" rtlCol="0">
              <a:spAutoFit/>
            </a:bodyPr>
            <a:lstStyle/>
            <a:p>
              <a:pPr algn="l"/>
              <a:r>
                <a:rPr lang="en-GB" sz="1400" noProof="0" dirty="0"/>
                <a:t>next</a:t>
              </a:r>
            </a:p>
          </p:txBody>
        </p:sp>
        <p:sp>
          <p:nvSpPr>
            <p:cNvPr id="13" name="TextBox 12">
              <a:extLst>
                <a:ext uri="{FF2B5EF4-FFF2-40B4-BE49-F238E27FC236}">
                  <a16:creationId xmlns:a16="http://schemas.microsoft.com/office/drawing/2014/main" id="{EB1B6A9A-3001-85F7-AA2B-CA361DE09AE9}"/>
                </a:ext>
              </a:extLst>
            </p:cNvPr>
            <p:cNvSpPr txBox="1"/>
            <p:nvPr/>
          </p:nvSpPr>
          <p:spPr>
            <a:xfrm>
              <a:off x="10606235" y="3971816"/>
              <a:ext cx="852336" cy="307777"/>
            </a:xfrm>
            <a:prstGeom prst="rect">
              <a:avLst/>
            </a:prstGeom>
            <a:noFill/>
          </p:spPr>
          <p:txBody>
            <a:bodyPr wrap="square" rtlCol="0">
              <a:spAutoFit/>
            </a:bodyPr>
            <a:lstStyle/>
            <a:p>
              <a:pPr algn="l"/>
              <a:r>
                <a:rPr lang="en-GB" sz="1400" noProof="0" dirty="0"/>
                <a:t>end</a:t>
              </a:r>
            </a:p>
          </p:txBody>
        </p:sp>
        <p:sp>
          <p:nvSpPr>
            <p:cNvPr id="14" name="TextBox 13">
              <a:extLst>
                <a:ext uri="{FF2B5EF4-FFF2-40B4-BE49-F238E27FC236}">
                  <a16:creationId xmlns:a16="http://schemas.microsoft.com/office/drawing/2014/main" id="{5180D0A1-4B8F-82BD-2DD8-92E7298CD943}"/>
                </a:ext>
              </a:extLst>
            </p:cNvPr>
            <p:cNvSpPr txBox="1"/>
            <p:nvPr/>
          </p:nvSpPr>
          <p:spPr>
            <a:xfrm>
              <a:off x="10170423" y="2202379"/>
              <a:ext cx="852336" cy="307777"/>
            </a:xfrm>
            <a:prstGeom prst="rect">
              <a:avLst/>
            </a:prstGeom>
            <a:noFill/>
          </p:spPr>
          <p:txBody>
            <a:bodyPr wrap="square" rtlCol="0">
              <a:spAutoFit/>
            </a:bodyPr>
            <a:lstStyle/>
            <a:p>
              <a:pPr algn="l"/>
              <a:r>
                <a:rPr lang="en-GB" sz="1400" b="1" noProof="0" dirty="0"/>
                <a:t>Key</a:t>
              </a:r>
            </a:p>
          </p:txBody>
        </p:sp>
        <p:sp>
          <p:nvSpPr>
            <p:cNvPr id="15" name="Rectangle 14">
              <a:extLst>
                <a:ext uri="{FF2B5EF4-FFF2-40B4-BE49-F238E27FC236}">
                  <a16:creationId xmlns:a16="http://schemas.microsoft.com/office/drawing/2014/main" id="{20ED6C26-0F6F-2D74-732F-597597E3206F}"/>
                </a:ext>
              </a:extLst>
            </p:cNvPr>
            <p:cNvSpPr/>
            <p:nvPr/>
          </p:nvSpPr>
          <p:spPr>
            <a:xfrm>
              <a:off x="10089573" y="2119745"/>
              <a:ext cx="1538136" cy="2473037"/>
            </a:xfrm>
            <a:prstGeom prst="rect">
              <a:avLst/>
            </a:prstGeom>
            <a:noFill/>
            <a:ln w="19050">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7" name="Action Button: Custom 16">
            <a:hlinkClick r:id="" action="ppaction://hlinkshowjump?jump=lastslide" highlightClick="1"/>
            <a:extLst>
              <a:ext uri="{FF2B5EF4-FFF2-40B4-BE49-F238E27FC236}">
                <a16:creationId xmlns:a16="http://schemas.microsoft.com/office/drawing/2014/main" id="{DE93EB58-ED18-3AE7-EF25-B6C5425DE041}"/>
              </a:ext>
            </a:extLst>
          </p:cNvPr>
          <p:cNvSpPr/>
          <p:nvPr/>
        </p:nvSpPr>
        <p:spPr>
          <a:xfrm>
            <a:off x="1217840" y="6164614"/>
            <a:ext cx="367990" cy="358346"/>
          </a:xfrm>
          <a:prstGeom prst="actionButtonBlank">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60" noProof="0" dirty="0">
                <a:solidFill>
                  <a:schemeClr val="accent1">
                    <a:lumMod val="50000"/>
                  </a:schemeClr>
                </a:solidFill>
              </a:rPr>
              <a:t>end</a:t>
            </a:r>
          </a:p>
        </p:txBody>
      </p:sp>
    </p:spTree>
    <p:extLst>
      <p:ext uri="{BB962C8B-B14F-4D97-AF65-F5344CB8AC3E}">
        <p14:creationId xmlns:p14="http://schemas.microsoft.com/office/powerpoint/2010/main" val="2498449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16201-6170-A1B3-BF75-7905A9321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EDEFB-A86B-5845-BCD9-FF547A3B0253}"/>
              </a:ext>
            </a:extLst>
          </p:cNvPr>
          <p:cNvSpPr>
            <a:spLocks noGrp="1"/>
          </p:cNvSpPr>
          <p:nvPr>
            <p:ph type="ctrTitle"/>
          </p:nvPr>
        </p:nvSpPr>
        <p:spPr/>
        <p:txBody>
          <a:bodyPr/>
          <a:lstStyle/>
          <a:p>
            <a:r>
              <a:rPr lang="en-GB" noProof="0" dirty="0"/>
              <a:t>Primary – subject content</a:t>
            </a:r>
          </a:p>
        </p:txBody>
      </p:sp>
      <p:sp>
        <p:nvSpPr>
          <p:cNvPr id="7" name="Action Button: Home 6">
            <a:hlinkClick r:id="rId2" action="ppaction://hlinksldjump" highlightClick="1"/>
            <a:extLst>
              <a:ext uri="{FF2B5EF4-FFF2-40B4-BE49-F238E27FC236}">
                <a16:creationId xmlns:a16="http://schemas.microsoft.com/office/drawing/2014/main" id="{1DC11783-A6F2-DD00-53A8-9FBAB06E6B0E}"/>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801221AF-B03E-E378-8379-FE8E258AE37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6302C1B1-34AB-133C-56D2-B127E8BFB3B9}"/>
              </a:ext>
            </a:extLst>
          </p:cNvPr>
          <p:cNvGrpSpPr/>
          <p:nvPr/>
        </p:nvGrpSpPr>
        <p:grpSpPr>
          <a:xfrm>
            <a:off x="2734613" y="5075103"/>
            <a:ext cx="3097776" cy="654908"/>
            <a:chOff x="3497807" y="4355112"/>
            <a:chExt cx="2454823" cy="654908"/>
          </a:xfrm>
        </p:grpSpPr>
        <p:sp>
          <p:nvSpPr>
            <p:cNvPr id="4" name="Rounded Rectangle 3">
              <a:extLst>
                <a:ext uri="{FF2B5EF4-FFF2-40B4-BE49-F238E27FC236}">
                  <a16:creationId xmlns:a16="http://schemas.microsoft.com/office/drawing/2014/main" id="{87832C0E-5B53-750B-5ACE-1047CDA0FDD6}"/>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3FBA1B02-B3A5-2CE7-5AE8-0CB472437206}"/>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A719F5FD-1F37-FD9E-E0B9-31AC7125C4B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hlinkClick r:id="rId3"/>
              <a:extLst>
                <a:ext uri="{FF2B5EF4-FFF2-40B4-BE49-F238E27FC236}">
                  <a16:creationId xmlns:a16="http://schemas.microsoft.com/office/drawing/2014/main" id="{B710BBE2-1ED4-329D-0AFE-714A52400812}"/>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11" name="Text Placeholder 2">
            <a:extLst>
              <a:ext uri="{FF2B5EF4-FFF2-40B4-BE49-F238E27FC236}">
                <a16:creationId xmlns:a16="http://schemas.microsoft.com/office/drawing/2014/main" id="{5372E33C-616D-A714-DB27-B2F8AAC5D5D0}"/>
              </a:ext>
            </a:extLst>
          </p:cNvPr>
          <p:cNvSpPr txBox="1">
            <a:spLocks/>
          </p:cNvSpPr>
          <p:nvPr/>
        </p:nvSpPr>
        <p:spPr>
          <a:xfrm>
            <a:off x="858318" y="1624062"/>
            <a:ext cx="4974071" cy="334877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subject content</a:t>
            </a:r>
          </a:p>
          <a:p>
            <a:r>
              <a:rPr lang="en-GB" sz="1500" noProof="0" dirty="0"/>
              <a:t>In each year, there are 4 units. Progression is built in throughout the year, as well as over Key Stages.</a:t>
            </a:r>
          </a:p>
          <a:p>
            <a:r>
              <a:rPr lang="en-GB" sz="1500" noProof="0" dirty="0"/>
              <a:t>For example, ‘cooking’ units in primary are: </a:t>
            </a:r>
            <a:r>
              <a:rPr lang="en-GB" sz="1500" i="1" noProof="0" dirty="0"/>
              <a:t>Let’s start cooking, Cooking without heat, Cooking around the world, Cooking for life, Creative cooking, and Cooking showcase.</a:t>
            </a:r>
          </a:p>
          <a:p>
            <a:r>
              <a:rPr lang="en-GB" sz="1500" noProof="0" dirty="0"/>
              <a:t>Generally, each year group comprises:</a:t>
            </a:r>
          </a:p>
          <a:p>
            <a:pPr lvl="1"/>
            <a:r>
              <a:rPr lang="en-GB" sz="1500" noProof="0" dirty="0"/>
              <a:t>Unit 1: food preparation and cooking (3 lessons)</a:t>
            </a:r>
          </a:p>
          <a:p>
            <a:pPr lvl="1"/>
            <a:r>
              <a:rPr lang="en-GB" sz="1500" noProof="0" dirty="0"/>
              <a:t>Unit 2: healthy eating and nutrition (3 lessons)</a:t>
            </a:r>
          </a:p>
          <a:p>
            <a:pPr lvl="1"/>
            <a:r>
              <a:rPr lang="en-GB" sz="1500" noProof="0" dirty="0"/>
              <a:t>Unit 3: food origins and provenance (3 lessons)</a:t>
            </a:r>
          </a:p>
          <a:p>
            <a:pPr lvl="1"/>
            <a:r>
              <a:rPr lang="en-GB" sz="1500" noProof="0" dirty="0"/>
              <a:t>Unit 4: social context and dimension (3 lessons)</a:t>
            </a:r>
          </a:p>
        </p:txBody>
      </p:sp>
      <p:sp>
        <p:nvSpPr>
          <p:cNvPr id="12" name="Text Placeholder 2">
            <a:extLst>
              <a:ext uri="{FF2B5EF4-FFF2-40B4-BE49-F238E27FC236}">
                <a16:creationId xmlns:a16="http://schemas.microsoft.com/office/drawing/2014/main" id="{BC9DFE8B-D614-DB10-C1AB-87A487D8C7A1}"/>
              </a:ext>
            </a:extLst>
          </p:cNvPr>
          <p:cNvSpPr txBox="1">
            <a:spLocks/>
          </p:cNvSpPr>
          <p:nvPr/>
        </p:nvSpPr>
        <p:spPr>
          <a:xfrm>
            <a:off x="6191470" y="3571445"/>
            <a:ext cx="4974071" cy="3080620"/>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subject content</a:t>
            </a:r>
          </a:p>
          <a:p>
            <a:r>
              <a:rPr lang="en-GB" sz="1500" noProof="0" dirty="0"/>
              <a:t>There are resources, tasks and support for KS1 and KS2 in </a:t>
            </a:r>
            <a:r>
              <a:rPr lang="en-GB" sz="1500" noProof="0" dirty="0">
                <a:hlinkClick r:id="rId4"/>
              </a:rPr>
              <a:t>healthy eating</a:t>
            </a:r>
            <a:r>
              <a:rPr lang="en-GB" sz="1500" noProof="0" dirty="0"/>
              <a:t>, </a:t>
            </a:r>
            <a:r>
              <a:rPr lang="en-GB" sz="1500" noProof="0" dirty="0">
                <a:hlinkClick r:id="rId5"/>
              </a:rPr>
              <a:t>cooking</a:t>
            </a:r>
            <a:r>
              <a:rPr lang="en-GB" sz="1500" noProof="0" dirty="0"/>
              <a:t>, and </a:t>
            </a:r>
            <a:r>
              <a:rPr lang="en-GB" sz="1500" noProof="0" dirty="0">
                <a:hlinkClick r:id="rId6"/>
              </a:rPr>
              <a:t>where food comes from</a:t>
            </a:r>
            <a:r>
              <a:rPr lang="en-GB" sz="1500" noProof="0" dirty="0"/>
              <a:t>.</a:t>
            </a:r>
          </a:p>
          <a:p>
            <a:r>
              <a:rPr lang="en-GB" sz="1500" noProof="0" dirty="0">
                <a:hlinkClick r:id="rId7"/>
              </a:rPr>
              <a:t>Primary food projects </a:t>
            </a:r>
            <a:r>
              <a:rPr lang="en-GB" sz="1500" noProof="0" dirty="0"/>
              <a:t>set tasks around healthy eating, cooking, and here food comes from.</a:t>
            </a:r>
          </a:p>
          <a:p>
            <a:r>
              <a:rPr lang="en-GB" sz="1500" dirty="0"/>
              <a:t>Food route provides a journey of learning for pupils at </a:t>
            </a:r>
            <a:r>
              <a:rPr lang="en-GB" sz="1500" dirty="0">
                <a:hlinkClick r:id="rId8"/>
              </a:rPr>
              <a:t>KS1</a:t>
            </a:r>
            <a:r>
              <a:rPr lang="en-GB" sz="1500" dirty="0"/>
              <a:t> and </a:t>
            </a:r>
            <a:r>
              <a:rPr lang="en-GB" sz="1500" dirty="0">
                <a:hlinkClick r:id="rId9"/>
              </a:rPr>
              <a:t>KS2</a:t>
            </a:r>
            <a:r>
              <a:rPr lang="en-GB" sz="1500" dirty="0"/>
              <a:t>.</a:t>
            </a:r>
            <a:endParaRPr lang="en-GB" sz="1500" noProof="0" dirty="0"/>
          </a:p>
          <a:p>
            <a:r>
              <a:rPr lang="en-GB" sz="1500" noProof="0" dirty="0">
                <a:hlinkClick r:id="rId10"/>
              </a:rPr>
              <a:t>Knowledge organisers </a:t>
            </a:r>
            <a:r>
              <a:rPr lang="en-GB" sz="1500" noProof="0" dirty="0"/>
              <a:t>set out key learning.</a:t>
            </a:r>
          </a:p>
          <a:p>
            <a:r>
              <a:rPr lang="en-GB" sz="1500" noProof="0" dirty="0">
                <a:hlinkClick r:id="rId11"/>
              </a:rPr>
              <a:t>Learn with stories </a:t>
            </a:r>
            <a:r>
              <a:rPr lang="en-GB" sz="1500" noProof="0" dirty="0"/>
              <a:t>cover the curriculum through stories, with many supportive resources.</a:t>
            </a:r>
          </a:p>
        </p:txBody>
      </p:sp>
      <p:pic>
        <p:nvPicPr>
          <p:cNvPr id="14" name="Picture 13" descr="A screenshot of a school application&#10;&#10;AI-generated content may be incorrect.">
            <a:extLst>
              <a:ext uri="{FF2B5EF4-FFF2-40B4-BE49-F238E27FC236}">
                <a16:creationId xmlns:a16="http://schemas.microsoft.com/office/drawing/2014/main" id="{7A117F72-7B1B-F242-4965-24D4793BB4AB}"/>
              </a:ext>
            </a:extLst>
          </p:cNvPr>
          <p:cNvPicPr>
            <a:picLocks noChangeAspect="1"/>
          </p:cNvPicPr>
          <p:nvPr/>
        </p:nvPicPr>
        <p:blipFill>
          <a:blip r:embed="rId12"/>
          <a:stretch>
            <a:fillRect/>
          </a:stretch>
        </p:blipFill>
        <p:spPr>
          <a:xfrm>
            <a:off x="6191470" y="1624062"/>
            <a:ext cx="4242487" cy="1838041"/>
          </a:xfrm>
          <a:prstGeom prst="rect">
            <a:avLst/>
          </a:prstGeom>
        </p:spPr>
      </p:pic>
    </p:spTree>
    <p:extLst>
      <p:ext uri="{BB962C8B-B14F-4D97-AF65-F5344CB8AC3E}">
        <p14:creationId xmlns:p14="http://schemas.microsoft.com/office/powerpoint/2010/main" val="565955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86682-8ED4-5236-82AC-5F94EE5E0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7D2ED-BEFA-BC13-86B0-AE003112CF7C}"/>
              </a:ext>
            </a:extLst>
          </p:cNvPr>
          <p:cNvSpPr>
            <a:spLocks noGrp="1"/>
          </p:cNvSpPr>
          <p:nvPr>
            <p:ph type="ctrTitle"/>
          </p:nvPr>
        </p:nvSpPr>
        <p:spPr/>
        <p:txBody>
          <a:bodyPr/>
          <a:lstStyle/>
          <a:p>
            <a:r>
              <a:rPr lang="en-GB" noProof="0" dirty="0"/>
              <a:t>Primary – slides &amp; videos</a:t>
            </a:r>
          </a:p>
        </p:txBody>
      </p:sp>
      <p:sp>
        <p:nvSpPr>
          <p:cNvPr id="7" name="Action Button: Home 6">
            <a:hlinkClick r:id="rId2" action="ppaction://hlinksldjump" highlightClick="1"/>
            <a:extLst>
              <a:ext uri="{FF2B5EF4-FFF2-40B4-BE49-F238E27FC236}">
                <a16:creationId xmlns:a16="http://schemas.microsoft.com/office/drawing/2014/main" id="{4164D5FE-0105-6136-8FBF-A89D827AC19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BC1FAEE8-8640-A784-DDA2-CF0BB07861D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C945608D-5914-CA20-34C8-E533E6D5618C}"/>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
            <a:extLst>
              <a:ext uri="{FF2B5EF4-FFF2-40B4-BE49-F238E27FC236}">
                <a16:creationId xmlns:a16="http://schemas.microsoft.com/office/drawing/2014/main" id="{A5160958-5979-AA60-5A54-7CF74E4CFC80}"/>
              </a:ext>
            </a:extLst>
          </p:cNvPr>
          <p:cNvSpPr txBox="1">
            <a:spLocks/>
          </p:cNvSpPr>
          <p:nvPr/>
        </p:nvSpPr>
        <p:spPr>
          <a:xfrm>
            <a:off x="858318" y="1624062"/>
            <a:ext cx="6256466" cy="3887390"/>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Slides</a:t>
            </a:r>
          </a:p>
          <a:p>
            <a:r>
              <a:rPr lang="en-GB" sz="1500" noProof="0" dirty="0"/>
              <a:t>Each of the 72 primary lessons has a slide deck (PowerPoint/ Google Slide).</a:t>
            </a:r>
          </a:p>
          <a:p>
            <a:r>
              <a:rPr lang="en-GB" sz="1500" noProof="0" dirty="0"/>
              <a:t>The slide deck provides all the detail for the lesson, broken into ‘learning cycles’, helping not to overload pupils.</a:t>
            </a:r>
          </a:p>
          <a:p>
            <a:r>
              <a:rPr lang="en-GB" sz="1500" noProof="0" dirty="0"/>
              <a:t>Slides start with a pupil outcome and key words, and end with a summary.</a:t>
            </a:r>
          </a:p>
          <a:p>
            <a:r>
              <a:rPr lang="en-GB" sz="1500" noProof="0" dirty="0"/>
              <a:t>Throughout the slide deck, ‘checks for understanding’ are provided, supporting pupils' retention.</a:t>
            </a:r>
          </a:p>
          <a:p>
            <a:r>
              <a:rPr lang="en-GB" sz="1500" noProof="0" dirty="0"/>
              <a:t>At the end of each ‘learning cycle’ a task is provided (the task also appears on the pupil worksheet). </a:t>
            </a:r>
          </a:p>
          <a:p>
            <a:r>
              <a:rPr lang="en-GB" sz="1500" noProof="0" dirty="0"/>
              <a:t>The slide decks are completely editable – use what you want. For example, you might use the entire deck, or a selected slide to support an existing lesson. </a:t>
            </a:r>
          </a:p>
          <a:p>
            <a:pPr marL="0" indent="0">
              <a:buNone/>
            </a:pPr>
            <a:endParaRPr lang="en-GB" sz="1500" noProof="0" dirty="0"/>
          </a:p>
        </p:txBody>
      </p:sp>
      <p:sp>
        <p:nvSpPr>
          <p:cNvPr id="13" name="Text Placeholder 2">
            <a:extLst>
              <a:ext uri="{FF2B5EF4-FFF2-40B4-BE49-F238E27FC236}">
                <a16:creationId xmlns:a16="http://schemas.microsoft.com/office/drawing/2014/main" id="{68B2D514-4079-ABC4-A47D-28133B9AE23F}"/>
              </a:ext>
            </a:extLst>
          </p:cNvPr>
          <p:cNvSpPr txBox="1">
            <a:spLocks/>
          </p:cNvSpPr>
          <p:nvPr/>
        </p:nvSpPr>
        <p:spPr>
          <a:xfrm>
            <a:off x="7290148" y="5337826"/>
            <a:ext cx="3937981" cy="1307188"/>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slides</a:t>
            </a:r>
          </a:p>
          <a:p>
            <a:r>
              <a:rPr lang="en-GB" sz="1500" noProof="0" dirty="0"/>
              <a:t>There are lots of slides available for KS1 and KS2 teaching in </a:t>
            </a:r>
            <a:r>
              <a:rPr lang="en-GB" sz="1500" noProof="0" dirty="0">
                <a:hlinkClick r:id="rId4"/>
              </a:rPr>
              <a:t>healthy eating</a:t>
            </a:r>
            <a:r>
              <a:rPr lang="en-GB" sz="1500" noProof="0" dirty="0"/>
              <a:t>, </a:t>
            </a:r>
            <a:r>
              <a:rPr lang="en-GB" sz="1500" noProof="0" dirty="0">
                <a:hlinkClick r:id="rId5"/>
              </a:rPr>
              <a:t>cooking</a:t>
            </a:r>
            <a:r>
              <a:rPr lang="en-GB" sz="1500" noProof="0" dirty="0"/>
              <a:t>, and </a:t>
            </a:r>
            <a:r>
              <a:rPr lang="en-GB" sz="1500" noProof="0" dirty="0">
                <a:hlinkClick r:id="rId6"/>
              </a:rPr>
              <a:t>where food comes from</a:t>
            </a:r>
            <a:r>
              <a:rPr lang="en-GB" sz="1500" noProof="0" dirty="0"/>
              <a:t> age phase sections.</a:t>
            </a:r>
          </a:p>
        </p:txBody>
      </p:sp>
      <p:pic>
        <p:nvPicPr>
          <p:cNvPr id="15" name="Picture 14" descr="A green background with black text and a cartoon of a person&#10;&#10;AI-generated content may be incorrect.">
            <a:extLst>
              <a:ext uri="{FF2B5EF4-FFF2-40B4-BE49-F238E27FC236}">
                <a16:creationId xmlns:a16="http://schemas.microsoft.com/office/drawing/2014/main" id="{D6A60F32-5580-EF30-5EEB-D55AF1EBA6C0}"/>
              </a:ext>
            </a:extLst>
          </p:cNvPr>
          <p:cNvPicPr>
            <a:picLocks noChangeAspect="1"/>
          </p:cNvPicPr>
          <p:nvPr/>
        </p:nvPicPr>
        <p:blipFill>
          <a:blip r:embed="rId7"/>
          <a:stretch>
            <a:fillRect/>
          </a:stretch>
        </p:blipFill>
        <p:spPr>
          <a:xfrm>
            <a:off x="7449330" y="516663"/>
            <a:ext cx="3147238" cy="1756763"/>
          </a:xfrm>
          <a:prstGeom prst="rect">
            <a:avLst/>
          </a:prstGeom>
          <a:ln>
            <a:solidFill>
              <a:schemeClr val="bg1">
                <a:lumMod val="85000"/>
              </a:schemeClr>
            </a:solidFill>
          </a:ln>
        </p:spPr>
      </p:pic>
      <p:pic>
        <p:nvPicPr>
          <p:cNvPr id="17" name="Picture 16" descr="A green and white rectangle with black text&#10;&#10;AI-generated content may be incorrect.">
            <a:extLst>
              <a:ext uri="{FF2B5EF4-FFF2-40B4-BE49-F238E27FC236}">
                <a16:creationId xmlns:a16="http://schemas.microsoft.com/office/drawing/2014/main" id="{CB3A9FAE-4B64-581F-0763-A7A32A2FBCFE}"/>
              </a:ext>
            </a:extLst>
          </p:cNvPr>
          <p:cNvPicPr>
            <a:picLocks noChangeAspect="1"/>
          </p:cNvPicPr>
          <p:nvPr/>
        </p:nvPicPr>
        <p:blipFill>
          <a:blip r:embed="rId8"/>
          <a:stretch>
            <a:fillRect/>
          </a:stretch>
        </p:blipFill>
        <p:spPr>
          <a:xfrm>
            <a:off x="8657789" y="1395045"/>
            <a:ext cx="3158671" cy="1765140"/>
          </a:xfrm>
          <a:prstGeom prst="rect">
            <a:avLst/>
          </a:prstGeom>
          <a:ln>
            <a:solidFill>
              <a:schemeClr val="bg1">
                <a:lumMod val="85000"/>
              </a:schemeClr>
            </a:solidFill>
          </a:ln>
        </p:spPr>
      </p:pic>
      <p:pic>
        <p:nvPicPr>
          <p:cNvPr id="19" name="Picture 18" descr="A white background with black text&#10;&#10;AI-generated content may be incorrect.">
            <a:extLst>
              <a:ext uri="{FF2B5EF4-FFF2-40B4-BE49-F238E27FC236}">
                <a16:creationId xmlns:a16="http://schemas.microsoft.com/office/drawing/2014/main" id="{574560BC-B27C-74D8-AD58-585DFE3C61DA}"/>
              </a:ext>
            </a:extLst>
          </p:cNvPr>
          <p:cNvPicPr>
            <a:picLocks noChangeAspect="1"/>
          </p:cNvPicPr>
          <p:nvPr/>
        </p:nvPicPr>
        <p:blipFill>
          <a:blip r:embed="rId9"/>
          <a:stretch>
            <a:fillRect/>
          </a:stretch>
        </p:blipFill>
        <p:spPr>
          <a:xfrm>
            <a:off x="7449330" y="2700808"/>
            <a:ext cx="3090254" cy="1733898"/>
          </a:xfrm>
          <a:prstGeom prst="rect">
            <a:avLst/>
          </a:prstGeom>
          <a:ln>
            <a:solidFill>
              <a:schemeClr val="bg1">
                <a:lumMod val="85000"/>
              </a:schemeClr>
            </a:solidFill>
          </a:ln>
        </p:spPr>
      </p:pic>
      <p:pic>
        <p:nvPicPr>
          <p:cNvPr id="21" name="Picture 20" descr="A screenshot of a computer&#10;&#10;AI-generated content may be incorrect.">
            <a:extLst>
              <a:ext uri="{FF2B5EF4-FFF2-40B4-BE49-F238E27FC236}">
                <a16:creationId xmlns:a16="http://schemas.microsoft.com/office/drawing/2014/main" id="{548E8688-ED3D-8F13-552D-5F2F7BE8765E}"/>
              </a:ext>
            </a:extLst>
          </p:cNvPr>
          <p:cNvPicPr>
            <a:picLocks noChangeAspect="1"/>
          </p:cNvPicPr>
          <p:nvPr/>
        </p:nvPicPr>
        <p:blipFill>
          <a:blip r:embed="rId10"/>
          <a:stretch>
            <a:fillRect/>
          </a:stretch>
        </p:blipFill>
        <p:spPr>
          <a:xfrm>
            <a:off x="8657789" y="3429000"/>
            <a:ext cx="3145935" cy="1765140"/>
          </a:xfrm>
          <a:prstGeom prst="rect">
            <a:avLst/>
          </a:prstGeom>
          <a:ln>
            <a:solidFill>
              <a:schemeClr val="bg1">
                <a:lumMod val="85000"/>
              </a:schemeClr>
            </a:solidFill>
          </a:ln>
        </p:spPr>
      </p:pic>
      <p:grpSp>
        <p:nvGrpSpPr>
          <p:cNvPr id="22" name="Group 21">
            <a:extLst>
              <a:ext uri="{FF2B5EF4-FFF2-40B4-BE49-F238E27FC236}">
                <a16:creationId xmlns:a16="http://schemas.microsoft.com/office/drawing/2014/main" id="{57F44B35-C6E1-A7F2-C5F2-F1004460EF77}"/>
              </a:ext>
            </a:extLst>
          </p:cNvPr>
          <p:cNvGrpSpPr/>
          <p:nvPr/>
        </p:nvGrpSpPr>
        <p:grpSpPr>
          <a:xfrm>
            <a:off x="4017008" y="5663966"/>
            <a:ext cx="3097776" cy="654908"/>
            <a:chOff x="3497807" y="4355112"/>
            <a:chExt cx="2454823" cy="654908"/>
          </a:xfrm>
        </p:grpSpPr>
        <p:sp>
          <p:nvSpPr>
            <p:cNvPr id="23" name="Rounded Rectangle 22">
              <a:extLst>
                <a:ext uri="{FF2B5EF4-FFF2-40B4-BE49-F238E27FC236}">
                  <a16:creationId xmlns:a16="http://schemas.microsoft.com/office/drawing/2014/main" id="{9BA186E0-D302-B8FF-7A67-07304A2A031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extLst>
                <a:ext uri="{FF2B5EF4-FFF2-40B4-BE49-F238E27FC236}">
                  <a16:creationId xmlns:a16="http://schemas.microsoft.com/office/drawing/2014/main" id="{0DE10378-A0AB-5224-7A61-537EA7FE4697}"/>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ounded Rectangle 24">
              <a:extLst>
                <a:ext uri="{FF2B5EF4-FFF2-40B4-BE49-F238E27FC236}">
                  <a16:creationId xmlns:a16="http://schemas.microsoft.com/office/drawing/2014/main" id="{3632037A-72F9-11CB-85A9-E6AF1FE3331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ounded Rectangle 25">
              <a:hlinkClick r:id="rId11"/>
              <a:extLst>
                <a:ext uri="{FF2B5EF4-FFF2-40B4-BE49-F238E27FC236}">
                  <a16:creationId xmlns:a16="http://schemas.microsoft.com/office/drawing/2014/main" id="{9457F2A0-09A3-BF30-764B-B1D2EB37E8E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2721698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07DD3-9BDE-9401-ADFE-170DB7CB1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06B90-74F9-8D05-D40B-DD8FF013F001}"/>
              </a:ext>
            </a:extLst>
          </p:cNvPr>
          <p:cNvSpPr>
            <a:spLocks noGrp="1"/>
          </p:cNvSpPr>
          <p:nvPr>
            <p:ph type="ctrTitle"/>
          </p:nvPr>
        </p:nvSpPr>
        <p:spPr/>
        <p:txBody>
          <a:bodyPr/>
          <a:lstStyle/>
          <a:p>
            <a:r>
              <a:rPr lang="en-GB" noProof="0" dirty="0"/>
              <a:t>Primary – slides &amp; videos</a:t>
            </a:r>
          </a:p>
        </p:txBody>
      </p:sp>
      <p:sp>
        <p:nvSpPr>
          <p:cNvPr id="7" name="Action Button: Home 6">
            <a:hlinkClick r:id="rId2" action="ppaction://hlinksldjump" highlightClick="1"/>
            <a:extLst>
              <a:ext uri="{FF2B5EF4-FFF2-40B4-BE49-F238E27FC236}">
                <a16:creationId xmlns:a16="http://schemas.microsoft.com/office/drawing/2014/main" id="{28005663-4276-F1D1-5999-8223CAF9410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92D0F135-AF4B-7A87-1AF3-BA6D43D890C2}"/>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
            <a:extLst>
              <a:ext uri="{FF2B5EF4-FFF2-40B4-BE49-F238E27FC236}">
                <a16:creationId xmlns:a16="http://schemas.microsoft.com/office/drawing/2014/main" id="{AA6C29B2-E236-2DF7-EB2C-D35CF1385A12}"/>
              </a:ext>
            </a:extLst>
          </p:cNvPr>
          <p:cNvSpPr txBox="1">
            <a:spLocks/>
          </p:cNvSpPr>
          <p:nvPr/>
        </p:nvSpPr>
        <p:spPr>
          <a:xfrm>
            <a:off x="858318" y="1624062"/>
            <a:ext cx="5805529" cy="3724552"/>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Videos</a:t>
            </a:r>
          </a:p>
          <a:p>
            <a:r>
              <a:rPr lang="en-GB" sz="1500" noProof="0" dirty="0"/>
              <a:t>Each of the 72 primary lessons has a video.</a:t>
            </a:r>
          </a:p>
          <a:p>
            <a:r>
              <a:rPr lang="en-GB" sz="1500" noProof="0" dirty="0"/>
              <a:t>The video is a complete presentation of the entire lesson by a food and nutrition teacher.</a:t>
            </a:r>
          </a:p>
          <a:p>
            <a:r>
              <a:rPr lang="en-GB" sz="1500" noProof="0" dirty="0"/>
              <a:t>The teacher goes through all the slides, asks questions and sets tasks (asking the teacher/pupil to pause the video), and discusses the answers.</a:t>
            </a:r>
          </a:p>
          <a:p>
            <a:r>
              <a:rPr lang="en-GB" sz="1500" noProof="0" dirty="0"/>
              <a:t>The videos could be used in a variety of settings:</a:t>
            </a:r>
          </a:p>
          <a:p>
            <a:pPr lvl="1"/>
            <a:r>
              <a:rPr lang="en-GB" sz="1500" noProof="0" dirty="0"/>
              <a:t>in class, with pupils following and answering questions, guided by the teacher</a:t>
            </a:r>
          </a:p>
          <a:p>
            <a:pPr lvl="1"/>
            <a:r>
              <a:rPr lang="en-GB" sz="1500" noProof="0" dirty="0"/>
              <a:t>independent study, using the worksheet (where appropriate as homework)</a:t>
            </a:r>
          </a:p>
          <a:p>
            <a:pPr lvl="1"/>
            <a:r>
              <a:rPr lang="en-GB" sz="1500" noProof="0" dirty="0"/>
              <a:t>as part of a CPD session, for example to cover new food skills or explore how concepts are explained.</a:t>
            </a:r>
          </a:p>
          <a:p>
            <a:pPr marL="0" indent="0">
              <a:buNone/>
            </a:pPr>
            <a:endParaRPr lang="en-GB" sz="1500" noProof="0" dirty="0"/>
          </a:p>
        </p:txBody>
      </p:sp>
      <p:sp>
        <p:nvSpPr>
          <p:cNvPr id="12" name="Text Placeholder 2">
            <a:extLst>
              <a:ext uri="{FF2B5EF4-FFF2-40B4-BE49-F238E27FC236}">
                <a16:creationId xmlns:a16="http://schemas.microsoft.com/office/drawing/2014/main" id="{A454A452-0E03-01E1-39AF-6DAA54151DAE}"/>
              </a:ext>
            </a:extLst>
          </p:cNvPr>
          <p:cNvSpPr txBox="1">
            <a:spLocks/>
          </p:cNvSpPr>
          <p:nvPr/>
        </p:nvSpPr>
        <p:spPr>
          <a:xfrm>
            <a:off x="7164889" y="5536360"/>
            <a:ext cx="3937981" cy="1114816"/>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videos</a:t>
            </a:r>
          </a:p>
          <a:p>
            <a:r>
              <a:rPr lang="en-GB" sz="1500" noProof="0" dirty="0"/>
              <a:t>There are a range of videos to support </a:t>
            </a:r>
            <a:r>
              <a:rPr lang="en-GB" sz="1500" noProof="0" dirty="0">
                <a:hlinkClick r:id="rId3"/>
              </a:rPr>
              <a:t>food skills and cooking</a:t>
            </a:r>
            <a:r>
              <a:rPr lang="en-GB" sz="1500" noProof="0" dirty="0"/>
              <a:t>, as well as </a:t>
            </a:r>
            <a:r>
              <a:rPr lang="en-GB" sz="1500" noProof="0" dirty="0">
                <a:hlinkClick r:id="rId4"/>
              </a:rPr>
              <a:t>food and farming</a:t>
            </a:r>
            <a:r>
              <a:rPr lang="en-GB" sz="1500" noProof="0" dirty="0"/>
              <a:t>.</a:t>
            </a:r>
          </a:p>
        </p:txBody>
      </p:sp>
      <p:pic>
        <p:nvPicPr>
          <p:cNvPr id="14" name="Picture 13" descr="A screenshot of a video&#10;&#10;AI-generated content may be incorrect.">
            <a:extLst>
              <a:ext uri="{FF2B5EF4-FFF2-40B4-BE49-F238E27FC236}">
                <a16:creationId xmlns:a16="http://schemas.microsoft.com/office/drawing/2014/main" id="{095927D3-3B2D-A0EE-9C9E-0E03BE542A19}"/>
              </a:ext>
            </a:extLst>
          </p:cNvPr>
          <p:cNvPicPr>
            <a:picLocks noChangeAspect="1"/>
          </p:cNvPicPr>
          <p:nvPr/>
        </p:nvPicPr>
        <p:blipFill>
          <a:blip r:embed="rId5"/>
          <a:stretch>
            <a:fillRect/>
          </a:stretch>
        </p:blipFill>
        <p:spPr>
          <a:xfrm>
            <a:off x="6984954" y="834978"/>
            <a:ext cx="3607707" cy="2064906"/>
          </a:xfrm>
          <a:prstGeom prst="rect">
            <a:avLst/>
          </a:prstGeom>
        </p:spPr>
      </p:pic>
      <p:pic>
        <p:nvPicPr>
          <p:cNvPr id="16" name="Picture 15" descr="A screenshot of a video&#10;&#10;AI-generated content may be incorrect.">
            <a:extLst>
              <a:ext uri="{FF2B5EF4-FFF2-40B4-BE49-F238E27FC236}">
                <a16:creationId xmlns:a16="http://schemas.microsoft.com/office/drawing/2014/main" id="{956A074D-BB65-AFA7-D68C-091150B50C7A}"/>
              </a:ext>
            </a:extLst>
          </p:cNvPr>
          <p:cNvPicPr>
            <a:picLocks noChangeAspect="1"/>
          </p:cNvPicPr>
          <p:nvPr/>
        </p:nvPicPr>
        <p:blipFill>
          <a:blip r:embed="rId6"/>
          <a:stretch>
            <a:fillRect/>
          </a:stretch>
        </p:blipFill>
        <p:spPr>
          <a:xfrm>
            <a:off x="7484201" y="3106533"/>
            <a:ext cx="3618669" cy="2076596"/>
          </a:xfrm>
          <a:prstGeom prst="rect">
            <a:avLst/>
          </a:prstGeom>
        </p:spPr>
      </p:pic>
      <p:grpSp>
        <p:nvGrpSpPr>
          <p:cNvPr id="17" name="Group 16">
            <a:extLst>
              <a:ext uri="{FF2B5EF4-FFF2-40B4-BE49-F238E27FC236}">
                <a16:creationId xmlns:a16="http://schemas.microsoft.com/office/drawing/2014/main" id="{6F157D16-ABF8-DDAC-3E01-3500EA953C37}"/>
              </a:ext>
            </a:extLst>
          </p:cNvPr>
          <p:cNvGrpSpPr/>
          <p:nvPr/>
        </p:nvGrpSpPr>
        <p:grpSpPr>
          <a:xfrm>
            <a:off x="3566071" y="5536360"/>
            <a:ext cx="3097776" cy="654908"/>
            <a:chOff x="3497807" y="4355112"/>
            <a:chExt cx="2454823" cy="654908"/>
          </a:xfrm>
        </p:grpSpPr>
        <p:sp>
          <p:nvSpPr>
            <p:cNvPr id="18" name="Rounded Rectangle 17">
              <a:extLst>
                <a:ext uri="{FF2B5EF4-FFF2-40B4-BE49-F238E27FC236}">
                  <a16:creationId xmlns:a16="http://schemas.microsoft.com/office/drawing/2014/main" id="{0A39986B-9D34-9190-54B0-7B54880BAE77}"/>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ounded Rectangle 18">
              <a:extLst>
                <a:ext uri="{FF2B5EF4-FFF2-40B4-BE49-F238E27FC236}">
                  <a16:creationId xmlns:a16="http://schemas.microsoft.com/office/drawing/2014/main" id="{93A07437-06FF-3CAF-B216-5B2E089066D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ounded Rectangle 19">
              <a:extLst>
                <a:ext uri="{FF2B5EF4-FFF2-40B4-BE49-F238E27FC236}">
                  <a16:creationId xmlns:a16="http://schemas.microsoft.com/office/drawing/2014/main" id="{B43FA34F-60E7-5BE3-B46F-0A798702E482}"/>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ounded Rectangle 20">
              <a:hlinkClick r:id="rId7"/>
              <a:extLst>
                <a:ext uri="{FF2B5EF4-FFF2-40B4-BE49-F238E27FC236}">
                  <a16:creationId xmlns:a16="http://schemas.microsoft.com/office/drawing/2014/main" id="{62A87C66-19CD-6E44-B141-8F12CD099683}"/>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1379451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4615-4545-F2DA-4517-E14AF7624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05FA9-9537-5FE9-3918-20903E5CD8EC}"/>
              </a:ext>
            </a:extLst>
          </p:cNvPr>
          <p:cNvSpPr>
            <a:spLocks noGrp="1"/>
          </p:cNvSpPr>
          <p:nvPr>
            <p:ph type="ctrTitle"/>
          </p:nvPr>
        </p:nvSpPr>
        <p:spPr/>
        <p:txBody>
          <a:bodyPr/>
          <a:lstStyle/>
          <a:p>
            <a:r>
              <a:rPr lang="en-GB" noProof="0" dirty="0"/>
              <a:t>Primary – recipes</a:t>
            </a:r>
          </a:p>
        </p:txBody>
      </p:sp>
      <p:sp>
        <p:nvSpPr>
          <p:cNvPr id="7" name="Action Button: Home 6">
            <a:hlinkClick r:id="rId2" action="ppaction://hlinksldjump" highlightClick="1"/>
            <a:extLst>
              <a:ext uri="{FF2B5EF4-FFF2-40B4-BE49-F238E27FC236}">
                <a16:creationId xmlns:a16="http://schemas.microsoft.com/office/drawing/2014/main" id="{8E566C57-DE25-50D9-5597-E3992C127F7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D43D8125-D4C4-EBBA-D953-FB577C9B4FE0}"/>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814C44C7-28B9-CE2E-BBD4-482659A8B79F}"/>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
            <a:extLst>
              <a:ext uri="{FF2B5EF4-FFF2-40B4-BE49-F238E27FC236}">
                <a16:creationId xmlns:a16="http://schemas.microsoft.com/office/drawing/2014/main" id="{2D284BBE-A84C-F9B5-2143-95226AF0B297}"/>
              </a:ext>
            </a:extLst>
          </p:cNvPr>
          <p:cNvSpPr txBox="1">
            <a:spLocks/>
          </p:cNvSpPr>
          <p:nvPr/>
        </p:nvSpPr>
        <p:spPr>
          <a:xfrm>
            <a:off x="858318" y="1624062"/>
            <a:ext cx="5722096" cy="3978340"/>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recipes</a:t>
            </a:r>
          </a:p>
          <a:p>
            <a:r>
              <a:rPr lang="en-GB" sz="1500" noProof="0" dirty="0"/>
              <a:t>Each year group has 12 lessons, six of which are ‘practical’ (e.g. cooking), making a total of 36 practical lessons in primary.</a:t>
            </a:r>
          </a:p>
          <a:p>
            <a:r>
              <a:rPr lang="en-GB" sz="1500" noProof="0" dirty="0"/>
              <a:t>At Key stage 1, all lessons (and therefore recipes) are ‘non-heat’, and predominately savoury (there is one sweet recipe per year group).</a:t>
            </a:r>
          </a:p>
          <a:p>
            <a:r>
              <a:rPr lang="en-GB" sz="1500" noProof="0" dirty="0"/>
              <a:t>At Key stage 2, lessons include heat and are predominately savoury.</a:t>
            </a:r>
          </a:p>
          <a:p>
            <a:r>
              <a:rPr lang="en-GB" sz="1500" noProof="0" dirty="0"/>
              <a:t>Food skill progression has been built into the lessons, based on research evidence and published frameworks, and pupil motor skill development.</a:t>
            </a:r>
          </a:p>
          <a:p>
            <a:r>
              <a:rPr lang="en-GB" sz="1500" noProof="0" dirty="0"/>
              <a:t>All recipes are found within each lesson. They are in the slide deck, pupil worksheet and teacher additional information.</a:t>
            </a:r>
          </a:p>
          <a:p>
            <a:r>
              <a:rPr lang="en-GB" sz="1500" dirty="0"/>
              <a:t>The slide deck goes through the food skills for each recipe.</a:t>
            </a:r>
            <a:endParaRPr lang="en-GB" sz="1500" noProof="0" dirty="0"/>
          </a:p>
          <a:p>
            <a:pPr marL="0" indent="0">
              <a:buNone/>
            </a:pPr>
            <a:endParaRPr lang="en-GB" sz="1500" noProof="0" dirty="0"/>
          </a:p>
        </p:txBody>
      </p:sp>
      <p:pic>
        <p:nvPicPr>
          <p:cNvPr id="14" name="Picture 13" descr="A green pepper slices&#10;&#10;AI-generated content may be incorrect.">
            <a:extLst>
              <a:ext uri="{FF2B5EF4-FFF2-40B4-BE49-F238E27FC236}">
                <a16:creationId xmlns:a16="http://schemas.microsoft.com/office/drawing/2014/main" id="{640B5BFF-6C24-1360-BD52-41ABB4B5605B}"/>
              </a:ext>
            </a:extLst>
          </p:cNvPr>
          <p:cNvPicPr>
            <a:picLocks noChangeAspect="1"/>
          </p:cNvPicPr>
          <p:nvPr/>
        </p:nvPicPr>
        <p:blipFill>
          <a:blip r:embed="rId4"/>
          <a:stretch>
            <a:fillRect/>
          </a:stretch>
        </p:blipFill>
        <p:spPr>
          <a:xfrm>
            <a:off x="7756071" y="260208"/>
            <a:ext cx="4161065" cy="2335720"/>
          </a:xfrm>
          <a:prstGeom prst="rect">
            <a:avLst/>
          </a:prstGeom>
          <a:ln>
            <a:solidFill>
              <a:schemeClr val="bg1">
                <a:lumMod val="85000"/>
              </a:schemeClr>
            </a:solidFill>
          </a:ln>
        </p:spPr>
      </p:pic>
      <p:pic>
        <p:nvPicPr>
          <p:cNvPr id="16" name="Picture 15" descr="A screenshot of a recipe&#10;&#10;AI-generated content may be incorrect.">
            <a:extLst>
              <a:ext uri="{FF2B5EF4-FFF2-40B4-BE49-F238E27FC236}">
                <a16:creationId xmlns:a16="http://schemas.microsoft.com/office/drawing/2014/main" id="{BC5F1BC0-9920-F7AE-BEE0-A2E52C434ECC}"/>
              </a:ext>
            </a:extLst>
          </p:cNvPr>
          <p:cNvPicPr>
            <a:picLocks noChangeAspect="1"/>
          </p:cNvPicPr>
          <p:nvPr/>
        </p:nvPicPr>
        <p:blipFill>
          <a:blip r:embed="rId5"/>
          <a:stretch>
            <a:fillRect/>
          </a:stretch>
        </p:blipFill>
        <p:spPr>
          <a:xfrm>
            <a:off x="6948194" y="1624062"/>
            <a:ext cx="4163151" cy="2335721"/>
          </a:xfrm>
          <a:prstGeom prst="rect">
            <a:avLst/>
          </a:prstGeom>
          <a:ln>
            <a:solidFill>
              <a:schemeClr val="bg1">
                <a:lumMod val="85000"/>
              </a:schemeClr>
            </a:solidFill>
          </a:ln>
        </p:spPr>
      </p:pic>
      <p:pic>
        <p:nvPicPr>
          <p:cNvPr id="18" name="Picture 17" descr="A black and white page of a recipe&#10;&#10;AI-generated content may be incorrect.">
            <a:extLst>
              <a:ext uri="{FF2B5EF4-FFF2-40B4-BE49-F238E27FC236}">
                <a16:creationId xmlns:a16="http://schemas.microsoft.com/office/drawing/2014/main" id="{278F48F3-7C58-EDB5-B2EA-7672712494E4}"/>
              </a:ext>
            </a:extLst>
          </p:cNvPr>
          <p:cNvPicPr>
            <a:picLocks noChangeAspect="1"/>
          </p:cNvPicPr>
          <p:nvPr/>
        </p:nvPicPr>
        <p:blipFill>
          <a:blip r:embed="rId6"/>
          <a:stretch>
            <a:fillRect/>
          </a:stretch>
        </p:blipFill>
        <p:spPr>
          <a:xfrm>
            <a:off x="7450476" y="3613232"/>
            <a:ext cx="1986804" cy="2842170"/>
          </a:xfrm>
          <a:prstGeom prst="rect">
            <a:avLst/>
          </a:prstGeom>
          <a:ln>
            <a:solidFill>
              <a:schemeClr val="bg1">
                <a:lumMod val="85000"/>
              </a:schemeClr>
            </a:solidFill>
          </a:ln>
        </p:spPr>
      </p:pic>
      <p:pic>
        <p:nvPicPr>
          <p:cNvPr id="20" name="Picture 19" descr="A recipe list with text&#10;&#10;AI-generated content may be incorrect.">
            <a:extLst>
              <a:ext uri="{FF2B5EF4-FFF2-40B4-BE49-F238E27FC236}">
                <a16:creationId xmlns:a16="http://schemas.microsoft.com/office/drawing/2014/main" id="{F31FC459-51CD-5248-7E43-3FA7AFE8F8E6}"/>
              </a:ext>
            </a:extLst>
          </p:cNvPr>
          <p:cNvPicPr>
            <a:picLocks noChangeAspect="1"/>
          </p:cNvPicPr>
          <p:nvPr/>
        </p:nvPicPr>
        <p:blipFill>
          <a:blip r:embed="rId7"/>
          <a:stretch>
            <a:fillRect/>
          </a:stretch>
        </p:blipFill>
        <p:spPr>
          <a:xfrm>
            <a:off x="9914596" y="2954557"/>
            <a:ext cx="2002540" cy="2842170"/>
          </a:xfrm>
          <a:prstGeom prst="rect">
            <a:avLst/>
          </a:prstGeom>
          <a:ln>
            <a:solidFill>
              <a:schemeClr val="bg1">
                <a:lumMod val="85000"/>
              </a:schemeClr>
            </a:solidFill>
          </a:ln>
        </p:spPr>
      </p:pic>
      <p:grpSp>
        <p:nvGrpSpPr>
          <p:cNvPr id="21" name="Group 20">
            <a:extLst>
              <a:ext uri="{FF2B5EF4-FFF2-40B4-BE49-F238E27FC236}">
                <a16:creationId xmlns:a16="http://schemas.microsoft.com/office/drawing/2014/main" id="{5E9096F6-F840-F87C-06C5-9CAB8EFE3CB4}"/>
              </a:ext>
            </a:extLst>
          </p:cNvPr>
          <p:cNvGrpSpPr/>
          <p:nvPr/>
        </p:nvGrpSpPr>
        <p:grpSpPr>
          <a:xfrm>
            <a:off x="3531784" y="5796727"/>
            <a:ext cx="3097776" cy="654908"/>
            <a:chOff x="3497807" y="4355112"/>
            <a:chExt cx="2454823" cy="654908"/>
          </a:xfrm>
        </p:grpSpPr>
        <p:sp>
          <p:nvSpPr>
            <p:cNvPr id="22" name="Rounded Rectangle 21">
              <a:extLst>
                <a:ext uri="{FF2B5EF4-FFF2-40B4-BE49-F238E27FC236}">
                  <a16:creationId xmlns:a16="http://schemas.microsoft.com/office/drawing/2014/main" id="{592D0EAC-E98C-E2BC-869B-78A367DABA3F}"/>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13324FC2-A6C2-04C3-6EDD-4638409CCF7C}"/>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extLst>
                <a:ext uri="{FF2B5EF4-FFF2-40B4-BE49-F238E27FC236}">
                  <a16:creationId xmlns:a16="http://schemas.microsoft.com/office/drawing/2014/main" id="{4D2557E2-8D24-C2C1-0567-FAF66C4F58C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ounded Rectangle 24">
              <a:hlinkClick r:id="rId8"/>
              <a:extLst>
                <a:ext uri="{FF2B5EF4-FFF2-40B4-BE49-F238E27FC236}">
                  <a16:creationId xmlns:a16="http://schemas.microsoft.com/office/drawing/2014/main" id="{A3DF0F11-03F8-FB31-F1E5-0AAC5C59441D}"/>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1859389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E46F-A339-74EA-57E2-6AFC0BE3C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96F7D-D258-A0C3-C0E1-90779CDE13BB}"/>
              </a:ext>
            </a:extLst>
          </p:cNvPr>
          <p:cNvSpPr>
            <a:spLocks noGrp="1"/>
          </p:cNvSpPr>
          <p:nvPr>
            <p:ph type="ctrTitle"/>
          </p:nvPr>
        </p:nvSpPr>
        <p:spPr/>
        <p:txBody>
          <a:bodyPr/>
          <a:lstStyle/>
          <a:p>
            <a:r>
              <a:rPr lang="en-GB" noProof="0" dirty="0"/>
              <a:t>Primary – recipes</a:t>
            </a:r>
          </a:p>
        </p:txBody>
      </p:sp>
      <p:sp>
        <p:nvSpPr>
          <p:cNvPr id="7" name="Action Button: Home 6">
            <a:hlinkClick r:id="rId2" action="ppaction://hlinksldjump" highlightClick="1"/>
            <a:extLst>
              <a:ext uri="{FF2B5EF4-FFF2-40B4-BE49-F238E27FC236}">
                <a16:creationId xmlns:a16="http://schemas.microsoft.com/office/drawing/2014/main" id="{3D9B0515-6A5E-930F-6979-2EDF7DBDF043}"/>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9E4D584D-707C-FD35-14F5-A585A2B937EB}"/>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
            <a:extLst>
              <a:ext uri="{FF2B5EF4-FFF2-40B4-BE49-F238E27FC236}">
                <a16:creationId xmlns:a16="http://schemas.microsoft.com/office/drawing/2014/main" id="{7E165AF1-F71A-ADEA-FCCB-33A15576E7FE}"/>
              </a:ext>
            </a:extLst>
          </p:cNvPr>
          <p:cNvSpPr txBox="1">
            <a:spLocks/>
          </p:cNvSpPr>
          <p:nvPr/>
        </p:nvSpPr>
        <p:spPr>
          <a:xfrm>
            <a:off x="858317" y="1624061"/>
            <a:ext cx="5943315" cy="398759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recipes</a:t>
            </a:r>
          </a:p>
          <a:p>
            <a:r>
              <a:rPr lang="en-GB" sz="1600" dirty="0"/>
              <a:t>All recipes are flexible and can be edited. </a:t>
            </a:r>
          </a:p>
          <a:p>
            <a:r>
              <a:rPr lang="en-GB" sz="1600" dirty="0"/>
              <a:t>Most provide opportunities for pupils to be creative.</a:t>
            </a:r>
          </a:p>
          <a:p>
            <a:r>
              <a:rPr lang="en-GB" sz="1600" dirty="0"/>
              <a:t>Recipes are plant-rich, with options for fish and meat to be added.</a:t>
            </a:r>
          </a:p>
          <a:p>
            <a:r>
              <a:rPr lang="en-GB" sz="1600" dirty="0"/>
              <a:t>In the ‘additional materials’ (teacher support), there is additional advice and support, including modifying the recipes for those with allergies, or following vegan or vegetarian diets. In addition, classroom management tips are given such as pupils working groups, or sharing pieces of equipment.</a:t>
            </a:r>
          </a:p>
          <a:p>
            <a:r>
              <a:rPr lang="en-GB" sz="1600" dirty="0"/>
              <a:t>Recipes link to other learning, such as health or food origins, as well as exploring the social context and dimension of food. </a:t>
            </a:r>
          </a:p>
          <a:p>
            <a:r>
              <a:rPr lang="en-GB" sz="1600" dirty="0"/>
              <a:t>A range of recipes have been included, celebrating diversity and inclusivity. </a:t>
            </a:r>
          </a:p>
          <a:p>
            <a:pPr marL="0" indent="0">
              <a:buNone/>
            </a:pPr>
            <a:endParaRPr lang="en-GB" sz="1500" noProof="0" dirty="0"/>
          </a:p>
        </p:txBody>
      </p:sp>
      <p:sp>
        <p:nvSpPr>
          <p:cNvPr id="12" name="Text Placeholder 2">
            <a:extLst>
              <a:ext uri="{FF2B5EF4-FFF2-40B4-BE49-F238E27FC236}">
                <a16:creationId xmlns:a16="http://schemas.microsoft.com/office/drawing/2014/main" id="{D5F82196-1FE0-9348-C4B3-9D4BEF6AFF43}"/>
              </a:ext>
            </a:extLst>
          </p:cNvPr>
          <p:cNvSpPr txBox="1">
            <a:spLocks/>
          </p:cNvSpPr>
          <p:nvPr/>
        </p:nvSpPr>
        <p:spPr>
          <a:xfrm>
            <a:off x="7014576" y="5298509"/>
            <a:ext cx="4218899" cy="1377864"/>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recipes</a:t>
            </a:r>
          </a:p>
          <a:p>
            <a:r>
              <a:rPr lang="en-GB" sz="1500" noProof="0" dirty="0">
                <a:hlinkClick r:id="rId3"/>
              </a:rPr>
              <a:t>Discover a selection of recipes </a:t>
            </a:r>
            <a:r>
              <a:rPr lang="en-GB" sz="1500" noProof="0" dirty="0"/>
              <a:t>designed to support your teaching.</a:t>
            </a:r>
          </a:p>
          <a:p>
            <a:r>
              <a:rPr lang="en-GB" sz="1500" dirty="0"/>
              <a:t>View the ‘</a:t>
            </a:r>
            <a:r>
              <a:rPr lang="en-GB" sz="1500" dirty="0">
                <a:hlinkClick r:id="rId4"/>
              </a:rPr>
              <a:t>top 25</a:t>
            </a:r>
            <a:r>
              <a:rPr lang="en-GB" sz="1500" dirty="0"/>
              <a:t>’ recipes, updated with extra support.</a:t>
            </a:r>
            <a:endParaRPr lang="en-GB" sz="1500" noProof="0" dirty="0"/>
          </a:p>
        </p:txBody>
      </p:sp>
      <p:pic>
        <p:nvPicPr>
          <p:cNvPr id="2050" name="Picture 2">
            <a:extLst>
              <a:ext uri="{FF2B5EF4-FFF2-40B4-BE49-F238E27FC236}">
                <a16:creationId xmlns:a16="http://schemas.microsoft.com/office/drawing/2014/main" id="{4716A339-1C95-7A2E-D0D1-0BFCB795D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204" y="1204493"/>
            <a:ext cx="3685529" cy="206639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D7E330-77A7-882F-D131-8C1ECFE4C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6391" y="2727324"/>
            <a:ext cx="3685529" cy="207119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497E0AF-8F2F-5D3E-C1C3-FC160891EEA8}"/>
              </a:ext>
            </a:extLst>
          </p:cNvPr>
          <p:cNvGrpSpPr/>
          <p:nvPr/>
        </p:nvGrpSpPr>
        <p:grpSpPr>
          <a:xfrm>
            <a:off x="3703856" y="5688879"/>
            <a:ext cx="3097776" cy="654908"/>
            <a:chOff x="3497807" y="4355112"/>
            <a:chExt cx="2454823" cy="654908"/>
          </a:xfrm>
        </p:grpSpPr>
        <p:sp>
          <p:nvSpPr>
            <p:cNvPr id="19" name="Rounded Rectangle 18">
              <a:extLst>
                <a:ext uri="{FF2B5EF4-FFF2-40B4-BE49-F238E27FC236}">
                  <a16:creationId xmlns:a16="http://schemas.microsoft.com/office/drawing/2014/main" id="{EF231783-7DA8-D05B-2C12-77530AAC1A9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ounded Rectangle 19">
              <a:extLst>
                <a:ext uri="{FF2B5EF4-FFF2-40B4-BE49-F238E27FC236}">
                  <a16:creationId xmlns:a16="http://schemas.microsoft.com/office/drawing/2014/main" id="{80BDBF95-A046-B7C7-E729-46D3ADE9D8C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ounded Rectangle 20">
              <a:extLst>
                <a:ext uri="{FF2B5EF4-FFF2-40B4-BE49-F238E27FC236}">
                  <a16:creationId xmlns:a16="http://schemas.microsoft.com/office/drawing/2014/main" id="{405F5D94-3233-5801-2E95-C8E98B0CE32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hlinkClick r:id="rId7"/>
              <a:extLst>
                <a:ext uri="{FF2B5EF4-FFF2-40B4-BE49-F238E27FC236}">
                  <a16:creationId xmlns:a16="http://schemas.microsoft.com/office/drawing/2014/main" id="{A832528D-35B5-8DCF-3766-E5C3F6418A6C}"/>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4150702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0B93E-BF73-5622-1074-238E58FD1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EAF92-D3CB-0E70-4817-BC1B63E030AF}"/>
              </a:ext>
            </a:extLst>
          </p:cNvPr>
          <p:cNvSpPr>
            <a:spLocks noGrp="1"/>
          </p:cNvSpPr>
          <p:nvPr>
            <p:ph type="ctrTitle"/>
          </p:nvPr>
        </p:nvSpPr>
        <p:spPr/>
        <p:txBody>
          <a:bodyPr/>
          <a:lstStyle/>
          <a:p>
            <a:r>
              <a:rPr lang="en-GB" noProof="0" dirty="0"/>
              <a:t>Primary – assessment</a:t>
            </a:r>
          </a:p>
        </p:txBody>
      </p:sp>
      <p:sp>
        <p:nvSpPr>
          <p:cNvPr id="7" name="Action Button: Home 6">
            <a:hlinkClick r:id="rId2" action="ppaction://hlinksldjump" highlightClick="1"/>
            <a:extLst>
              <a:ext uri="{FF2B5EF4-FFF2-40B4-BE49-F238E27FC236}">
                <a16:creationId xmlns:a16="http://schemas.microsoft.com/office/drawing/2014/main" id="{22A80D1E-C41C-DEAF-02D4-F0286935CA9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77A4C659-8759-F55F-817F-24F31F4EF0E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DE0324A4-83FA-24F1-FFF2-94A48F80C02E}"/>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
            <a:extLst>
              <a:ext uri="{FF2B5EF4-FFF2-40B4-BE49-F238E27FC236}">
                <a16:creationId xmlns:a16="http://schemas.microsoft.com/office/drawing/2014/main" id="{F900360D-F72E-BC61-D0E8-8707F2328CC6}"/>
              </a:ext>
            </a:extLst>
          </p:cNvPr>
          <p:cNvSpPr txBox="1">
            <a:spLocks/>
          </p:cNvSpPr>
          <p:nvPr/>
        </p:nvSpPr>
        <p:spPr>
          <a:xfrm>
            <a:off x="858317" y="1624061"/>
            <a:ext cx="6231415" cy="4175490"/>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assessment</a:t>
            </a:r>
          </a:p>
          <a:p>
            <a:r>
              <a:rPr lang="en-GB" sz="1500" dirty="0"/>
              <a:t>Each lesson has several assessment points which could be used in your own teaching.</a:t>
            </a:r>
          </a:p>
          <a:p>
            <a:r>
              <a:rPr lang="en-GB" sz="1500" dirty="0"/>
              <a:t>Key assessment points </a:t>
            </a:r>
          </a:p>
          <a:p>
            <a:pPr lvl="1"/>
            <a:r>
              <a:rPr lang="en-GB" sz="1500" b="1" dirty="0"/>
              <a:t>Starter quiz </a:t>
            </a:r>
            <a:r>
              <a:rPr lang="en-GB" sz="1500" dirty="0"/>
              <a:t>– available as a worksheet, which pupils could complete before/at the start of the lesson to check prior knowledge. An answer sheet is also provided. Quizzes are found with each lesson</a:t>
            </a:r>
          </a:p>
          <a:p>
            <a:pPr lvl="1"/>
            <a:r>
              <a:rPr lang="en-GB" sz="1500" b="1" dirty="0"/>
              <a:t>Exit quiz </a:t>
            </a:r>
            <a:r>
              <a:rPr lang="en-GB" sz="1500" dirty="0"/>
              <a:t>- will test your pupils' understanding of the key learning points. An answer sheet is also provided. Quizzes are found with each lesson.</a:t>
            </a:r>
          </a:p>
          <a:p>
            <a:pPr lvl="1"/>
            <a:r>
              <a:rPr lang="en-GB" sz="1500" b="1" dirty="0"/>
              <a:t>‘Checks for understanding’ - </a:t>
            </a:r>
            <a:r>
              <a:rPr lang="en-GB" sz="1500" dirty="0"/>
              <a:t>each ‘learning cycle’ in a lesson features explanations with ‘checks for understanding’ </a:t>
            </a:r>
          </a:p>
          <a:p>
            <a:pPr lvl="1"/>
            <a:r>
              <a:rPr lang="en-GB" sz="1500" b="1" dirty="0"/>
              <a:t>‘Tasks’ </a:t>
            </a:r>
            <a:r>
              <a:rPr lang="en-GB" sz="1500" dirty="0"/>
              <a:t>- each ‘learning cycle’ in a lesson includes a practice task</a:t>
            </a:r>
          </a:p>
          <a:p>
            <a:pPr lvl="1"/>
            <a:r>
              <a:rPr lang="en-GB" sz="1500" b="1" dirty="0"/>
              <a:t>Worksheets</a:t>
            </a:r>
            <a:r>
              <a:rPr lang="en-GB" sz="1500" dirty="0"/>
              <a:t> – this has the ‘tasks’ from the lesson, in a format that can easily be completed by the pupil.</a:t>
            </a:r>
          </a:p>
          <a:p>
            <a:pPr marL="0" indent="0">
              <a:buNone/>
            </a:pPr>
            <a:endParaRPr lang="en-GB" sz="1500" noProof="0" dirty="0"/>
          </a:p>
        </p:txBody>
      </p:sp>
      <p:pic>
        <p:nvPicPr>
          <p:cNvPr id="19" name="Picture 18" descr="A questionnaire with text&#10;&#10;AI-generated content may be incorrect.">
            <a:extLst>
              <a:ext uri="{FF2B5EF4-FFF2-40B4-BE49-F238E27FC236}">
                <a16:creationId xmlns:a16="http://schemas.microsoft.com/office/drawing/2014/main" id="{14ED5E36-6E99-8416-E924-0A0AC40F4E2E}"/>
              </a:ext>
            </a:extLst>
          </p:cNvPr>
          <p:cNvPicPr>
            <a:picLocks noChangeAspect="1"/>
          </p:cNvPicPr>
          <p:nvPr/>
        </p:nvPicPr>
        <p:blipFill>
          <a:blip r:embed="rId4"/>
          <a:stretch>
            <a:fillRect/>
          </a:stretch>
        </p:blipFill>
        <p:spPr>
          <a:xfrm>
            <a:off x="7396068" y="340731"/>
            <a:ext cx="1960203" cy="2566659"/>
          </a:xfrm>
          <a:prstGeom prst="rect">
            <a:avLst/>
          </a:prstGeom>
          <a:ln>
            <a:solidFill>
              <a:schemeClr val="bg1">
                <a:lumMod val="85000"/>
              </a:schemeClr>
            </a:solidFill>
          </a:ln>
        </p:spPr>
      </p:pic>
      <p:pic>
        <p:nvPicPr>
          <p:cNvPr id="21" name="Picture 20" descr="A questionnaire with a number of food items&#10;&#10;AI-generated content may be incorrect.">
            <a:extLst>
              <a:ext uri="{FF2B5EF4-FFF2-40B4-BE49-F238E27FC236}">
                <a16:creationId xmlns:a16="http://schemas.microsoft.com/office/drawing/2014/main" id="{7F9B4FD7-073A-C5D2-747F-C2CE432736C9}"/>
              </a:ext>
            </a:extLst>
          </p:cNvPr>
          <p:cNvPicPr>
            <a:picLocks noChangeAspect="1"/>
          </p:cNvPicPr>
          <p:nvPr/>
        </p:nvPicPr>
        <p:blipFill>
          <a:blip r:embed="rId5"/>
          <a:stretch>
            <a:fillRect/>
          </a:stretch>
        </p:blipFill>
        <p:spPr>
          <a:xfrm>
            <a:off x="9804491" y="340730"/>
            <a:ext cx="1971033" cy="2566659"/>
          </a:xfrm>
          <a:prstGeom prst="rect">
            <a:avLst/>
          </a:prstGeom>
          <a:ln>
            <a:solidFill>
              <a:schemeClr val="bg1">
                <a:lumMod val="85000"/>
              </a:schemeClr>
            </a:solidFill>
          </a:ln>
        </p:spPr>
      </p:pic>
      <p:pic>
        <p:nvPicPr>
          <p:cNvPr id="27" name="Picture 26" descr="A paper with text and images&#10;&#10;AI-generated content may be incorrect.">
            <a:extLst>
              <a:ext uri="{FF2B5EF4-FFF2-40B4-BE49-F238E27FC236}">
                <a16:creationId xmlns:a16="http://schemas.microsoft.com/office/drawing/2014/main" id="{73A90FDE-407C-E781-B162-5FC88D493637}"/>
              </a:ext>
            </a:extLst>
          </p:cNvPr>
          <p:cNvPicPr>
            <a:picLocks noChangeAspect="1"/>
          </p:cNvPicPr>
          <p:nvPr/>
        </p:nvPicPr>
        <p:blipFill>
          <a:blip r:embed="rId6"/>
          <a:stretch>
            <a:fillRect/>
          </a:stretch>
        </p:blipFill>
        <p:spPr>
          <a:xfrm>
            <a:off x="8617834" y="1122186"/>
            <a:ext cx="1871856" cy="2657643"/>
          </a:xfrm>
          <a:prstGeom prst="rect">
            <a:avLst/>
          </a:prstGeom>
          <a:ln>
            <a:solidFill>
              <a:schemeClr val="bg1">
                <a:lumMod val="85000"/>
              </a:schemeClr>
            </a:solidFill>
          </a:ln>
        </p:spPr>
      </p:pic>
      <p:pic>
        <p:nvPicPr>
          <p:cNvPr id="23" name="Picture 22" descr="A screenshot of a cell phone&#10;&#10;AI-generated content may be incorrect.">
            <a:extLst>
              <a:ext uri="{FF2B5EF4-FFF2-40B4-BE49-F238E27FC236}">
                <a16:creationId xmlns:a16="http://schemas.microsoft.com/office/drawing/2014/main" id="{8A14F6D9-C744-1DD9-7FC9-A7A127B654ED}"/>
              </a:ext>
            </a:extLst>
          </p:cNvPr>
          <p:cNvPicPr>
            <a:picLocks noChangeAspect="1"/>
          </p:cNvPicPr>
          <p:nvPr/>
        </p:nvPicPr>
        <p:blipFill>
          <a:blip r:embed="rId7"/>
          <a:stretch>
            <a:fillRect/>
          </a:stretch>
        </p:blipFill>
        <p:spPr>
          <a:xfrm>
            <a:off x="7605127" y="3117223"/>
            <a:ext cx="3014291" cy="1691630"/>
          </a:xfrm>
          <a:prstGeom prst="rect">
            <a:avLst/>
          </a:prstGeom>
          <a:ln>
            <a:solidFill>
              <a:schemeClr val="bg1">
                <a:lumMod val="85000"/>
              </a:schemeClr>
            </a:solidFill>
          </a:ln>
        </p:spPr>
      </p:pic>
      <p:pic>
        <p:nvPicPr>
          <p:cNvPr id="25" name="Picture 24" descr="A screenshot of a cell phone&#10;&#10;AI-generated content may be incorrect.">
            <a:extLst>
              <a:ext uri="{FF2B5EF4-FFF2-40B4-BE49-F238E27FC236}">
                <a16:creationId xmlns:a16="http://schemas.microsoft.com/office/drawing/2014/main" id="{91A1AA89-FD3E-CDF8-25D3-01026DF02FB8}"/>
              </a:ext>
            </a:extLst>
          </p:cNvPr>
          <p:cNvPicPr>
            <a:picLocks noChangeAspect="1"/>
          </p:cNvPicPr>
          <p:nvPr/>
        </p:nvPicPr>
        <p:blipFill>
          <a:blip r:embed="rId8"/>
          <a:stretch>
            <a:fillRect/>
          </a:stretch>
        </p:blipFill>
        <p:spPr>
          <a:xfrm>
            <a:off x="8888179" y="4103035"/>
            <a:ext cx="3014291" cy="1696516"/>
          </a:xfrm>
          <a:prstGeom prst="rect">
            <a:avLst/>
          </a:prstGeom>
          <a:ln>
            <a:solidFill>
              <a:schemeClr val="bg1">
                <a:lumMod val="85000"/>
              </a:schemeClr>
            </a:solidFill>
          </a:ln>
        </p:spPr>
      </p:pic>
      <p:grpSp>
        <p:nvGrpSpPr>
          <p:cNvPr id="28" name="Group 27">
            <a:extLst>
              <a:ext uri="{FF2B5EF4-FFF2-40B4-BE49-F238E27FC236}">
                <a16:creationId xmlns:a16="http://schemas.microsoft.com/office/drawing/2014/main" id="{14586E3B-E4BD-129E-3112-9FAFE3709FC8}"/>
              </a:ext>
            </a:extLst>
          </p:cNvPr>
          <p:cNvGrpSpPr/>
          <p:nvPr/>
        </p:nvGrpSpPr>
        <p:grpSpPr>
          <a:xfrm>
            <a:off x="3991956" y="5868052"/>
            <a:ext cx="3097776" cy="654908"/>
            <a:chOff x="3497807" y="4355112"/>
            <a:chExt cx="2454823" cy="654908"/>
          </a:xfrm>
        </p:grpSpPr>
        <p:sp>
          <p:nvSpPr>
            <p:cNvPr id="29" name="Rounded Rectangle 28">
              <a:extLst>
                <a:ext uri="{FF2B5EF4-FFF2-40B4-BE49-F238E27FC236}">
                  <a16:creationId xmlns:a16="http://schemas.microsoft.com/office/drawing/2014/main" id="{A8C57969-778A-A255-5983-86E5AA638554}"/>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0" name="Rounded Rectangle 29">
              <a:extLst>
                <a:ext uri="{FF2B5EF4-FFF2-40B4-BE49-F238E27FC236}">
                  <a16:creationId xmlns:a16="http://schemas.microsoft.com/office/drawing/2014/main" id="{29657A25-8D9B-7C67-9191-46B4AB30C0DA}"/>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Rounded Rectangle 30">
              <a:extLst>
                <a:ext uri="{FF2B5EF4-FFF2-40B4-BE49-F238E27FC236}">
                  <a16:creationId xmlns:a16="http://schemas.microsoft.com/office/drawing/2014/main" id="{2ECA8DB4-E27D-4E17-E9DD-B1D6E7314863}"/>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Rounded Rectangle 31">
              <a:hlinkClick r:id="rId9"/>
              <a:extLst>
                <a:ext uri="{FF2B5EF4-FFF2-40B4-BE49-F238E27FC236}">
                  <a16:creationId xmlns:a16="http://schemas.microsoft.com/office/drawing/2014/main" id="{F7BE19B4-97B7-B252-07FC-F671AB3B145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424120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DE0CB-388F-3FB4-6AE1-2648A3CA6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F4340-0199-A0FF-D469-E53476C36A23}"/>
              </a:ext>
            </a:extLst>
          </p:cNvPr>
          <p:cNvSpPr>
            <a:spLocks noGrp="1"/>
          </p:cNvSpPr>
          <p:nvPr>
            <p:ph type="ctrTitle"/>
          </p:nvPr>
        </p:nvSpPr>
        <p:spPr/>
        <p:txBody>
          <a:bodyPr/>
          <a:lstStyle/>
          <a:p>
            <a:r>
              <a:rPr lang="en-GB" noProof="0" dirty="0"/>
              <a:t>Primary – assessment</a:t>
            </a:r>
          </a:p>
        </p:txBody>
      </p:sp>
      <p:sp>
        <p:nvSpPr>
          <p:cNvPr id="7" name="Action Button: Home 6">
            <a:hlinkClick r:id="rId2" action="ppaction://hlinksldjump" highlightClick="1"/>
            <a:extLst>
              <a:ext uri="{FF2B5EF4-FFF2-40B4-BE49-F238E27FC236}">
                <a16:creationId xmlns:a16="http://schemas.microsoft.com/office/drawing/2014/main" id="{88B2A34D-181D-BE78-F9DE-929D1FBC3A6D}"/>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C8C85FBF-EC74-7B46-063D-19DA7EC30607}"/>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ext Placeholder 2">
            <a:extLst>
              <a:ext uri="{FF2B5EF4-FFF2-40B4-BE49-F238E27FC236}">
                <a16:creationId xmlns:a16="http://schemas.microsoft.com/office/drawing/2014/main" id="{14255C2A-0632-7665-AECD-7D0392811B5E}"/>
              </a:ext>
            </a:extLst>
          </p:cNvPr>
          <p:cNvSpPr txBox="1">
            <a:spLocks/>
          </p:cNvSpPr>
          <p:nvPr/>
        </p:nvSpPr>
        <p:spPr>
          <a:xfrm>
            <a:off x="858318" y="1624061"/>
            <a:ext cx="5855634" cy="392496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online support</a:t>
            </a:r>
          </a:p>
          <a:p>
            <a:r>
              <a:rPr lang="en-GB" sz="1500" dirty="0"/>
              <a:t>There is a pupil area on the Oak National Academy website.</a:t>
            </a:r>
          </a:p>
          <a:p>
            <a:r>
              <a:rPr lang="en-GB" sz="1500" dirty="0"/>
              <a:t>Pupils can select their year group, subject, unit and then lesson.</a:t>
            </a:r>
          </a:p>
          <a:p>
            <a:r>
              <a:rPr lang="en-GB" sz="1500" dirty="0"/>
              <a:t>You could give pupils the direct link to the unit or lesson.</a:t>
            </a:r>
          </a:p>
          <a:p>
            <a:r>
              <a:rPr lang="en-GB" sz="1500" dirty="0"/>
              <a:t>Pupils are provided with:</a:t>
            </a:r>
          </a:p>
          <a:p>
            <a:pPr lvl="1"/>
            <a:r>
              <a:rPr lang="en-GB" sz="1500" dirty="0"/>
              <a:t>Introduction (details about the lesson, plus a worksheet download)</a:t>
            </a:r>
          </a:p>
          <a:p>
            <a:pPr lvl="1"/>
            <a:r>
              <a:rPr lang="en-GB" sz="1500" dirty="0"/>
              <a:t>Starter quiz (online questions – their score is highlighted)</a:t>
            </a:r>
          </a:p>
          <a:p>
            <a:pPr lvl="1"/>
            <a:r>
              <a:rPr lang="en-GB" sz="1500" dirty="0"/>
              <a:t>Lesson video (they could play the video, using the worksheet)</a:t>
            </a:r>
          </a:p>
          <a:p>
            <a:pPr lvl="1"/>
            <a:r>
              <a:rPr lang="en-GB" sz="1500" dirty="0"/>
              <a:t>Exit quiz (online questions – their score is highlighted)</a:t>
            </a:r>
          </a:p>
          <a:p>
            <a:r>
              <a:rPr lang="en-GB" sz="1500" dirty="0"/>
              <a:t>At the end, there is the option to print the results (useful as evidence), as well as share the ‘link’ with the teacher (where appropriate).   </a:t>
            </a:r>
          </a:p>
          <a:p>
            <a:pPr marL="0" indent="0">
              <a:buNone/>
            </a:pPr>
            <a:endParaRPr lang="en-GB" sz="1500" noProof="0" dirty="0"/>
          </a:p>
        </p:txBody>
      </p:sp>
      <p:sp>
        <p:nvSpPr>
          <p:cNvPr id="4" name="Text Placeholder 2">
            <a:extLst>
              <a:ext uri="{FF2B5EF4-FFF2-40B4-BE49-F238E27FC236}">
                <a16:creationId xmlns:a16="http://schemas.microsoft.com/office/drawing/2014/main" id="{720A4C60-BECC-2574-59A3-6077CE56C444}"/>
              </a:ext>
            </a:extLst>
          </p:cNvPr>
          <p:cNvSpPr txBox="1">
            <a:spLocks/>
          </p:cNvSpPr>
          <p:nvPr/>
        </p:nvSpPr>
        <p:spPr>
          <a:xfrm>
            <a:off x="6901474" y="5070217"/>
            <a:ext cx="4344160" cy="1628383"/>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assessment and online</a:t>
            </a:r>
          </a:p>
          <a:p>
            <a:r>
              <a:rPr lang="en-GB" sz="1500" dirty="0"/>
              <a:t>There are worksheets and assessment tools for KS1 and KS2 in the </a:t>
            </a:r>
            <a:r>
              <a:rPr lang="en-GB" sz="1500" dirty="0">
                <a:hlinkClick r:id="rId3"/>
              </a:rPr>
              <a:t>healthy eating</a:t>
            </a:r>
            <a:r>
              <a:rPr lang="en-GB" sz="1500" dirty="0"/>
              <a:t>, </a:t>
            </a:r>
            <a:r>
              <a:rPr lang="en-GB" sz="1500" dirty="0">
                <a:hlinkClick r:id="rId4"/>
              </a:rPr>
              <a:t>cooking</a:t>
            </a:r>
            <a:r>
              <a:rPr lang="en-GB" sz="1500" dirty="0"/>
              <a:t>, and </a:t>
            </a:r>
            <a:r>
              <a:rPr lang="en-GB" sz="1500" dirty="0">
                <a:hlinkClick r:id="rId5"/>
              </a:rPr>
              <a:t>where food comes from</a:t>
            </a:r>
            <a:r>
              <a:rPr lang="en-GB" sz="1500" dirty="0"/>
              <a:t> sections.</a:t>
            </a:r>
            <a:endParaRPr lang="en-GB" sz="1500" noProof="0" dirty="0"/>
          </a:p>
          <a:p>
            <a:r>
              <a:rPr lang="en-GB" sz="1500" noProof="0" dirty="0"/>
              <a:t>Check out the interactivity activities to support </a:t>
            </a:r>
            <a:r>
              <a:rPr lang="en-GB" sz="1500" noProof="0" dirty="0">
                <a:hlinkClick r:id="rId6"/>
              </a:rPr>
              <a:t>healthy eating</a:t>
            </a:r>
            <a:r>
              <a:rPr lang="en-GB" sz="1500" dirty="0"/>
              <a:t> and </a:t>
            </a:r>
            <a:r>
              <a:rPr lang="en-GB" sz="1500" dirty="0">
                <a:hlinkClick r:id="rId7"/>
              </a:rPr>
              <a:t>cooking</a:t>
            </a:r>
            <a:r>
              <a:rPr lang="en-GB" sz="1500" dirty="0"/>
              <a:t>.</a:t>
            </a:r>
            <a:endParaRPr lang="en-GB" sz="1500" noProof="0" dirty="0"/>
          </a:p>
        </p:txBody>
      </p:sp>
      <p:pic>
        <p:nvPicPr>
          <p:cNvPr id="23" name="Picture 22" descr="A screenshot of a computer&#10;&#10;AI-generated content may be incorrect.">
            <a:extLst>
              <a:ext uri="{FF2B5EF4-FFF2-40B4-BE49-F238E27FC236}">
                <a16:creationId xmlns:a16="http://schemas.microsoft.com/office/drawing/2014/main" id="{6B4A7623-DA4C-F0DC-CF21-CD5EA5C5C542}"/>
              </a:ext>
            </a:extLst>
          </p:cNvPr>
          <p:cNvPicPr>
            <a:picLocks noChangeAspect="1"/>
          </p:cNvPicPr>
          <p:nvPr/>
        </p:nvPicPr>
        <p:blipFill>
          <a:blip r:embed="rId8"/>
          <a:stretch>
            <a:fillRect/>
          </a:stretch>
        </p:blipFill>
        <p:spPr>
          <a:xfrm>
            <a:off x="6924308" y="626001"/>
            <a:ext cx="3882865" cy="2318816"/>
          </a:xfrm>
          <a:prstGeom prst="rect">
            <a:avLst/>
          </a:prstGeom>
          <a:ln>
            <a:solidFill>
              <a:schemeClr val="bg1">
                <a:lumMod val="85000"/>
              </a:schemeClr>
            </a:solidFill>
          </a:ln>
        </p:spPr>
      </p:pic>
      <p:pic>
        <p:nvPicPr>
          <p:cNvPr id="21" name="Picture 20" descr="A screenshot of a computer&#10;&#10;AI-generated content may be incorrect.">
            <a:extLst>
              <a:ext uri="{FF2B5EF4-FFF2-40B4-BE49-F238E27FC236}">
                <a16:creationId xmlns:a16="http://schemas.microsoft.com/office/drawing/2014/main" id="{1BD33863-5B3B-2D33-68D3-D2F04A6DA2C1}"/>
              </a:ext>
            </a:extLst>
          </p:cNvPr>
          <p:cNvPicPr>
            <a:picLocks noChangeAspect="1"/>
          </p:cNvPicPr>
          <p:nvPr/>
        </p:nvPicPr>
        <p:blipFill>
          <a:blip r:embed="rId9"/>
          <a:stretch>
            <a:fillRect/>
          </a:stretch>
        </p:blipFill>
        <p:spPr>
          <a:xfrm>
            <a:off x="7654380" y="2481688"/>
            <a:ext cx="3882865" cy="2476030"/>
          </a:xfrm>
          <a:prstGeom prst="rect">
            <a:avLst/>
          </a:prstGeom>
        </p:spPr>
      </p:pic>
      <p:grpSp>
        <p:nvGrpSpPr>
          <p:cNvPr id="24" name="Group 23">
            <a:extLst>
              <a:ext uri="{FF2B5EF4-FFF2-40B4-BE49-F238E27FC236}">
                <a16:creationId xmlns:a16="http://schemas.microsoft.com/office/drawing/2014/main" id="{A2ADC0CD-EACB-F082-0C8C-A76042DFC5C4}"/>
              </a:ext>
            </a:extLst>
          </p:cNvPr>
          <p:cNvGrpSpPr/>
          <p:nvPr/>
        </p:nvGrpSpPr>
        <p:grpSpPr>
          <a:xfrm>
            <a:off x="3581280" y="5662125"/>
            <a:ext cx="3097776" cy="654908"/>
            <a:chOff x="3497807" y="4355112"/>
            <a:chExt cx="2454823" cy="654908"/>
          </a:xfrm>
        </p:grpSpPr>
        <p:sp>
          <p:nvSpPr>
            <p:cNvPr id="25" name="Rounded Rectangle 24">
              <a:extLst>
                <a:ext uri="{FF2B5EF4-FFF2-40B4-BE49-F238E27FC236}">
                  <a16:creationId xmlns:a16="http://schemas.microsoft.com/office/drawing/2014/main" id="{8BFD006E-6B0A-46EE-C87F-701C62CBF673}"/>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ounded Rectangle 25">
              <a:extLst>
                <a:ext uri="{FF2B5EF4-FFF2-40B4-BE49-F238E27FC236}">
                  <a16:creationId xmlns:a16="http://schemas.microsoft.com/office/drawing/2014/main" id="{74F756CF-6C53-6FDE-FDFE-09435C8234DB}"/>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Rounded Rectangle 26">
              <a:extLst>
                <a:ext uri="{FF2B5EF4-FFF2-40B4-BE49-F238E27FC236}">
                  <a16:creationId xmlns:a16="http://schemas.microsoft.com/office/drawing/2014/main" id="{7974126F-9933-35CB-ABF1-92CE9132D9E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ounded Rectangle 27">
              <a:hlinkClick r:id="rId10"/>
              <a:extLst>
                <a:ext uri="{FF2B5EF4-FFF2-40B4-BE49-F238E27FC236}">
                  <a16:creationId xmlns:a16="http://schemas.microsoft.com/office/drawing/2014/main" id="{493823DB-A1C2-AC1B-D911-5D0D04DDD0CC}"/>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62856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072A4-4800-8040-5E18-741E7BEA4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498DF-8442-5C0F-9865-D2D6AAE7D03B}"/>
              </a:ext>
            </a:extLst>
          </p:cNvPr>
          <p:cNvSpPr>
            <a:spLocks noGrp="1"/>
          </p:cNvSpPr>
          <p:nvPr>
            <p:ph type="ctrTitle"/>
          </p:nvPr>
        </p:nvSpPr>
        <p:spPr/>
        <p:txBody>
          <a:bodyPr/>
          <a:lstStyle/>
          <a:p>
            <a:r>
              <a:rPr lang="en-GB" noProof="0" dirty="0"/>
              <a:t>Primary – independent learners</a:t>
            </a:r>
          </a:p>
        </p:txBody>
      </p:sp>
      <p:sp>
        <p:nvSpPr>
          <p:cNvPr id="7" name="Action Button: Home 6">
            <a:hlinkClick r:id="rId2" action="ppaction://hlinksldjump" highlightClick="1"/>
            <a:extLst>
              <a:ext uri="{FF2B5EF4-FFF2-40B4-BE49-F238E27FC236}">
                <a16:creationId xmlns:a16="http://schemas.microsoft.com/office/drawing/2014/main" id="{0960BC76-CF1A-45F4-D7C9-6FD47A5BD567}"/>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DCBF3ACE-08B4-1221-1103-A22173CD45BB}"/>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C3A02CFD-AB55-749C-9E5D-6A59B766B510}"/>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
            <a:extLst>
              <a:ext uri="{FF2B5EF4-FFF2-40B4-BE49-F238E27FC236}">
                <a16:creationId xmlns:a16="http://schemas.microsoft.com/office/drawing/2014/main" id="{9CBB7F93-3207-3B3C-0C84-A3320764F2F5}"/>
              </a:ext>
            </a:extLst>
          </p:cNvPr>
          <p:cNvSpPr txBox="1">
            <a:spLocks/>
          </p:cNvSpPr>
          <p:nvPr/>
        </p:nvSpPr>
        <p:spPr>
          <a:xfrm>
            <a:off x="858318" y="1624061"/>
            <a:ext cx="5237682" cy="2810153"/>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independent learners</a:t>
            </a:r>
          </a:p>
          <a:p>
            <a:r>
              <a:rPr lang="en-GB" sz="1500" dirty="0"/>
              <a:t>When pupils are ready, there are several ways the Oak materials can be used to support independent learning.</a:t>
            </a:r>
          </a:p>
          <a:p>
            <a:r>
              <a:rPr lang="en-GB" sz="1500" dirty="0"/>
              <a:t>For example pupils could:</a:t>
            </a:r>
          </a:p>
          <a:p>
            <a:pPr lvl="1"/>
            <a:r>
              <a:rPr lang="en-GB" sz="1500" dirty="0"/>
              <a:t>take the starter quiz</a:t>
            </a:r>
          </a:p>
          <a:p>
            <a:pPr lvl="1"/>
            <a:r>
              <a:rPr lang="en-GB" sz="1500" dirty="0"/>
              <a:t>watch the lesson video</a:t>
            </a:r>
          </a:p>
          <a:p>
            <a:pPr lvl="1"/>
            <a:r>
              <a:rPr lang="en-GB" sz="1500" dirty="0"/>
              <a:t>answering the ‘checks for understanding’, pausing the video when instructed </a:t>
            </a:r>
          </a:p>
          <a:p>
            <a:pPr lvl="1"/>
            <a:r>
              <a:rPr lang="en-GB" sz="1500" dirty="0"/>
              <a:t>complete the worksheet of tasks</a:t>
            </a:r>
          </a:p>
          <a:p>
            <a:pPr lvl="1"/>
            <a:r>
              <a:rPr lang="en-GB" sz="1500" dirty="0"/>
              <a:t>take the exit quiz </a:t>
            </a:r>
          </a:p>
          <a:p>
            <a:pPr marL="0" indent="0">
              <a:buNone/>
            </a:pPr>
            <a:endParaRPr lang="en-GB" sz="1500" noProof="0" dirty="0"/>
          </a:p>
        </p:txBody>
      </p:sp>
      <p:pic>
        <p:nvPicPr>
          <p:cNvPr id="18" name="Picture 17" descr="A questionnaire with text&#10;&#10;AI-generated content may be incorrect.">
            <a:extLst>
              <a:ext uri="{FF2B5EF4-FFF2-40B4-BE49-F238E27FC236}">
                <a16:creationId xmlns:a16="http://schemas.microsoft.com/office/drawing/2014/main" id="{3CBCA602-BB09-8D47-EDF9-3614ED196B3C}"/>
              </a:ext>
            </a:extLst>
          </p:cNvPr>
          <p:cNvPicPr>
            <a:picLocks noChangeAspect="1"/>
          </p:cNvPicPr>
          <p:nvPr/>
        </p:nvPicPr>
        <p:blipFill>
          <a:blip r:embed="rId4"/>
          <a:stretch>
            <a:fillRect/>
          </a:stretch>
        </p:blipFill>
        <p:spPr>
          <a:xfrm>
            <a:off x="6492957" y="1624061"/>
            <a:ext cx="1960203" cy="2566659"/>
          </a:xfrm>
          <a:prstGeom prst="rect">
            <a:avLst/>
          </a:prstGeom>
          <a:ln>
            <a:solidFill>
              <a:schemeClr val="bg1">
                <a:lumMod val="85000"/>
              </a:schemeClr>
            </a:solidFill>
          </a:ln>
        </p:spPr>
      </p:pic>
      <p:pic>
        <p:nvPicPr>
          <p:cNvPr id="19" name="Picture 18" descr="A screenshot of a video&#10;&#10;AI-generated content may be incorrect.">
            <a:extLst>
              <a:ext uri="{FF2B5EF4-FFF2-40B4-BE49-F238E27FC236}">
                <a16:creationId xmlns:a16="http://schemas.microsoft.com/office/drawing/2014/main" id="{250B935A-BDB1-701D-64C0-018D97EF5754}"/>
              </a:ext>
            </a:extLst>
          </p:cNvPr>
          <p:cNvPicPr>
            <a:picLocks noChangeAspect="1"/>
          </p:cNvPicPr>
          <p:nvPr/>
        </p:nvPicPr>
        <p:blipFill>
          <a:blip r:embed="rId5"/>
          <a:stretch>
            <a:fillRect/>
          </a:stretch>
        </p:blipFill>
        <p:spPr>
          <a:xfrm>
            <a:off x="8671587" y="1624061"/>
            <a:ext cx="2973150" cy="1706161"/>
          </a:xfrm>
          <a:prstGeom prst="rect">
            <a:avLst/>
          </a:prstGeom>
        </p:spPr>
      </p:pic>
      <p:pic>
        <p:nvPicPr>
          <p:cNvPr id="20" name="Picture 19" descr="A black and white page of a recipe&#10;&#10;AI-generated content may be incorrect.">
            <a:extLst>
              <a:ext uri="{FF2B5EF4-FFF2-40B4-BE49-F238E27FC236}">
                <a16:creationId xmlns:a16="http://schemas.microsoft.com/office/drawing/2014/main" id="{E67564CE-4AE1-0561-BE13-1FB13639E9C2}"/>
              </a:ext>
            </a:extLst>
          </p:cNvPr>
          <p:cNvPicPr>
            <a:picLocks noChangeAspect="1"/>
          </p:cNvPicPr>
          <p:nvPr/>
        </p:nvPicPr>
        <p:blipFill>
          <a:blip r:embed="rId6"/>
          <a:stretch>
            <a:fillRect/>
          </a:stretch>
        </p:blipFill>
        <p:spPr>
          <a:xfrm>
            <a:off x="8671587" y="3459735"/>
            <a:ext cx="1986804" cy="2842170"/>
          </a:xfrm>
          <a:prstGeom prst="rect">
            <a:avLst/>
          </a:prstGeom>
          <a:ln>
            <a:solidFill>
              <a:schemeClr val="bg1">
                <a:lumMod val="85000"/>
              </a:schemeClr>
            </a:solidFill>
          </a:ln>
        </p:spPr>
      </p:pic>
      <p:grpSp>
        <p:nvGrpSpPr>
          <p:cNvPr id="21" name="Group 20">
            <a:extLst>
              <a:ext uri="{FF2B5EF4-FFF2-40B4-BE49-F238E27FC236}">
                <a16:creationId xmlns:a16="http://schemas.microsoft.com/office/drawing/2014/main" id="{1B720BF5-9F80-543F-07DB-B3BC7DB07E53}"/>
              </a:ext>
            </a:extLst>
          </p:cNvPr>
          <p:cNvGrpSpPr/>
          <p:nvPr/>
        </p:nvGrpSpPr>
        <p:grpSpPr>
          <a:xfrm>
            <a:off x="2998224" y="4553366"/>
            <a:ext cx="3097776" cy="654908"/>
            <a:chOff x="3497807" y="4355112"/>
            <a:chExt cx="2454823" cy="654908"/>
          </a:xfrm>
        </p:grpSpPr>
        <p:sp>
          <p:nvSpPr>
            <p:cNvPr id="22" name="Rounded Rectangle 21">
              <a:extLst>
                <a:ext uri="{FF2B5EF4-FFF2-40B4-BE49-F238E27FC236}">
                  <a16:creationId xmlns:a16="http://schemas.microsoft.com/office/drawing/2014/main" id="{C4E181BA-26AB-586F-D0D3-B4FCDBA949A7}"/>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2E0FA657-2642-D79E-2703-A2BE49F4647C}"/>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extLst>
                <a:ext uri="{FF2B5EF4-FFF2-40B4-BE49-F238E27FC236}">
                  <a16:creationId xmlns:a16="http://schemas.microsoft.com/office/drawing/2014/main" id="{D976856D-0D87-3008-6EAC-4D797EFF135F}"/>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ounded Rectangle 24">
              <a:hlinkClick r:id="rId7"/>
              <a:extLst>
                <a:ext uri="{FF2B5EF4-FFF2-40B4-BE49-F238E27FC236}">
                  <a16:creationId xmlns:a16="http://schemas.microsoft.com/office/drawing/2014/main" id="{7ABC98C2-80AD-E59A-2A7F-7B5069ABE48D}"/>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326566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F7688-8EF4-4AF6-0B5A-48A8E3704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520A8-C3A4-DF18-896C-8B927D809E90}"/>
              </a:ext>
            </a:extLst>
          </p:cNvPr>
          <p:cNvSpPr>
            <a:spLocks noGrp="1"/>
          </p:cNvSpPr>
          <p:nvPr>
            <p:ph type="ctrTitle"/>
          </p:nvPr>
        </p:nvSpPr>
        <p:spPr/>
        <p:txBody>
          <a:bodyPr/>
          <a:lstStyle/>
          <a:p>
            <a:r>
              <a:rPr lang="en-GB" noProof="0" dirty="0"/>
              <a:t>Primary – independent learners</a:t>
            </a:r>
          </a:p>
        </p:txBody>
      </p:sp>
      <p:sp>
        <p:nvSpPr>
          <p:cNvPr id="7" name="Action Button: Home 6">
            <a:hlinkClick r:id="rId2" action="ppaction://hlinksldjump" highlightClick="1"/>
            <a:extLst>
              <a:ext uri="{FF2B5EF4-FFF2-40B4-BE49-F238E27FC236}">
                <a16:creationId xmlns:a16="http://schemas.microsoft.com/office/drawing/2014/main" id="{31275370-6DA6-296F-48F0-D61CA917F7EE}"/>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2E964EFE-24E6-436E-FFD0-CCA37D9318F1}"/>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0C45F170-6C0A-100C-8C6B-B519DEE74364}"/>
              </a:ext>
            </a:extLst>
          </p:cNvPr>
          <p:cNvSpPr txBox="1">
            <a:spLocks/>
          </p:cNvSpPr>
          <p:nvPr/>
        </p:nvSpPr>
        <p:spPr>
          <a:xfrm>
            <a:off x="858318" y="1624061"/>
            <a:ext cx="6056049" cy="388739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online support</a:t>
            </a:r>
          </a:p>
          <a:p>
            <a:r>
              <a:rPr lang="en-GB" sz="1500" dirty="0"/>
              <a:t>There is a pupil area on the Oak National Academy website.</a:t>
            </a:r>
          </a:p>
          <a:p>
            <a:r>
              <a:rPr lang="en-GB" sz="1500" dirty="0"/>
              <a:t>Pupils can select their year group, subject, unit and then lesson.</a:t>
            </a:r>
          </a:p>
          <a:p>
            <a:r>
              <a:rPr lang="en-GB" sz="1500" dirty="0"/>
              <a:t>You could give pupils the direct link to the unit or lesson.</a:t>
            </a:r>
          </a:p>
          <a:p>
            <a:r>
              <a:rPr lang="en-GB" sz="1500" dirty="0"/>
              <a:t>Pupils are provided with:</a:t>
            </a:r>
          </a:p>
          <a:p>
            <a:pPr lvl="1"/>
            <a:r>
              <a:rPr lang="en-GB" sz="1500" dirty="0"/>
              <a:t>Introduction (details about the lesson, plus a worksheet download)</a:t>
            </a:r>
          </a:p>
          <a:p>
            <a:pPr lvl="1"/>
            <a:r>
              <a:rPr lang="en-GB" sz="1500" dirty="0"/>
              <a:t>Starter quiz (online questions – their score is highlighted)</a:t>
            </a:r>
          </a:p>
          <a:p>
            <a:pPr lvl="1"/>
            <a:r>
              <a:rPr lang="en-GB" sz="1500" dirty="0"/>
              <a:t>Lesson video (they could play the video, using the worksheet)</a:t>
            </a:r>
          </a:p>
          <a:p>
            <a:pPr lvl="1"/>
            <a:r>
              <a:rPr lang="en-GB" sz="1500" dirty="0"/>
              <a:t>Exit quiz (online questions – their score is highlighted)</a:t>
            </a:r>
          </a:p>
          <a:p>
            <a:r>
              <a:rPr lang="en-GB" sz="1500" dirty="0"/>
              <a:t>At the end, there is the option to print the results (useful as evidence), as well as share the ‘link’ with the teacher (where appropriate).   </a:t>
            </a:r>
          </a:p>
          <a:p>
            <a:pPr marL="0" indent="0">
              <a:buNone/>
            </a:pPr>
            <a:endParaRPr lang="en-GB" sz="1500" noProof="0" dirty="0"/>
          </a:p>
        </p:txBody>
      </p:sp>
      <p:sp>
        <p:nvSpPr>
          <p:cNvPr id="12" name="Text Placeholder 2">
            <a:extLst>
              <a:ext uri="{FF2B5EF4-FFF2-40B4-BE49-F238E27FC236}">
                <a16:creationId xmlns:a16="http://schemas.microsoft.com/office/drawing/2014/main" id="{A8554ACE-D397-BF65-CC2E-7BBBE060DEC8}"/>
              </a:ext>
            </a:extLst>
          </p:cNvPr>
          <p:cNvSpPr txBox="1">
            <a:spLocks/>
          </p:cNvSpPr>
          <p:nvPr/>
        </p:nvSpPr>
        <p:spPr>
          <a:xfrm>
            <a:off x="7114176" y="5400253"/>
            <a:ext cx="4084092" cy="129018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independent learners</a:t>
            </a:r>
          </a:p>
          <a:p>
            <a:r>
              <a:rPr lang="en-GB" sz="1500" dirty="0"/>
              <a:t>Use the Food route activity charts for pupils in </a:t>
            </a:r>
            <a:r>
              <a:rPr lang="en-GB" sz="1500" dirty="0">
                <a:hlinkClick r:id="rId3"/>
              </a:rPr>
              <a:t>KS1</a:t>
            </a:r>
            <a:r>
              <a:rPr lang="en-GB" sz="1500" dirty="0"/>
              <a:t> and </a:t>
            </a:r>
            <a:r>
              <a:rPr lang="en-GB" sz="1500" dirty="0">
                <a:hlinkClick r:id="rId4"/>
              </a:rPr>
              <a:t>KS2</a:t>
            </a:r>
            <a:r>
              <a:rPr lang="en-GB" sz="1500" dirty="0"/>
              <a:t>.</a:t>
            </a:r>
          </a:p>
          <a:p>
            <a:r>
              <a:rPr lang="en-GB" sz="1500" dirty="0"/>
              <a:t>Get creative with the </a:t>
            </a:r>
            <a:r>
              <a:rPr lang="en-GB" sz="1500" dirty="0">
                <a:hlinkClick r:id="rId5"/>
              </a:rPr>
              <a:t>Learn with stories</a:t>
            </a:r>
            <a:r>
              <a:rPr lang="en-GB" sz="1500" dirty="0"/>
              <a:t>.</a:t>
            </a:r>
          </a:p>
        </p:txBody>
      </p:sp>
      <p:grpSp>
        <p:nvGrpSpPr>
          <p:cNvPr id="13" name="Group 12">
            <a:extLst>
              <a:ext uri="{FF2B5EF4-FFF2-40B4-BE49-F238E27FC236}">
                <a16:creationId xmlns:a16="http://schemas.microsoft.com/office/drawing/2014/main" id="{499B887D-F38C-2FF2-9B07-836F30D7730A}"/>
              </a:ext>
            </a:extLst>
          </p:cNvPr>
          <p:cNvGrpSpPr/>
          <p:nvPr/>
        </p:nvGrpSpPr>
        <p:grpSpPr>
          <a:xfrm>
            <a:off x="3886342" y="5688879"/>
            <a:ext cx="3097776" cy="654908"/>
            <a:chOff x="3497807" y="4355112"/>
            <a:chExt cx="2454823" cy="654908"/>
          </a:xfrm>
        </p:grpSpPr>
        <p:sp>
          <p:nvSpPr>
            <p:cNvPr id="14" name="Rounded Rectangle 13">
              <a:extLst>
                <a:ext uri="{FF2B5EF4-FFF2-40B4-BE49-F238E27FC236}">
                  <a16:creationId xmlns:a16="http://schemas.microsoft.com/office/drawing/2014/main" id="{C8A02FC2-EB3D-6140-8632-159D19810102}"/>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C7287136-9985-453C-9C8F-E28427AC409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81498197-6339-FF92-0D31-116C8621317E}"/>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hlinkClick r:id="rId6"/>
              <a:extLst>
                <a:ext uri="{FF2B5EF4-FFF2-40B4-BE49-F238E27FC236}">
                  <a16:creationId xmlns:a16="http://schemas.microsoft.com/office/drawing/2014/main" id="{2923EC3C-B73A-14B0-C02A-2777E9ED1B15}"/>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pic>
        <p:nvPicPr>
          <p:cNvPr id="18" name="Picture 17" descr="A screenshot of a computer&#10;&#10;AI-generated content may be incorrect.">
            <a:extLst>
              <a:ext uri="{FF2B5EF4-FFF2-40B4-BE49-F238E27FC236}">
                <a16:creationId xmlns:a16="http://schemas.microsoft.com/office/drawing/2014/main" id="{47604841-9C7F-781C-FBED-D61FF512EFDA}"/>
              </a:ext>
            </a:extLst>
          </p:cNvPr>
          <p:cNvPicPr>
            <a:picLocks noChangeAspect="1"/>
          </p:cNvPicPr>
          <p:nvPr/>
        </p:nvPicPr>
        <p:blipFill>
          <a:blip r:embed="rId7"/>
          <a:stretch>
            <a:fillRect/>
          </a:stretch>
        </p:blipFill>
        <p:spPr>
          <a:xfrm>
            <a:off x="8211242" y="919512"/>
            <a:ext cx="3882865" cy="2318816"/>
          </a:xfrm>
          <a:prstGeom prst="rect">
            <a:avLst/>
          </a:prstGeom>
          <a:ln>
            <a:solidFill>
              <a:schemeClr val="bg1">
                <a:lumMod val="85000"/>
              </a:schemeClr>
            </a:solidFill>
          </a:ln>
        </p:spPr>
      </p:pic>
      <p:pic>
        <p:nvPicPr>
          <p:cNvPr id="20" name="Picture 19" descr="A screenshot of a recipe&#10;&#10;AI-generated content may be incorrect.">
            <a:extLst>
              <a:ext uri="{FF2B5EF4-FFF2-40B4-BE49-F238E27FC236}">
                <a16:creationId xmlns:a16="http://schemas.microsoft.com/office/drawing/2014/main" id="{8CC8381F-60B4-3ED6-EE74-5EAB76035BF5}"/>
              </a:ext>
            </a:extLst>
          </p:cNvPr>
          <p:cNvPicPr>
            <a:picLocks noChangeAspect="1"/>
          </p:cNvPicPr>
          <p:nvPr/>
        </p:nvPicPr>
        <p:blipFill>
          <a:blip r:embed="rId8"/>
          <a:stretch>
            <a:fillRect/>
          </a:stretch>
        </p:blipFill>
        <p:spPr>
          <a:xfrm>
            <a:off x="7114176" y="2804757"/>
            <a:ext cx="3921007" cy="2342286"/>
          </a:xfrm>
          <a:prstGeom prst="rect">
            <a:avLst/>
          </a:prstGeom>
          <a:ln>
            <a:solidFill>
              <a:schemeClr val="bg1">
                <a:lumMod val="95000"/>
              </a:schemeClr>
            </a:solidFill>
          </a:ln>
        </p:spPr>
      </p:pic>
    </p:spTree>
    <p:extLst>
      <p:ext uri="{BB962C8B-B14F-4D97-AF65-F5344CB8AC3E}">
        <p14:creationId xmlns:p14="http://schemas.microsoft.com/office/powerpoint/2010/main" val="342233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1DE3-9BC8-9034-4A7B-A0FABB58DC1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6BB8B71-424C-D334-C01A-01D7712EF070}"/>
              </a:ext>
            </a:extLst>
          </p:cNvPr>
          <p:cNvSpPr>
            <a:spLocks noGrp="1"/>
          </p:cNvSpPr>
          <p:nvPr>
            <p:ph type="ctrTitle"/>
          </p:nvPr>
        </p:nvSpPr>
        <p:spPr>
          <a:xfrm>
            <a:off x="580769" y="1083274"/>
            <a:ext cx="10752249" cy="643155"/>
          </a:xfrm>
        </p:spPr>
        <p:txBody>
          <a:bodyPr>
            <a:noAutofit/>
          </a:bodyPr>
          <a:lstStyle/>
          <a:p>
            <a:pPr algn="l"/>
            <a:r>
              <a:rPr lang="en-GB" noProof="0" dirty="0"/>
              <a:t>Secondary: What area do you want to explore?</a:t>
            </a:r>
          </a:p>
        </p:txBody>
      </p:sp>
      <p:sp>
        <p:nvSpPr>
          <p:cNvPr id="8" name="Action Button: Home 7">
            <a:hlinkClick r:id="rId2" action="ppaction://hlinksldjump" highlightClick="1"/>
            <a:extLst>
              <a:ext uri="{FF2B5EF4-FFF2-40B4-BE49-F238E27FC236}">
                <a16:creationId xmlns:a16="http://schemas.microsoft.com/office/drawing/2014/main" id="{A2803A96-C1F5-8B31-706A-EE182D67A9E8}"/>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9" name="Group 8">
            <a:extLst>
              <a:ext uri="{FF2B5EF4-FFF2-40B4-BE49-F238E27FC236}">
                <a16:creationId xmlns:a16="http://schemas.microsoft.com/office/drawing/2014/main" id="{158883CB-AB10-CD23-41DC-4D4DD3A313D1}"/>
              </a:ext>
            </a:extLst>
          </p:cNvPr>
          <p:cNvGrpSpPr/>
          <p:nvPr/>
        </p:nvGrpSpPr>
        <p:grpSpPr>
          <a:xfrm>
            <a:off x="822554" y="3560795"/>
            <a:ext cx="2454823" cy="654908"/>
            <a:chOff x="3497807" y="4355112"/>
            <a:chExt cx="2454823" cy="654908"/>
          </a:xfrm>
        </p:grpSpPr>
        <p:sp>
          <p:nvSpPr>
            <p:cNvPr id="10" name="Rounded Rectangle 9">
              <a:extLst>
                <a:ext uri="{FF2B5EF4-FFF2-40B4-BE49-F238E27FC236}">
                  <a16:creationId xmlns:a16="http://schemas.microsoft.com/office/drawing/2014/main" id="{2A8C5C04-68BD-C092-88D7-941DB8B6F839}"/>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4124BAA7-05C2-8345-C939-AFC38CA9F882}"/>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C66A6548-6FB3-8552-1D87-724209BEF5C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3" action="ppaction://hlinksldjump"/>
              <a:extLst>
                <a:ext uri="{FF2B5EF4-FFF2-40B4-BE49-F238E27FC236}">
                  <a16:creationId xmlns:a16="http://schemas.microsoft.com/office/drawing/2014/main" id="{D7ADBB6C-BB3B-056B-B7B8-DE8D0A829421}"/>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training</a:t>
              </a:r>
            </a:p>
          </p:txBody>
        </p:sp>
      </p:grpSp>
      <p:grpSp>
        <p:nvGrpSpPr>
          <p:cNvPr id="14" name="Group 13">
            <a:extLst>
              <a:ext uri="{FF2B5EF4-FFF2-40B4-BE49-F238E27FC236}">
                <a16:creationId xmlns:a16="http://schemas.microsoft.com/office/drawing/2014/main" id="{8F02EDA3-10AD-4967-5249-6BFCB2AC468D}"/>
              </a:ext>
            </a:extLst>
          </p:cNvPr>
          <p:cNvGrpSpPr/>
          <p:nvPr/>
        </p:nvGrpSpPr>
        <p:grpSpPr>
          <a:xfrm>
            <a:off x="3507167" y="3554284"/>
            <a:ext cx="2454823" cy="654908"/>
            <a:chOff x="3497807" y="4355112"/>
            <a:chExt cx="2454823" cy="654908"/>
          </a:xfrm>
        </p:grpSpPr>
        <p:sp>
          <p:nvSpPr>
            <p:cNvPr id="15" name="Rounded Rectangle 14">
              <a:extLst>
                <a:ext uri="{FF2B5EF4-FFF2-40B4-BE49-F238E27FC236}">
                  <a16:creationId xmlns:a16="http://schemas.microsoft.com/office/drawing/2014/main" id="{8F66E8D3-103A-2EF4-AD70-782F5A144C1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3CFA205D-A5EA-AD27-228D-4FC8249DB357}"/>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2477E7F3-E214-F41C-EBE1-830ABA39FC7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4" action="ppaction://hlinksldjump"/>
              <a:extLst>
                <a:ext uri="{FF2B5EF4-FFF2-40B4-BE49-F238E27FC236}">
                  <a16:creationId xmlns:a16="http://schemas.microsoft.com/office/drawing/2014/main" id="{ACB11306-66A1-2D53-DD72-75826371CA8D}"/>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resources</a:t>
              </a:r>
            </a:p>
          </p:txBody>
        </p:sp>
      </p:grpSp>
      <p:sp>
        <p:nvSpPr>
          <p:cNvPr id="29" name="Text Placeholder 2">
            <a:extLst>
              <a:ext uri="{FF2B5EF4-FFF2-40B4-BE49-F238E27FC236}">
                <a16:creationId xmlns:a16="http://schemas.microsoft.com/office/drawing/2014/main" id="{3CB7461F-4060-CB49-F09F-2B73B98F6E6B}"/>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sp>
        <p:nvSpPr>
          <p:cNvPr id="2" name="Action Button: Back or Previous 1">
            <a:hlinkClick r:id="rId2" action="ppaction://hlinksldjump" highlightClick="1"/>
            <a:extLst>
              <a:ext uri="{FF2B5EF4-FFF2-40B4-BE49-F238E27FC236}">
                <a16:creationId xmlns:a16="http://schemas.microsoft.com/office/drawing/2014/main" id="{C9ED7F89-9F6D-0530-4390-046C802117B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24673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F7D9EF-7371-573F-2876-5AA306ECB8B9}"/>
              </a:ext>
            </a:extLst>
          </p:cNvPr>
          <p:cNvSpPr>
            <a:spLocks noGrp="1"/>
          </p:cNvSpPr>
          <p:nvPr>
            <p:ph type="ctrTitle"/>
          </p:nvPr>
        </p:nvSpPr>
        <p:spPr>
          <a:xfrm>
            <a:off x="580769" y="1083274"/>
            <a:ext cx="8340809" cy="643155"/>
          </a:xfrm>
        </p:spPr>
        <p:txBody>
          <a:bodyPr>
            <a:normAutofit/>
          </a:bodyPr>
          <a:lstStyle/>
          <a:p>
            <a:pPr algn="l"/>
            <a:r>
              <a:rPr lang="en-GB" noProof="0" dirty="0"/>
              <a:t>Which age phase do you teach?</a:t>
            </a:r>
          </a:p>
        </p:txBody>
      </p:sp>
      <p:sp>
        <p:nvSpPr>
          <p:cNvPr id="8" name="Action Button: Home 7">
            <a:hlinkClick r:id="rId2" action="ppaction://hlinksldjump" highlightClick="1"/>
            <a:extLst>
              <a:ext uri="{FF2B5EF4-FFF2-40B4-BE49-F238E27FC236}">
                <a16:creationId xmlns:a16="http://schemas.microsoft.com/office/drawing/2014/main" id="{92DF6C94-C751-88B3-44D3-58C100C7ADA1}"/>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9" name="Group 8">
            <a:extLst>
              <a:ext uri="{FF2B5EF4-FFF2-40B4-BE49-F238E27FC236}">
                <a16:creationId xmlns:a16="http://schemas.microsoft.com/office/drawing/2014/main" id="{666CC65C-1E75-1F5F-BD66-4020ED29B916}"/>
              </a:ext>
            </a:extLst>
          </p:cNvPr>
          <p:cNvGrpSpPr/>
          <p:nvPr/>
        </p:nvGrpSpPr>
        <p:grpSpPr>
          <a:xfrm>
            <a:off x="822554" y="3560795"/>
            <a:ext cx="2454823" cy="654908"/>
            <a:chOff x="3497807" y="4355112"/>
            <a:chExt cx="2454823" cy="654908"/>
          </a:xfrm>
        </p:grpSpPr>
        <p:sp>
          <p:nvSpPr>
            <p:cNvPr id="10" name="Rounded Rectangle 9">
              <a:extLst>
                <a:ext uri="{FF2B5EF4-FFF2-40B4-BE49-F238E27FC236}">
                  <a16:creationId xmlns:a16="http://schemas.microsoft.com/office/drawing/2014/main" id="{D9A3F7A3-533D-2406-9A7B-ED54F760ECBB}"/>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FCC1C549-A4F5-DB66-9BAB-315E5C9F9ACA}"/>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19C06B2E-E572-BD49-28D7-BC9874C3B1C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3" action="ppaction://hlinksldjump"/>
              <a:extLst>
                <a:ext uri="{FF2B5EF4-FFF2-40B4-BE49-F238E27FC236}">
                  <a16:creationId xmlns:a16="http://schemas.microsoft.com/office/drawing/2014/main" id="{48DC9169-E814-B931-4D88-E94E2722EC83}"/>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primary</a:t>
              </a:r>
            </a:p>
          </p:txBody>
        </p:sp>
      </p:grpSp>
      <p:grpSp>
        <p:nvGrpSpPr>
          <p:cNvPr id="14" name="Group 13">
            <a:extLst>
              <a:ext uri="{FF2B5EF4-FFF2-40B4-BE49-F238E27FC236}">
                <a16:creationId xmlns:a16="http://schemas.microsoft.com/office/drawing/2014/main" id="{4F67630D-9E91-3660-80D4-EA844B93D853}"/>
              </a:ext>
            </a:extLst>
          </p:cNvPr>
          <p:cNvGrpSpPr/>
          <p:nvPr/>
        </p:nvGrpSpPr>
        <p:grpSpPr>
          <a:xfrm>
            <a:off x="3507167" y="3554284"/>
            <a:ext cx="2454823" cy="654908"/>
            <a:chOff x="3497807" y="4355112"/>
            <a:chExt cx="2454823" cy="654908"/>
          </a:xfrm>
        </p:grpSpPr>
        <p:sp>
          <p:nvSpPr>
            <p:cNvPr id="15" name="Rounded Rectangle 14">
              <a:extLst>
                <a:ext uri="{FF2B5EF4-FFF2-40B4-BE49-F238E27FC236}">
                  <a16:creationId xmlns:a16="http://schemas.microsoft.com/office/drawing/2014/main" id="{B86469A8-939A-2C87-A2FC-062138CF599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2704C3C3-D6BB-C143-672E-4874F5E6FBD7}"/>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EF07DF46-8EFE-2285-BE4D-34578BDB2C4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4" action="ppaction://hlinksldjump"/>
              <a:extLst>
                <a:ext uri="{FF2B5EF4-FFF2-40B4-BE49-F238E27FC236}">
                  <a16:creationId xmlns:a16="http://schemas.microsoft.com/office/drawing/2014/main" id="{E0F7010E-987D-C038-27DB-1D863EFE49CB}"/>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secondary</a:t>
              </a:r>
            </a:p>
          </p:txBody>
        </p:sp>
      </p:grpSp>
      <p:sp>
        <p:nvSpPr>
          <p:cNvPr id="29" name="Text Placeholder 2">
            <a:extLst>
              <a:ext uri="{FF2B5EF4-FFF2-40B4-BE49-F238E27FC236}">
                <a16:creationId xmlns:a16="http://schemas.microsoft.com/office/drawing/2014/main" id="{0063A151-8E53-872F-5676-A9718E43F59E}"/>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spTree>
    <p:extLst>
      <p:ext uri="{BB962C8B-B14F-4D97-AF65-F5344CB8AC3E}">
        <p14:creationId xmlns:p14="http://schemas.microsoft.com/office/powerpoint/2010/main" val="3770971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792CE-D413-B0BD-E029-7891706D4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5AC68-6FEE-21E6-6CF3-292996045251}"/>
              </a:ext>
            </a:extLst>
          </p:cNvPr>
          <p:cNvSpPr>
            <a:spLocks noGrp="1"/>
          </p:cNvSpPr>
          <p:nvPr>
            <p:ph type="ctrTitle"/>
          </p:nvPr>
        </p:nvSpPr>
        <p:spPr>
          <a:xfrm>
            <a:off x="822554" y="978653"/>
            <a:ext cx="8418236" cy="691661"/>
          </a:xfrm>
        </p:spPr>
        <p:txBody>
          <a:bodyPr>
            <a:noAutofit/>
          </a:bodyPr>
          <a:lstStyle/>
          <a:p>
            <a:r>
              <a:rPr lang="en-GB" noProof="0" dirty="0"/>
              <a:t>Secondary - training</a:t>
            </a:r>
          </a:p>
        </p:txBody>
      </p:sp>
      <p:sp>
        <p:nvSpPr>
          <p:cNvPr id="15" name="Text Placeholder 2">
            <a:extLst>
              <a:ext uri="{FF2B5EF4-FFF2-40B4-BE49-F238E27FC236}">
                <a16:creationId xmlns:a16="http://schemas.microsoft.com/office/drawing/2014/main" id="{2C849EB8-7A2A-58D8-9F06-30C34EA42E60}"/>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grpSp>
        <p:nvGrpSpPr>
          <p:cNvPr id="54" name="Group 53">
            <a:extLst>
              <a:ext uri="{FF2B5EF4-FFF2-40B4-BE49-F238E27FC236}">
                <a16:creationId xmlns:a16="http://schemas.microsoft.com/office/drawing/2014/main" id="{A2495D92-479C-0B34-7F34-4E10D8CB0638}"/>
              </a:ext>
            </a:extLst>
          </p:cNvPr>
          <p:cNvGrpSpPr/>
          <p:nvPr/>
        </p:nvGrpSpPr>
        <p:grpSpPr>
          <a:xfrm>
            <a:off x="982551" y="3612739"/>
            <a:ext cx="3097776" cy="654908"/>
            <a:chOff x="3497807" y="4355112"/>
            <a:chExt cx="2454823" cy="654908"/>
          </a:xfrm>
        </p:grpSpPr>
        <p:sp>
          <p:nvSpPr>
            <p:cNvPr id="55" name="Rounded Rectangle 54">
              <a:extLst>
                <a:ext uri="{FF2B5EF4-FFF2-40B4-BE49-F238E27FC236}">
                  <a16:creationId xmlns:a16="http://schemas.microsoft.com/office/drawing/2014/main" id="{36B70942-3103-BF17-F60A-F1D7655DB8F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6" name="Rounded Rectangle 55">
              <a:extLst>
                <a:ext uri="{FF2B5EF4-FFF2-40B4-BE49-F238E27FC236}">
                  <a16:creationId xmlns:a16="http://schemas.microsoft.com/office/drawing/2014/main" id="{1736B04E-7512-1EE9-FB63-0DD9D50C9B5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7" name="Rounded Rectangle 56">
              <a:extLst>
                <a:ext uri="{FF2B5EF4-FFF2-40B4-BE49-F238E27FC236}">
                  <a16:creationId xmlns:a16="http://schemas.microsoft.com/office/drawing/2014/main" id="{7EA1F95E-7DFC-47B7-C26A-0437718B972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Rounded Rectangle 57">
              <a:hlinkClick r:id="rId2" action="ppaction://hlinksldjump"/>
              <a:extLst>
                <a:ext uri="{FF2B5EF4-FFF2-40B4-BE49-F238E27FC236}">
                  <a16:creationId xmlns:a16="http://schemas.microsoft.com/office/drawing/2014/main" id="{BB5AF786-C514-3D62-0DC7-BE37DA87C63D}"/>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explore Oak</a:t>
              </a:r>
            </a:p>
          </p:txBody>
        </p:sp>
      </p:grpSp>
      <p:grpSp>
        <p:nvGrpSpPr>
          <p:cNvPr id="59" name="Group 58">
            <a:extLst>
              <a:ext uri="{FF2B5EF4-FFF2-40B4-BE49-F238E27FC236}">
                <a16:creationId xmlns:a16="http://schemas.microsoft.com/office/drawing/2014/main" id="{DC70C606-037A-8F4C-9ADD-DCE513DD978F}"/>
              </a:ext>
            </a:extLst>
          </p:cNvPr>
          <p:cNvGrpSpPr/>
          <p:nvPr/>
        </p:nvGrpSpPr>
        <p:grpSpPr>
          <a:xfrm>
            <a:off x="4573968" y="3603069"/>
            <a:ext cx="3097776" cy="654908"/>
            <a:chOff x="3497807" y="4355112"/>
            <a:chExt cx="2454823" cy="654908"/>
          </a:xfrm>
        </p:grpSpPr>
        <p:sp>
          <p:nvSpPr>
            <p:cNvPr id="60" name="Rounded Rectangle 59">
              <a:extLst>
                <a:ext uri="{FF2B5EF4-FFF2-40B4-BE49-F238E27FC236}">
                  <a16:creationId xmlns:a16="http://schemas.microsoft.com/office/drawing/2014/main" id="{D86DFF9B-65B3-D814-F8C0-3ABFB1B78554}"/>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1" name="Rounded Rectangle 60">
              <a:extLst>
                <a:ext uri="{FF2B5EF4-FFF2-40B4-BE49-F238E27FC236}">
                  <a16:creationId xmlns:a16="http://schemas.microsoft.com/office/drawing/2014/main" id="{688E1F22-1F9F-DD5E-E6AD-04361EDF81B8}"/>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2" name="Rounded Rectangle 61">
              <a:extLst>
                <a:ext uri="{FF2B5EF4-FFF2-40B4-BE49-F238E27FC236}">
                  <a16:creationId xmlns:a16="http://schemas.microsoft.com/office/drawing/2014/main" id="{0B46BB08-1A14-5AA0-0C15-74B7CC496C3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3" name="Rounded Rectangle 62">
              <a:hlinkClick r:id="rId3" action="ppaction://hlinksldjump"/>
              <a:extLst>
                <a:ext uri="{FF2B5EF4-FFF2-40B4-BE49-F238E27FC236}">
                  <a16:creationId xmlns:a16="http://schemas.microsoft.com/office/drawing/2014/main" id="{28FAB336-8278-57FD-6627-18484B162CE4}"/>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plan your CPD</a:t>
              </a:r>
            </a:p>
          </p:txBody>
        </p:sp>
      </p:grpSp>
      <p:sp>
        <p:nvSpPr>
          <p:cNvPr id="75" name="Action Button: Home 74">
            <a:hlinkClick r:id="rId4" action="ppaction://hlinksldjump" highlightClick="1"/>
            <a:extLst>
              <a:ext uri="{FF2B5EF4-FFF2-40B4-BE49-F238E27FC236}">
                <a16:creationId xmlns:a16="http://schemas.microsoft.com/office/drawing/2014/main" id="{0C1C5090-BF64-5575-FD4A-40DBDB54C658}"/>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6" name="Action Button: Back or Previous 75">
            <a:hlinkClick r:id="rId5" action="ppaction://hlinksldjump" highlightClick="1"/>
            <a:extLst>
              <a:ext uri="{FF2B5EF4-FFF2-40B4-BE49-F238E27FC236}">
                <a16:creationId xmlns:a16="http://schemas.microsoft.com/office/drawing/2014/main" id="{A83A685B-E220-9FB0-6557-6E5BA401F5AF}"/>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B3D36D61-D91F-9800-A615-A15CB1778A4E}"/>
              </a:ext>
            </a:extLst>
          </p:cNvPr>
          <p:cNvGrpSpPr/>
          <p:nvPr/>
        </p:nvGrpSpPr>
        <p:grpSpPr>
          <a:xfrm>
            <a:off x="8165385" y="3632080"/>
            <a:ext cx="3097776" cy="654908"/>
            <a:chOff x="3497807" y="4355112"/>
            <a:chExt cx="2454823" cy="654908"/>
          </a:xfrm>
        </p:grpSpPr>
        <p:sp>
          <p:nvSpPr>
            <p:cNvPr id="4" name="Rounded Rectangle 3">
              <a:extLst>
                <a:ext uri="{FF2B5EF4-FFF2-40B4-BE49-F238E27FC236}">
                  <a16:creationId xmlns:a16="http://schemas.microsoft.com/office/drawing/2014/main" id="{04D884E0-FCCE-D823-F97D-342D6F30C6D6}"/>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CAF45F38-9381-35AE-0692-EBB0DFAFC572}"/>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ounded Rectangle 6">
              <a:extLst>
                <a:ext uri="{FF2B5EF4-FFF2-40B4-BE49-F238E27FC236}">
                  <a16:creationId xmlns:a16="http://schemas.microsoft.com/office/drawing/2014/main" id="{8AD8164B-0FF9-263C-7A80-1BFC79D5069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ounded Rectangle 7">
              <a:hlinkClick r:id="rId6" action="ppaction://hlinksldjump"/>
              <a:extLst>
                <a:ext uri="{FF2B5EF4-FFF2-40B4-BE49-F238E27FC236}">
                  <a16:creationId xmlns:a16="http://schemas.microsoft.com/office/drawing/2014/main" id="{6488AC4B-D7A5-8BE6-FD05-575826630C6B}"/>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create your </a:t>
              </a:r>
              <a:r>
                <a:rPr lang="en-GB" sz="2200" b="1" noProof="0" dirty="0" err="1"/>
                <a:t>SoL</a:t>
              </a:r>
              <a:endParaRPr lang="en-GB" sz="2200" b="1" noProof="0" dirty="0"/>
            </a:p>
          </p:txBody>
        </p:sp>
      </p:grpSp>
      <p:grpSp>
        <p:nvGrpSpPr>
          <p:cNvPr id="9" name="Group 8">
            <a:extLst>
              <a:ext uri="{FF2B5EF4-FFF2-40B4-BE49-F238E27FC236}">
                <a16:creationId xmlns:a16="http://schemas.microsoft.com/office/drawing/2014/main" id="{BF5FA797-1A8A-93EE-EBD3-4B7E30219E80}"/>
              </a:ext>
            </a:extLst>
          </p:cNvPr>
          <p:cNvGrpSpPr/>
          <p:nvPr/>
        </p:nvGrpSpPr>
        <p:grpSpPr>
          <a:xfrm>
            <a:off x="982551" y="4520032"/>
            <a:ext cx="3097776" cy="654908"/>
            <a:chOff x="3497807" y="4355112"/>
            <a:chExt cx="2454823" cy="654908"/>
          </a:xfrm>
        </p:grpSpPr>
        <p:sp>
          <p:nvSpPr>
            <p:cNvPr id="10" name="Rounded Rectangle 9">
              <a:extLst>
                <a:ext uri="{FF2B5EF4-FFF2-40B4-BE49-F238E27FC236}">
                  <a16:creationId xmlns:a16="http://schemas.microsoft.com/office/drawing/2014/main" id="{F7306C12-813D-BA7A-1782-25C12B203AE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0AEBD6A2-A4CB-BC1C-58EA-24202367BDA1}"/>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90E2A117-A8EB-977C-24F0-7FEF25D9B262}"/>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7" action="ppaction://hlinksldjump"/>
              <a:extLst>
                <a:ext uri="{FF2B5EF4-FFF2-40B4-BE49-F238E27FC236}">
                  <a16:creationId xmlns:a16="http://schemas.microsoft.com/office/drawing/2014/main" id="{FB184DA7-B9B9-D8F1-820E-16619ED7D278}"/>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secondary focus</a:t>
              </a:r>
            </a:p>
          </p:txBody>
        </p:sp>
      </p:grpSp>
      <p:grpSp>
        <p:nvGrpSpPr>
          <p:cNvPr id="20" name="Group 19">
            <a:extLst>
              <a:ext uri="{FF2B5EF4-FFF2-40B4-BE49-F238E27FC236}">
                <a16:creationId xmlns:a16="http://schemas.microsoft.com/office/drawing/2014/main" id="{358C3309-8AAF-94ED-4747-59721B7C8D7C}"/>
              </a:ext>
            </a:extLst>
          </p:cNvPr>
          <p:cNvGrpSpPr/>
          <p:nvPr/>
        </p:nvGrpSpPr>
        <p:grpSpPr>
          <a:xfrm>
            <a:off x="8165385" y="4544945"/>
            <a:ext cx="3097776" cy="654908"/>
            <a:chOff x="3497807" y="4355112"/>
            <a:chExt cx="2454823" cy="654908"/>
          </a:xfrm>
        </p:grpSpPr>
        <p:sp>
          <p:nvSpPr>
            <p:cNvPr id="21" name="Rounded Rectangle 20">
              <a:extLst>
                <a:ext uri="{FF2B5EF4-FFF2-40B4-BE49-F238E27FC236}">
                  <a16:creationId xmlns:a16="http://schemas.microsoft.com/office/drawing/2014/main" id="{F37FE626-1918-C4DC-BD86-6EB21C224E1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extLst>
                <a:ext uri="{FF2B5EF4-FFF2-40B4-BE49-F238E27FC236}">
                  <a16:creationId xmlns:a16="http://schemas.microsoft.com/office/drawing/2014/main" id="{2F8ABCB4-5CEC-9600-4663-233A4F2F764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35980C1F-3C3C-F4E4-843A-1348BFA10B67}"/>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hlinkClick r:id="rId8" action="ppaction://hlinksldjump"/>
              <a:extLst>
                <a:ext uri="{FF2B5EF4-FFF2-40B4-BE49-F238E27FC236}">
                  <a16:creationId xmlns:a16="http://schemas.microsoft.com/office/drawing/2014/main" id="{832902EB-69F8-3C37-8730-15B299982DB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additional needs</a:t>
              </a:r>
            </a:p>
          </p:txBody>
        </p:sp>
      </p:grpSp>
      <p:grpSp>
        <p:nvGrpSpPr>
          <p:cNvPr id="5" name="Group 4">
            <a:extLst>
              <a:ext uri="{FF2B5EF4-FFF2-40B4-BE49-F238E27FC236}">
                <a16:creationId xmlns:a16="http://schemas.microsoft.com/office/drawing/2014/main" id="{1962F1A4-A66C-ACEE-728C-17429EB5B8C3}"/>
              </a:ext>
            </a:extLst>
          </p:cNvPr>
          <p:cNvGrpSpPr/>
          <p:nvPr/>
        </p:nvGrpSpPr>
        <p:grpSpPr>
          <a:xfrm>
            <a:off x="4573968" y="4520032"/>
            <a:ext cx="3097776" cy="654908"/>
            <a:chOff x="3497807" y="4355112"/>
            <a:chExt cx="2454823" cy="654908"/>
          </a:xfrm>
        </p:grpSpPr>
        <p:sp>
          <p:nvSpPr>
            <p:cNvPr id="14" name="Rounded Rectangle 13">
              <a:extLst>
                <a:ext uri="{FF2B5EF4-FFF2-40B4-BE49-F238E27FC236}">
                  <a16:creationId xmlns:a16="http://schemas.microsoft.com/office/drawing/2014/main" id="{A056753D-8B38-5130-CC3D-BD2880381924}"/>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B849C048-8BED-3A17-C74D-FBC55D22E5BA}"/>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8E81860C-05D9-7247-05F9-8C456670C3F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9" action="ppaction://hlinksldjump"/>
              <a:extLst>
                <a:ext uri="{FF2B5EF4-FFF2-40B4-BE49-F238E27FC236}">
                  <a16:creationId xmlns:a16="http://schemas.microsoft.com/office/drawing/2014/main" id="{4CF8AC21-81E4-8CB3-EAF7-1CC48677D200}"/>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assessment</a:t>
              </a:r>
            </a:p>
          </p:txBody>
        </p:sp>
      </p:grpSp>
    </p:spTree>
    <p:extLst>
      <p:ext uri="{BB962C8B-B14F-4D97-AF65-F5344CB8AC3E}">
        <p14:creationId xmlns:p14="http://schemas.microsoft.com/office/powerpoint/2010/main" val="103815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2B270-0954-F52F-91EC-E31F7B522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E3947-590E-0B09-B0D1-0DD1F78E2568}"/>
              </a:ext>
            </a:extLst>
          </p:cNvPr>
          <p:cNvSpPr>
            <a:spLocks noGrp="1"/>
          </p:cNvSpPr>
          <p:nvPr>
            <p:ph type="ctrTitle"/>
          </p:nvPr>
        </p:nvSpPr>
        <p:spPr/>
        <p:txBody>
          <a:bodyPr/>
          <a:lstStyle/>
          <a:p>
            <a:r>
              <a:rPr lang="en-GB" noProof="0" dirty="0"/>
              <a:t>Secondary – explore Oak</a:t>
            </a:r>
          </a:p>
        </p:txBody>
      </p:sp>
      <p:sp>
        <p:nvSpPr>
          <p:cNvPr id="5" name="Text Placeholder 2">
            <a:extLst>
              <a:ext uri="{FF2B5EF4-FFF2-40B4-BE49-F238E27FC236}">
                <a16:creationId xmlns:a16="http://schemas.microsoft.com/office/drawing/2014/main" id="{EABCD705-F83F-648C-A8A2-C9659F2412ED}"/>
              </a:ext>
            </a:extLst>
          </p:cNvPr>
          <p:cNvSpPr txBox="1">
            <a:spLocks/>
          </p:cNvSpPr>
          <p:nvPr/>
        </p:nvSpPr>
        <p:spPr>
          <a:xfrm>
            <a:off x="858319" y="1624062"/>
            <a:ext cx="6964882"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Getting started with Oak: What the new food curriculum offers you </a:t>
            </a:r>
          </a:p>
          <a:p>
            <a:pPr marL="0" indent="0">
              <a:buNone/>
            </a:pPr>
            <a:endParaRPr lang="en-GB" sz="1600" noProof="0" dirty="0"/>
          </a:p>
          <a:p>
            <a:pPr marL="0" indent="0">
              <a:buNone/>
            </a:pPr>
            <a:r>
              <a:rPr lang="en-GB" sz="1600" noProof="0" dirty="0"/>
              <a:t>• Welcome and purpose of the Oak food curriculum</a:t>
            </a:r>
          </a:p>
          <a:p>
            <a:pPr marL="0" indent="0">
              <a:buNone/>
            </a:pPr>
            <a:r>
              <a:rPr lang="en-GB" sz="1600" noProof="0" dirty="0"/>
              <a:t>• Curriculum overview and structure</a:t>
            </a:r>
          </a:p>
          <a:p>
            <a:pPr marL="0" indent="0">
              <a:buNone/>
            </a:pPr>
            <a:r>
              <a:rPr lang="en-GB" sz="1600" noProof="0" dirty="0"/>
              <a:t>• Explore key principles: knowledge and vocabulary rich, sequenced and coherent, flexible, accessible, diverse and evidence-informed</a:t>
            </a:r>
          </a:p>
          <a:p>
            <a:pPr marL="0" indent="0">
              <a:buNone/>
            </a:pPr>
            <a:r>
              <a:rPr lang="en-GB" sz="1600" noProof="0" dirty="0"/>
              <a:t>• Overview of lessons and materials available</a:t>
            </a:r>
          </a:p>
          <a:p>
            <a:pPr marL="0" indent="0">
              <a:buNone/>
            </a:pPr>
            <a:r>
              <a:rPr lang="en-GB" sz="1600" noProof="0" dirty="0"/>
              <a:t>• Practical guidance and demonstration - how to access everything for free</a:t>
            </a:r>
          </a:p>
          <a:p>
            <a:pPr marL="0" indent="0">
              <a:buNone/>
            </a:pPr>
            <a:r>
              <a:rPr lang="en-GB" sz="1600" noProof="0" dirty="0"/>
              <a:t>• Implementation in your school</a:t>
            </a:r>
          </a:p>
          <a:p>
            <a:pPr marL="0" indent="0">
              <a:buNone/>
            </a:pPr>
            <a:r>
              <a:rPr lang="en-GB" sz="1600" noProof="0" dirty="0"/>
              <a:t>• Next steps for you</a:t>
            </a:r>
          </a:p>
          <a:p>
            <a:pPr marL="0" indent="0">
              <a:buNone/>
            </a:pPr>
            <a:endParaRPr lang="en-GB" sz="1600" noProof="0" dirty="0"/>
          </a:p>
        </p:txBody>
      </p:sp>
      <p:sp>
        <p:nvSpPr>
          <p:cNvPr id="7" name="Action Button: Home 6">
            <a:hlinkClick r:id="rId2" action="ppaction://hlinksldjump" highlightClick="1"/>
            <a:extLst>
              <a:ext uri="{FF2B5EF4-FFF2-40B4-BE49-F238E27FC236}">
                <a16:creationId xmlns:a16="http://schemas.microsoft.com/office/drawing/2014/main" id="{6ECB977A-9239-3537-975A-DE895E3ED777}"/>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rId3" action="ppaction://hlinksldjump" highlightClick="1"/>
            <a:extLst>
              <a:ext uri="{FF2B5EF4-FFF2-40B4-BE49-F238E27FC236}">
                <a16:creationId xmlns:a16="http://schemas.microsoft.com/office/drawing/2014/main" id="{BDE571ED-6BA5-5849-A394-DCCB3803694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D35A00E4-7BD5-F6FE-1502-7FB81F38A4E2}"/>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A190DADD-F138-8672-65F3-B34E7AC8AE54}"/>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B0A7AAA2-2ECE-2EDC-BA68-7BEC5F39E37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8303B20A-23F9-0491-107A-0CCBA7A7E8DC}"/>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6FA99CA4-70AF-A6A6-7306-348E01E348DE}"/>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4"/>
              <a:extLst>
                <a:ext uri="{FF2B5EF4-FFF2-40B4-BE49-F238E27FC236}">
                  <a16:creationId xmlns:a16="http://schemas.microsoft.com/office/drawing/2014/main" id="{9CE9ECA6-7BC9-EE6D-2A80-1B754B127A52}"/>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9" name="Picture 8" descr="A screenshot of a computer&#10;&#10;AI-generated content may be incorrect.">
            <a:extLst>
              <a:ext uri="{FF2B5EF4-FFF2-40B4-BE49-F238E27FC236}">
                <a16:creationId xmlns:a16="http://schemas.microsoft.com/office/drawing/2014/main" id="{DDF88B9B-6017-AB8F-7DED-B2B870030321}"/>
              </a:ext>
            </a:extLst>
          </p:cNvPr>
          <p:cNvPicPr>
            <a:picLocks noChangeAspect="1"/>
          </p:cNvPicPr>
          <p:nvPr/>
        </p:nvPicPr>
        <p:blipFill>
          <a:blip r:embed="rId5"/>
          <a:stretch>
            <a:fillRect/>
          </a:stretch>
        </p:blipFill>
        <p:spPr>
          <a:xfrm>
            <a:off x="7743309" y="1624062"/>
            <a:ext cx="3995441" cy="2632132"/>
          </a:xfrm>
          <a:prstGeom prst="rect">
            <a:avLst/>
          </a:prstGeom>
        </p:spPr>
      </p:pic>
    </p:spTree>
    <p:extLst>
      <p:ext uri="{BB962C8B-B14F-4D97-AF65-F5344CB8AC3E}">
        <p14:creationId xmlns:p14="http://schemas.microsoft.com/office/powerpoint/2010/main" val="200549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B002-E9A1-09E7-7056-F81E46A9B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20E12-213F-0400-CD08-84A325989325}"/>
              </a:ext>
            </a:extLst>
          </p:cNvPr>
          <p:cNvSpPr>
            <a:spLocks noGrp="1"/>
          </p:cNvSpPr>
          <p:nvPr>
            <p:ph type="ctrTitle"/>
          </p:nvPr>
        </p:nvSpPr>
        <p:spPr/>
        <p:txBody>
          <a:bodyPr/>
          <a:lstStyle/>
          <a:p>
            <a:r>
              <a:rPr lang="en-GB" noProof="0" dirty="0"/>
              <a:t>Secondary – explore Oak</a:t>
            </a:r>
          </a:p>
        </p:txBody>
      </p:sp>
      <p:sp>
        <p:nvSpPr>
          <p:cNvPr id="5" name="Text Placeholder 2">
            <a:extLst>
              <a:ext uri="{FF2B5EF4-FFF2-40B4-BE49-F238E27FC236}">
                <a16:creationId xmlns:a16="http://schemas.microsoft.com/office/drawing/2014/main" id="{56979BA8-FCA0-A1BC-1770-81B9CCF87790}"/>
              </a:ext>
            </a:extLst>
          </p:cNvPr>
          <p:cNvSpPr txBox="1">
            <a:spLocks/>
          </p:cNvSpPr>
          <p:nvPr/>
        </p:nvSpPr>
        <p:spPr>
          <a:xfrm>
            <a:off x="858318" y="1624062"/>
            <a:ext cx="7045606"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Inside the curriculum: Unpacking Oak’s approach to food</a:t>
            </a:r>
          </a:p>
          <a:p>
            <a:pPr marL="0" indent="0">
              <a:buNone/>
            </a:pPr>
            <a:endParaRPr lang="en-GB" sz="1600" b="1" noProof="0" dirty="0"/>
          </a:p>
          <a:p>
            <a:r>
              <a:rPr lang="en-GB" sz="1600" noProof="0" dirty="0"/>
              <a:t>Curriculum aims and purpose, including aspects of practical work, health and sustainable eating, and cultural appreciation</a:t>
            </a:r>
          </a:p>
          <a:p>
            <a:r>
              <a:rPr lang="en-GB" sz="1600" noProof="0" dirty="0"/>
              <a:t>Curriculum structure, threads, units and lessons, within a social context</a:t>
            </a:r>
          </a:p>
          <a:p>
            <a:r>
              <a:rPr lang="en-GB" sz="1600" noProof="0" dirty="0"/>
              <a:t>Exploring the 108 lessons: slides, videos, worksheets, quizzes, recipes, and teacher support materials</a:t>
            </a:r>
          </a:p>
          <a:p>
            <a:r>
              <a:rPr lang="en-GB" sz="1600" noProof="0" dirty="0"/>
              <a:t>Practical food work and embedding knowledge</a:t>
            </a:r>
          </a:p>
          <a:p>
            <a:r>
              <a:rPr lang="en-GB" sz="1600" noProof="0" dirty="0"/>
              <a:t>Support and resources available for FREE for you</a:t>
            </a:r>
          </a:p>
          <a:p>
            <a:r>
              <a:rPr lang="en-GB" sz="1600" noProof="0" dirty="0"/>
              <a:t>Next steps for you</a:t>
            </a:r>
          </a:p>
          <a:p>
            <a:pPr marL="0" indent="0">
              <a:buNone/>
            </a:pPr>
            <a:endParaRPr lang="en-GB" sz="1600" noProof="0" dirty="0"/>
          </a:p>
        </p:txBody>
      </p:sp>
      <p:sp>
        <p:nvSpPr>
          <p:cNvPr id="7" name="Action Button: Home 6">
            <a:hlinkClick r:id="rId2" action="ppaction://hlinksldjump" highlightClick="1"/>
            <a:extLst>
              <a:ext uri="{FF2B5EF4-FFF2-40B4-BE49-F238E27FC236}">
                <a16:creationId xmlns:a16="http://schemas.microsoft.com/office/drawing/2014/main" id="{F124049F-71B1-5A93-EE7E-35598B27E4BD}"/>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34A88946-7494-9F60-D650-FF515ACAFAC9}"/>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5F10E48C-2A01-D0F0-041A-3F232EC9BAF7}"/>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B1A45E27-F3DA-6D0C-9896-D5C56AC260D6}"/>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C6933C7B-2D7B-7B80-16C5-4A04B427C8F8}"/>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EEA2D1D7-0042-1C7E-8C69-0F6B7C7F241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8BE979D3-7982-0729-A651-8A7F66F2A7D2}"/>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3" name="Picture 2" descr="A screenshot of a video game&#10;&#10;AI-generated content may be incorrect.">
            <a:extLst>
              <a:ext uri="{FF2B5EF4-FFF2-40B4-BE49-F238E27FC236}">
                <a16:creationId xmlns:a16="http://schemas.microsoft.com/office/drawing/2014/main" id="{DB24561F-F504-4DBF-A454-DD39265FF4AA}"/>
              </a:ext>
            </a:extLst>
          </p:cNvPr>
          <p:cNvPicPr>
            <a:picLocks noChangeAspect="1"/>
          </p:cNvPicPr>
          <p:nvPr/>
        </p:nvPicPr>
        <p:blipFill>
          <a:blip r:embed="rId4"/>
          <a:stretch>
            <a:fillRect/>
          </a:stretch>
        </p:blipFill>
        <p:spPr>
          <a:xfrm>
            <a:off x="8049059" y="1019471"/>
            <a:ext cx="2758235" cy="2328708"/>
          </a:xfrm>
          <a:prstGeom prst="rect">
            <a:avLst/>
          </a:prstGeom>
          <a:ln>
            <a:solidFill>
              <a:schemeClr val="bg1">
                <a:lumMod val="85000"/>
              </a:schemeClr>
            </a:solidFill>
          </a:ln>
        </p:spPr>
      </p:pic>
      <p:pic>
        <p:nvPicPr>
          <p:cNvPr id="4" name="Picture 3" descr="A screenshot of a menu&#10;&#10;AI-generated content may be incorrect.">
            <a:extLst>
              <a:ext uri="{FF2B5EF4-FFF2-40B4-BE49-F238E27FC236}">
                <a16:creationId xmlns:a16="http://schemas.microsoft.com/office/drawing/2014/main" id="{4C26958F-35C6-A205-BF62-9C6D27B3CE71}"/>
              </a:ext>
            </a:extLst>
          </p:cNvPr>
          <p:cNvPicPr>
            <a:picLocks noChangeAspect="1"/>
          </p:cNvPicPr>
          <p:nvPr/>
        </p:nvPicPr>
        <p:blipFill>
          <a:blip r:embed="rId5"/>
          <a:stretch>
            <a:fillRect/>
          </a:stretch>
        </p:blipFill>
        <p:spPr>
          <a:xfrm>
            <a:off x="9184271" y="3517902"/>
            <a:ext cx="2725173" cy="2328708"/>
          </a:xfrm>
          <a:prstGeom prst="rect">
            <a:avLst/>
          </a:prstGeom>
          <a:ln>
            <a:solidFill>
              <a:schemeClr val="bg1">
                <a:lumMod val="85000"/>
              </a:schemeClr>
            </a:solidFill>
          </a:ln>
        </p:spPr>
      </p:pic>
    </p:spTree>
    <p:extLst>
      <p:ext uri="{BB962C8B-B14F-4D97-AF65-F5344CB8AC3E}">
        <p14:creationId xmlns:p14="http://schemas.microsoft.com/office/powerpoint/2010/main" val="2167082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39727-1384-07D8-2AA2-B021744CE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C8CCCA-838C-05ED-918C-B41FBE7281A5}"/>
              </a:ext>
            </a:extLst>
          </p:cNvPr>
          <p:cNvSpPr>
            <a:spLocks noGrp="1"/>
          </p:cNvSpPr>
          <p:nvPr>
            <p:ph type="ctrTitle"/>
          </p:nvPr>
        </p:nvSpPr>
        <p:spPr/>
        <p:txBody>
          <a:bodyPr/>
          <a:lstStyle/>
          <a:p>
            <a:r>
              <a:rPr lang="en-GB" noProof="0" dirty="0"/>
              <a:t>Secondary – plan your CPD</a:t>
            </a:r>
          </a:p>
        </p:txBody>
      </p:sp>
      <p:sp>
        <p:nvSpPr>
          <p:cNvPr id="5" name="Text Placeholder 2">
            <a:extLst>
              <a:ext uri="{FF2B5EF4-FFF2-40B4-BE49-F238E27FC236}">
                <a16:creationId xmlns:a16="http://schemas.microsoft.com/office/drawing/2014/main" id="{2C31B340-2A77-4D43-7262-6AA6B588829B}"/>
              </a:ext>
            </a:extLst>
          </p:cNvPr>
          <p:cNvSpPr txBox="1">
            <a:spLocks/>
          </p:cNvSpPr>
          <p:nvPr/>
        </p:nvSpPr>
        <p:spPr>
          <a:xfrm>
            <a:off x="858318" y="1624062"/>
            <a:ext cx="7382177" cy="4359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Map your own path: Planning CPD that works for you and your team </a:t>
            </a:r>
          </a:p>
          <a:p>
            <a:pPr marL="0" indent="0">
              <a:buNone/>
            </a:pPr>
            <a:endParaRPr lang="en-GB" sz="1600" noProof="0" dirty="0"/>
          </a:p>
          <a:p>
            <a:r>
              <a:rPr lang="en-GB" sz="1600" noProof="0" dirty="0"/>
              <a:t>Exploring Oak's curriculum and teaching resources</a:t>
            </a:r>
          </a:p>
          <a:p>
            <a:r>
              <a:rPr lang="en-GB" sz="1600" noProof="0" dirty="0"/>
              <a:t>Using Oak materials for CPD development</a:t>
            </a:r>
          </a:p>
          <a:p>
            <a:pPr lvl="1"/>
            <a:r>
              <a:rPr lang="en-GB" sz="1600" noProof="0" dirty="0"/>
              <a:t>lesson videos: watch to observe pedagogy, vocabulary use, modelling</a:t>
            </a:r>
          </a:p>
          <a:p>
            <a:pPr lvl="1"/>
            <a:r>
              <a:rPr lang="en-GB" sz="1600" noProof="0" dirty="0"/>
              <a:t>lesson slides, quizzes and worksheets: reflect on what subject knowledge teachers need to support these</a:t>
            </a:r>
          </a:p>
          <a:p>
            <a:pPr lvl="1"/>
            <a:r>
              <a:rPr lang="en-GB" sz="1600" noProof="0" dirty="0"/>
              <a:t>recipes: opportunities for departmental practice, rehearsal, resource planning</a:t>
            </a:r>
          </a:p>
          <a:p>
            <a:r>
              <a:rPr lang="en-GB" sz="1600" noProof="0" dirty="0"/>
              <a:t>Planning your own CPD using interactive tools</a:t>
            </a:r>
          </a:p>
          <a:p>
            <a:pPr lvl="1"/>
            <a:r>
              <a:rPr lang="en-GB" sz="1600" noProof="0" dirty="0"/>
              <a:t>competence rating and personalised plans</a:t>
            </a:r>
          </a:p>
          <a:p>
            <a:pPr lvl="1"/>
            <a:r>
              <a:rPr lang="en-GB" sz="1600" noProof="0" dirty="0"/>
              <a:t>SMART goal setting</a:t>
            </a:r>
          </a:p>
          <a:p>
            <a:r>
              <a:rPr lang="en-GB" sz="1600" noProof="0" dirty="0"/>
              <a:t>Next steps for you</a:t>
            </a:r>
          </a:p>
        </p:txBody>
      </p:sp>
      <p:sp>
        <p:nvSpPr>
          <p:cNvPr id="7" name="Action Button: Home 6">
            <a:hlinkClick r:id="rId2" action="ppaction://hlinksldjump" highlightClick="1"/>
            <a:extLst>
              <a:ext uri="{FF2B5EF4-FFF2-40B4-BE49-F238E27FC236}">
                <a16:creationId xmlns:a16="http://schemas.microsoft.com/office/drawing/2014/main" id="{F70ABECF-C775-A5D2-B815-AAE0BD82F18E}"/>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6030C8CD-D388-C6D0-85C2-9B570549B7E9}"/>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D1227D50-B62F-FE28-D4AE-32F55D83CBAF}"/>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1D5C3FB0-644B-65DC-08C1-3151288181F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E87FA53D-E660-D367-5ABB-EA0978606B9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A8857A15-7D65-FA45-9A78-B7C23B28621C}"/>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B400FC89-0D0D-5A21-2049-2FB0447D17A0}"/>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7" name="Action Button: Back or Previous 16">
            <a:hlinkClick r:id="rId4" action="ppaction://hlinksldjump" highlightClick="1"/>
            <a:extLst>
              <a:ext uri="{FF2B5EF4-FFF2-40B4-BE49-F238E27FC236}">
                <a16:creationId xmlns:a16="http://schemas.microsoft.com/office/drawing/2014/main" id="{84D820FB-D3BA-5ECF-82A4-CED11267C23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Picture 2" descr="A screenshot of a video&#10;&#10;AI-generated content may be incorrect.">
            <a:extLst>
              <a:ext uri="{FF2B5EF4-FFF2-40B4-BE49-F238E27FC236}">
                <a16:creationId xmlns:a16="http://schemas.microsoft.com/office/drawing/2014/main" id="{1CB8F00A-940D-72A3-901F-5956F337CCB6}"/>
              </a:ext>
            </a:extLst>
          </p:cNvPr>
          <p:cNvPicPr>
            <a:picLocks noChangeAspect="1"/>
          </p:cNvPicPr>
          <p:nvPr/>
        </p:nvPicPr>
        <p:blipFill>
          <a:blip r:embed="rId5"/>
          <a:stretch>
            <a:fillRect/>
          </a:stretch>
        </p:blipFill>
        <p:spPr>
          <a:xfrm>
            <a:off x="8977715" y="1151067"/>
            <a:ext cx="2939487" cy="1682444"/>
          </a:xfrm>
          <a:prstGeom prst="rect">
            <a:avLst/>
          </a:prstGeom>
        </p:spPr>
      </p:pic>
      <p:pic>
        <p:nvPicPr>
          <p:cNvPr id="6" name="Picture 5" descr="A paper with text and images&#10;&#10;AI-generated content may be incorrect.">
            <a:extLst>
              <a:ext uri="{FF2B5EF4-FFF2-40B4-BE49-F238E27FC236}">
                <a16:creationId xmlns:a16="http://schemas.microsoft.com/office/drawing/2014/main" id="{ABB67589-1C7C-DE3B-38FE-0DE95AD1E476}"/>
              </a:ext>
            </a:extLst>
          </p:cNvPr>
          <p:cNvPicPr>
            <a:picLocks noChangeAspect="1"/>
          </p:cNvPicPr>
          <p:nvPr/>
        </p:nvPicPr>
        <p:blipFill>
          <a:blip r:embed="rId6"/>
          <a:stretch>
            <a:fillRect/>
          </a:stretch>
        </p:blipFill>
        <p:spPr>
          <a:xfrm>
            <a:off x="8105422" y="2045239"/>
            <a:ext cx="1871856" cy="2657643"/>
          </a:xfrm>
          <a:prstGeom prst="rect">
            <a:avLst/>
          </a:prstGeom>
          <a:ln>
            <a:solidFill>
              <a:schemeClr val="bg1">
                <a:lumMod val="85000"/>
              </a:schemeClr>
            </a:solidFill>
          </a:ln>
        </p:spPr>
      </p:pic>
      <p:pic>
        <p:nvPicPr>
          <p:cNvPr id="8" name="Picture 7" descr="A screenshot of a document&#10;&#10;AI-generated content may be incorrect.">
            <a:extLst>
              <a:ext uri="{FF2B5EF4-FFF2-40B4-BE49-F238E27FC236}">
                <a16:creationId xmlns:a16="http://schemas.microsoft.com/office/drawing/2014/main" id="{C144696C-C683-3139-8392-8C7C31CF33B8}"/>
              </a:ext>
            </a:extLst>
          </p:cNvPr>
          <p:cNvPicPr>
            <a:picLocks noChangeAspect="1"/>
          </p:cNvPicPr>
          <p:nvPr/>
        </p:nvPicPr>
        <p:blipFill>
          <a:blip r:embed="rId7"/>
          <a:stretch>
            <a:fillRect/>
          </a:stretch>
        </p:blipFill>
        <p:spPr>
          <a:xfrm>
            <a:off x="9182972" y="3695545"/>
            <a:ext cx="2727771" cy="2081643"/>
          </a:xfrm>
          <a:prstGeom prst="rect">
            <a:avLst/>
          </a:prstGeom>
          <a:ln>
            <a:solidFill>
              <a:schemeClr val="bg1">
                <a:lumMod val="85000"/>
              </a:schemeClr>
            </a:solidFill>
          </a:ln>
        </p:spPr>
      </p:pic>
    </p:spTree>
    <p:extLst>
      <p:ext uri="{BB962C8B-B14F-4D97-AF65-F5344CB8AC3E}">
        <p14:creationId xmlns:p14="http://schemas.microsoft.com/office/powerpoint/2010/main" val="463571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C07E-FE89-0EE5-F7E9-ED9D0A7AA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7C1A4-4D25-6C64-8121-94A261EC491B}"/>
              </a:ext>
            </a:extLst>
          </p:cNvPr>
          <p:cNvSpPr>
            <a:spLocks noGrp="1"/>
          </p:cNvSpPr>
          <p:nvPr>
            <p:ph type="ctrTitle"/>
          </p:nvPr>
        </p:nvSpPr>
        <p:spPr/>
        <p:txBody>
          <a:bodyPr/>
          <a:lstStyle/>
          <a:p>
            <a:r>
              <a:rPr lang="en-GB" noProof="0" dirty="0"/>
              <a:t>Secondary – plan your CPD</a:t>
            </a:r>
          </a:p>
        </p:txBody>
      </p:sp>
      <p:sp>
        <p:nvSpPr>
          <p:cNvPr id="7" name="Action Button: Home 6">
            <a:hlinkClick r:id="rId2" action="ppaction://hlinksldjump" highlightClick="1"/>
            <a:extLst>
              <a:ext uri="{FF2B5EF4-FFF2-40B4-BE49-F238E27FC236}">
                <a16:creationId xmlns:a16="http://schemas.microsoft.com/office/drawing/2014/main" id="{0F7E98D0-9B5C-3CEC-75E5-752A2BF0D499}"/>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995C9811-80AC-1201-47C6-7DA4FB0D202E}"/>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C309B9A3-FA48-4E74-0334-133D3F7ADA0F}"/>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79AE41DD-CA48-8873-0E98-9AD293B4798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2F5BC756-2723-E18A-CA84-7D657950D5F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807211BD-0470-D226-C281-6C70A0770BA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F2CDE10E-85A9-9347-652E-4EA39C7E41D1}"/>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6" name="Text Placeholder 2">
            <a:extLst>
              <a:ext uri="{FF2B5EF4-FFF2-40B4-BE49-F238E27FC236}">
                <a16:creationId xmlns:a16="http://schemas.microsoft.com/office/drawing/2014/main" id="{E1B9EF5F-CFC0-9F18-EAB9-034CEFBB1F17}"/>
              </a:ext>
            </a:extLst>
          </p:cNvPr>
          <p:cNvSpPr txBox="1">
            <a:spLocks/>
          </p:cNvSpPr>
          <p:nvPr/>
        </p:nvSpPr>
        <p:spPr>
          <a:xfrm>
            <a:off x="858318" y="1624062"/>
            <a:ext cx="9248208" cy="407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10 CPD Courses</a:t>
            </a:r>
          </a:p>
          <a:p>
            <a:pPr marL="0" indent="0">
              <a:buNone/>
            </a:pPr>
            <a:r>
              <a:rPr lang="en-GB" sz="1600" noProof="0" dirty="0"/>
              <a:t>There are 10 different Oak courses available to support your professional development. Review each to see which is most appropriate for your needs. </a:t>
            </a:r>
          </a:p>
          <a:p>
            <a:pPr marL="457200" indent="-457200">
              <a:buFont typeface="+mj-lt"/>
              <a:buAutoNum type="arabicPeriod"/>
            </a:pPr>
            <a:r>
              <a:rPr lang="en-GB" sz="1400" noProof="0" dirty="0"/>
              <a:t>Getting started with Oak: What the new food curriculum offers you</a:t>
            </a:r>
          </a:p>
          <a:p>
            <a:pPr marL="457200" indent="-457200">
              <a:buFont typeface="+mj-lt"/>
              <a:buAutoNum type="arabicPeriod"/>
            </a:pPr>
            <a:r>
              <a:rPr lang="en-GB" sz="1400" noProof="0" dirty="0"/>
              <a:t>Map your own path: Planning CPD that works for you and your team</a:t>
            </a:r>
          </a:p>
          <a:p>
            <a:pPr marL="457200" indent="-457200">
              <a:buFont typeface="+mj-lt"/>
              <a:buAutoNum type="arabicPeriod"/>
            </a:pPr>
            <a:r>
              <a:rPr lang="en-GB" sz="1400" noProof="0" dirty="0"/>
              <a:t>Inside the curriculum: Unpacking Oak’s approach to food</a:t>
            </a:r>
          </a:p>
          <a:p>
            <a:pPr marL="457200" indent="-457200">
              <a:buFont typeface="+mj-lt"/>
              <a:buAutoNum type="arabicPeriod"/>
            </a:pPr>
            <a:r>
              <a:rPr lang="en-GB" sz="1400" noProof="0" dirty="0"/>
              <a:t>Primary food teaching made easy with Oak</a:t>
            </a:r>
          </a:p>
          <a:p>
            <a:pPr marL="457200" indent="-457200">
              <a:buFont typeface="+mj-lt"/>
              <a:buAutoNum type="arabicPeriod"/>
            </a:pPr>
            <a:r>
              <a:rPr lang="en-GB" sz="1400" noProof="0" dirty="0"/>
              <a:t>Bringing Oak to life in secondary food lessons</a:t>
            </a:r>
          </a:p>
          <a:p>
            <a:pPr marL="457200" indent="-457200">
              <a:buFont typeface="+mj-lt"/>
              <a:buAutoNum type="arabicPeriod"/>
            </a:pPr>
            <a:r>
              <a:rPr lang="en-GB" sz="1400" noProof="0" dirty="0"/>
              <a:t>Making Oak work in primary: Practical tips for the classroom</a:t>
            </a:r>
          </a:p>
          <a:p>
            <a:pPr marL="457200" indent="-457200">
              <a:buFont typeface="+mj-lt"/>
              <a:buAutoNum type="arabicPeriod"/>
            </a:pPr>
            <a:r>
              <a:rPr lang="en-GB" sz="1400" noProof="0" dirty="0"/>
              <a:t>Making Oak work in secondary: Strategies for success</a:t>
            </a:r>
          </a:p>
          <a:p>
            <a:pPr marL="457200" indent="-457200">
              <a:buFont typeface="+mj-lt"/>
              <a:buAutoNum type="arabicPeriod"/>
            </a:pPr>
            <a:r>
              <a:rPr lang="en-GB" sz="1400" noProof="0" dirty="0"/>
              <a:t>Designing a modern food curriculum with Oak as your foundation</a:t>
            </a:r>
          </a:p>
          <a:p>
            <a:pPr marL="457200" indent="-457200">
              <a:buFont typeface="+mj-lt"/>
              <a:buAutoNum type="arabicPeriod"/>
            </a:pPr>
            <a:r>
              <a:rPr lang="en-GB" sz="1400" noProof="0" dirty="0"/>
              <a:t>Inclusive food education: Adapting Oak for learners with additional needs</a:t>
            </a:r>
          </a:p>
          <a:p>
            <a:pPr marL="457200" indent="-457200">
              <a:buFont typeface="+mj-lt"/>
              <a:buAutoNum type="arabicPeriod"/>
            </a:pPr>
            <a:r>
              <a:rPr lang="en-GB" sz="1400" noProof="0" dirty="0"/>
              <a:t>Empowering pupils: Using Oak for independent and home learning</a:t>
            </a:r>
          </a:p>
          <a:p>
            <a:endParaRPr lang="en-GB" sz="2000" noProof="0" dirty="0"/>
          </a:p>
        </p:txBody>
      </p:sp>
    </p:spTree>
    <p:extLst>
      <p:ext uri="{BB962C8B-B14F-4D97-AF65-F5344CB8AC3E}">
        <p14:creationId xmlns:p14="http://schemas.microsoft.com/office/powerpoint/2010/main" val="2007546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E2FA2-165E-C03E-443A-34AD88251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C6DCC-7621-7997-1B02-FF38B81D0942}"/>
              </a:ext>
            </a:extLst>
          </p:cNvPr>
          <p:cNvSpPr>
            <a:spLocks noGrp="1"/>
          </p:cNvSpPr>
          <p:nvPr>
            <p:ph type="ctrTitle"/>
          </p:nvPr>
        </p:nvSpPr>
        <p:spPr/>
        <p:txBody>
          <a:bodyPr/>
          <a:lstStyle/>
          <a:p>
            <a:r>
              <a:rPr lang="en-GB" noProof="0" dirty="0"/>
              <a:t>Secondary – create your </a:t>
            </a:r>
            <a:r>
              <a:rPr lang="en-GB" noProof="0" dirty="0" err="1"/>
              <a:t>SoL</a:t>
            </a:r>
            <a:endParaRPr lang="en-GB" noProof="0" dirty="0"/>
          </a:p>
        </p:txBody>
      </p:sp>
      <p:sp>
        <p:nvSpPr>
          <p:cNvPr id="5" name="Text Placeholder 2">
            <a:extLst>
              <a:ext uri="{FF2B5EF4-FFF2-40B4-BE49-F238E27FC236}">
                <a16:creationId xmlns:a16="http://schemas.microsoft.com/office/drawing/2014/main" id="{9193E937-124E-2F8D-A5D2-C3584506A89D}"/>
              </a:ext>
            </a:extLst>
          </p:cNvPr>
          <p:cNvSpPr txBox="1">
            <a:spLocks/>
          </p:cNvSpPr>
          <p:nvPr/>
        </p:nvSpPr>
        <p:spPr>
          <a:xfrm>
            <a:off x="858318" y="1624062"/>
            <a:ext cx="10794104"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Designing a modern food curriculum with Oak as your foundation </a:t>
            </a:r>
          </a:p>
          <a:p>
            <a:pPr marL="0" indent="0">
              <a:buNone/>
            </a:pPr>
            <a:endParaRPr lang="en-GB" sz="1600" noProof="0" dirty="0"/>
          </a:p>
          <a:p>
            <a:r>
              <a:rPr lang="en-GB" sz="1600" noProof="0" dirty="0"/>
              <a:t>Exploring a modern food curriculum</a:t>
            </a:r>
          </a:p>
          <a:p>
            <a:r>
              <a:rPr lang="en-GB" sz="1600" noProof="0" dirty="0"/>
              <a:t>Recipe diversity and Oak</a:t>
            </a:r>
          </a:p>
          <a:p>
            <a:r>
              <a:rPr lang="en-GB" sz="1600" noProof="0" dirty="0"/>
              <a:t>The social context and dimension of food</a:t>
            </a:r>
          </a:p>
          <a:p>
            <a:r>
              <a:rPr lang="en-GB" sz="1600" noProof="0" dirty="0"/>
              <a:t>Planning and mapping progression across the Key Stages</a:t>
            </a:r>
          </a:p>
          <a:p>
            <a:r>
              <a:rPr lang="en-GB" sz="1600" noProof="0" dirty="0"/>
              <a:t>Using tools, planners and AI to build great lessons with rigour</a:t>
            </a:r>
          </a:p>
          <a:p>
            <a:r>
              <a:rPr lang="en-GB" sz="1600" noProof="0" dirty="0"/>
              <a:t>Reviewing your CPD opportunities</a:t>
            </a:r>
          </a:p>
          <a:p>
            <a:r>
              <a:rPr lang="en-GB" sz="1600" noProof="0" dirty="0"/>
              <a:t>Next steps</a:t>
            </a:r>
          </a:p>
        </p:txBody>
      </p:sp>
      <p:sp>
        <p:nvSpPr>
          <p:cNvPr id="7" name="Action Button: Home 6">
            <a:hlinkClick r:id="rId2" action="ppaction://hlinksldjump" highlightClick="1"/>
            <a:extLst>
              <a:ext uri="{FF2B5EF4-FFF2-40B4-BE49-F238E27FC236}">
                <a16:creationId xmlns:a16="http://schemas.microsoft.com/office/drawing/2014/main" id="{3F3E0D7A-EB27-8A3C-AA20-81706E109151}"/>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F27DC164-4FAA-4EC8-2750-2ED97DD4351B}"/>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A71909DF-EAE2-A080-B66D-E5011A09057E}"/>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46C4C46B-2C1A-D5F9-3AD3-6A9A9A4538CF}"/>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6BFA629E-2532-6ABD-88FF-A88FD42C661C}"/>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EF54158E-2F5D-49AB-5A65-5D7AF53EA7C7}"/>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7AD17EB1-1CBA-5EE5-3DC5-4FB1B5B646C1}"/>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7" name="Action Button: Back or Previous 16">
            <a:hlinkClick r:id="rId4" action="ppaction://hlinksldjump" highlightClick="1"/>
            <a:extLst>
              <a:ext uri="{FF2B5EF4-FFF2-40B4-BE49-F238E27FC236}">
                <a16:creationId xmlns:a16="http://schemas.microsoft.com/office/drawing/2014/main" id="{6F275335-8BD3-98CB-D113-76A7749A06C2}"/>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Picture 4">
            <a:extLst>
              <a:ext uri="{FF2B5EF4-FFF2-40B4-BE49-F238E27FC236}">
                <a16:creationId xmlns:a16="http://schemas.microsoft.com/office/drawing/2014/main" id="{18DFD15B-3C37-CA24-9964-69D9FEC5D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61" y="2698314"/>
            <a:ext cx="3279464" cy="184299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6" name="Picture 5" descr="A screenshot of a computer&#10;&#10;AI-generated content may be incorrect.">
            <a:extLst>
              <a:ext uri="{FF2B5EF4-FFF2-40B4-BE49-F238E27FC236}">
                <a16:creationId xmlns:a16="http://schemas.microsoft.com/office/drawing/2014/main" id="{1AC33550-49EC-D9FF-61F7-E7CCE0918E22}"/>
              </a:ext>
            </a:extLst>
          </p:cNvPr>
          <p:cNvPicPr>
            <a:picLocks noChangeAspect="1"/>
          </p:cNvPicPr>
          <p:nvPr/>
        </p:nvPicPr>
        <p:blipFill>
          <a:blip r:embed="rId6"/>
          <a:stretch>
            <a:fillRect/>
          </a:stretch>
        </p:blipFill>
        <p:spPr>
          <a:xfrm>
            <a:off x="7315471" y="3888968"/>
            <a:ext cx="2921000" cy="1953705"/>
          </a:xfrm>
          <a:prstGeom prst="rect">
            <a:avLst/>
          </a:prstGeom>
          <a:ln>
            <a:solidFill>
              <a:schemeClr val="bg1">
                <a:lumMod val="85000"/>
              </a:schemeClr>
            </a:solidFill>
          </a:ln>
        </p:spPr>
      </p:pic>
      <p:pic>
        <p:nvPicPr>
          <p:cNvPr id="11" name="Picture 10" descr="A screenshot of a cell phone&#10;&#10;AI-generated content may be incorrect.">
            <a:extLst>
              <a:ext uri="{FF2B5EF4-FFF2-40B4-BE49-F238E27FC236}">
                <a16:creationId xmlns:a16="http://schemas.microsoft.com/office/drawing/2014/main" id="{EE6CFE4D-E484-F8CC-4882-616959C43840}"/>
              </a:ext>
            </a:extLst>
          </p:cNvPr>
          <p:cNvPicPr>
            <a:picLocks noChangeAspect="1"/>
          </p:cNvPicPr>
          <p:nvPr/>
        </p:nvPicPr>
        <p:blipFill>
          <a:blip r:embed="rId7"/>
          <a:stretch>
            <a:fillRect/>
          </a:stretch>
        </p:blipFill>
        <p:spPr>
          <a:xfrm>
            <a:off x="7785383" y="645208"/>
            <a:ext cx="3285588" cy="1842991"/>
          </a:xfrm>
          <a:prstGeom prst="rect">
            <a:avLst/>
          </a:prstGeom>
          <a:ln>
            <a:solidFill>
              <a:schemeClr val="bg1">
                <a:lumMod val="85000"/>
              </a:schemeClr>
            </a:solidFill>
          </a:ln>
        </p:spPr>
      </p:pic>
    </p:spTree>
    <p:extLst>
      <p:ext uri="{BB962C8B-B14F-4D97-AF65-F5344CB8AC3E}">
        <p14:creationId xmlns:p14="http://schemas.microsoft.com/office/powerpoint/2010/main" val="3777495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07E0-68D1-D77A-8AFC-2391268D0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C1E28-5257-E5EC-ED2F-130D6B35CA1A}"/>
              </a:ext>
            </a:extLst>
          </p:cNvPr>
          <p:cNvSpPr>
            <a:spLocks noGrp="1"/>
          </p:cNvSpPr>
          <p:nvPr>
            <p:ph type="ctrTitle"/>
          </p:nvPr>
        </p:nvSpPr>
        <p:spPr/>
        <p:txBody>
          <a:bodyPr/>
          <a:lstStyle/>
          <a:p>
            <a:r>
              <a:rPr lang="en-GB" noProof="0" dirty="0"/>
              <a:t>Secondary – create your </a:t>
            </a:r>
            <a:r>
              <a:rPr lang="en-GB" noProof="0" dirty="0" err="1"/>
              <a:t>SoL</a:t>
            </a:r>
            <a:endParaRPr lang="en-GB" noProof="0" dirty="0"/>
          </a:p>
        </p:txBody>
      </p:sp>
      <p:sp>
        <p:nvSpPr>
          <p:cNvPr id="5" name="Text Placeholder 2">
            <a:extLst>
              <a:ext uri="{FF2B5EF4-FFF2-40B4-BE49-F238E27FC236}">
                <a16:creationId xmlns:a16="http://schemas.microsoft.com/office/drawing/2014/main" id="{CB8B4F5D-4EDF-B4C7-7EBC-87C888C526B0}"/>
              </a:ext>
            </a:extLst>
          </p:cNvPr>
          <p:cNvSpPr txBox="1">
            <a:spLocks/>
          </p:cNvSpPr>
          <p:nvPr/>
        </p:nvSpPr>
        <p:spPr>
          <a:xfrm>
            <a:off x="858318" y="1624062"/>
            <a:ext cx="6343866" cy="4540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Making Oak work in secondary: Strategies for success </a:t>
            </a:r>
          </a:p>
          <a:p>
            <a:r>
              <a:rPr lang="en-GB" sz="1400" noProof="0" dirty="0"/>
              <a:t>An overview of the Oak food curriculum for KS3</a:t>
            </a:r>
          </a:p>
          <a:p>
            <a:r>
              <a:rPr lang="en-GB" sz="1400" noProof="0" dirty="0"/>
              <a:t>How Oak supports good food teaching</a:t>
            </a:r>
          </a:p>
          <a:p>
            <a:r>
              <a:rPr lang="en-GB" sz="1400" noProof="0" dirty="0"/>
              <a:t>What is available for you and your school</a:t>
            </a:r>
          </a:p>
          <a:p>
            <a:r>
              <a:rPr lang="en-GB" sz="1400" noProof="0" dirty="0"/>
              <a:t>Pragmatic approaches to:</a:t>
            </a:r>
          </a:p>
          <a:p>
            <a:pPr marL="0" indent="0">
              <a:buNone/>
            </a:pPr>
            <a:r>
              <a:rPr lang="en-GB" sz="1400" noProof="0" dirty="0"/>
              <a:t>   a) deciding what, why and how to teach</a:t>
            </a:r>
          </a:p>
          <a:p>
            <a:pPr marL="0" indent="0">
              <a:buNone/>
            </a:pPr>
            <a:r>
              <a:rPr lang="en-GB" sz="1400" noProof="0" dirty="0"/>
              <a:t>   b) planning and managing cooking sessions</a:t>
            </a:r>
          </a:p>
          <a:p>
            <a:pPr marL="0" indent="0">
              <a:buNone/>
            </a:pPr>
            <a:r>
              <a:rPr lang="en-GB" sz="1400" noProof="0" dirty="0"/>
              <a:t>   c) dealing with allergies</a:t>
            </a:r>
          </a:p>
          <a:p>
            <a:pPr marL="0" indent="0">
              <a:buNone/>
            </a:pPr>
            <a:r>
              <a:rPr lang="en-GB" sz="1400" noProof="0" dirty="0"/>
              <a:t>   d) covering curriculum content</a:t>
            </a:r>
          </a:p>
          <a:p>
            <a:pPr marL="0" indent="0">
              <a:buNone/>
            </a:pPr>
            <a:r>
              <a:rPr lang="en-GB" sz="1400" noProof="0" dirty="0"/>
              <a:t>   e) time and resource constraints and opportunities</a:t>
            </a:r>
          </a:p>
          <a:p>
            <a:r>
              <a:rPr lang="en-GB" sz="1400" noProof="0" dirty="0"/>
              <a:t>Discover instant support for your pupils</a:t>
            </a:r>
          </a:p>
          <a:p>
            <a:r>
              <a:rPr lang="en-GB" sz="1400" noProof="0" dirty="0"/>
              <a:t>Review your CPD opportunities</a:t>
            </a:r>
          </a:p>
          <a:p>
            <a:r>
              <a:rPr lang="en-GB" sz="1400" noProof="0" dirty="0"/>
              <a:t>Next steps</a:t>
            </a:r>
          </a:p>
        </p:txBody>
      </p:sp>
      <p:sp>
        <p:nvSpPr>
          <p:cNvPr id="7" name="Action Button: Home 6">
            <a:hlinkClick r:id="rId2" action="ppaction://hlinksldjump" highlightClick="1"/>
            <a:extLst>
              <a:ext uri="{FF2B5EF4-FFF2-40B4-BE49-F238E27FC236}">
                <a16:creationId xmlns:a16="http://schemas.microsoft.com/office/drawing/2014/main" id="{D0732DA8-7289-463C-A954-DC9D6186C6A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0FE061B6-829A-98BB-9B6F-1F001749F06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AA670200-7BDB-878D-0BDA-8BC1960517F7}"/>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EB9EB3DE-3FD9-05BD-10C3-0BE4ECA68EF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533E5C09-8B48-873A-AAC3-66C9B64B28CF}"/>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75822ACD-4079-655E-5919-69DB376242C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F0D5EA22-ECD0-68F5-FDAB-07AAAB388488}"/>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Tree>
    <p:extLst>
      <p:ext uri="{BB962C8B-B14F-4D97-AF65-F5344CB8AC3E}">
        <p14:creationId xmlns:p14="http://schemas.microsoft.com/office/powerpoint/2010/main" val="115722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3C6BF-DF02-48CA-DC05-266D457E8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7930A-5BBD-9AD3-1046-CF9C22787646}"/>
              </a:ext>
            </a:extLst>
          </p:cNvPr>
          <p:cNvSpPr>
            <a:spLocks noGrp="1"/>
          </p:cNvSpPr>
          <p:nvPr>
            <p:ph type="ctrTitle"/>
          </p:nvPr>
        </p:nvSpPr>
        <p:spPr/>
        <p:txBody>
          <a:bodyPr/>
          <a:lstStyle/>
          <a:p>
            <a:r>
              <a:rPr lang="en-GB" noProof="0" dirty="0"/>
              <a:t>Secondary – secondary focus</a:t>
            </a:r>
          </a:p>
        </p:txBody>
      </p:sp>
      <p:sp>
        <p:nvSpPr>
          <p:cNvPr id="5" name="Text Placeholder 2">
            <a:extLst>
              <a:ext uri="{FF2B5EF4-FFF2-40B4-BE49-F238E27FC236}">
                <a16:creationId xmlns:a16="http://schemas.microsoft.com/office/drawing/2014/main" id="{3BFB9546-B83A-EC4A-5A59-4F6C47A09D9E}"/>
              </a:ext>
            </a:extLst>
          </p:cNvPr>
          <p:cNvSpPr txBox="1">
            <a:spLocks/>
          </p:cNvSpPr>
          <p:nvPr/>
        </p:nvSpPr>
        <p:spPr>
          <a:xfrm>
            <a:off x="858317" y="1624062"/>
            <a:ext cx="6443953"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Bringing Oak to life in secondary food lessons </a:t>
            </a:r>
          </a:p>
          <a:p>
            <a:pPr marL="0" indent="0">
              <a:buNone/>
            </a:pPr>
            <a:endParaRPr lang="en-GB" sz="1600" noProof="0" dirty="0"/>
          </a:p>
          <a:p>
            <a:pPr marL="0" indent="0">
              <a:buNone/>
            </a:pPr>
            <a:r>
              <a:rPr lang="en-GB" sz="1600" noProof="0" dirty="0"/>
              <a:t>• The Oak food curriculum structure, threads, units and lessons</a:t>
            </a:r>
          </a:p>
          <a:p>
            <a:pPr marL="0" indent="0">
              <a:buNone/>
            </a:pPr>
            <a:r>
              <a:rPr lang="en-GB" sz="1600" noProof="0" dirty="0"/>
              <a:t>• Exploring KS3 lessons: slides, videos, worksheets, quizzes, recipes, and teacher support materials</a:t>
            </a:r>
          </a:p>
          <a:p>
            <a:pPr marL="0" indent="0">
              <a:buNone/>
            </a:pPr>
            <a:r>
              <a:rPr lang="en-GB" sz="1600" noProof="0" dirty="0"/>
              <a:t>• Discover free editable resources for use in the classroom - Year 7 to Year 9 (36 lessons in total)</a:t>
            </a:r>
          </a:p>
          <a:p>
            <a:pPr marL="0" indent="0">
              <a:buNone/>
            </a:pPr>
            <a:r>
              <a:rPr lang="en-GB" sz="1600" noProof="0" dirty="0"/>
              <a:t>• Practical guidance and demonstration of the website and resources available</a:t>
            </a:r>
          </a:p>
          <a:p>
            <a:pPr marL="0" indent="0">
              <a:buNone/>
            </a:pPr>
            <a:r>
              <a:rPr lang="en-GB" sz="1600" noProof="0" dirty="0"/>
              <a:t>• Explore support for your pupils</a:t>
            </a:r>
          </a:p>
          <a:p>
            <a:pPr marL="0" indent="0">
              <a:buNone/>
            </a:pPr>
            <a:r>
              <a:rPr lang="en-GB" sz="1600" noProof="0" dirty="0"/>
              <a:t>• Review CPD opportunities for you</a:t>
            </a:r>
          </a:p>
          <a:p>
            <a:pPr marL="0" indent="0">
              <a:buNone/>
            </a:pPr>
            <a:r>
              <a:rPr lang="en-GB" sz="1600" noProof="0" dirty="0"/>
              <a:t>• Support and resources available for FREE for you</a:t>
            </a:r>
          </a:p>
          <a:p>
            <a:pPr marL="0" indent="0">
              <a:buNone/>
            </a:pPr>
            <a:r>
              <a:rPr lang="en-GB" sz="1600" noProof="0" dirty="0"/>
              <a:t>• Next steps for you</a:t>
            </a:r>
          </a:p>
        </p:txBody>
      </p:sp>
      <p:sp>
        <p:nvSpPr>
          <p:cNvPr id="7" name="Action Button: Home 6">
            <a:hlinkClick r:id="rId2" action="ppaction://hlinksldjump" highlightClick="1"/>
            <a:extLst>
              <a:ext uri="{FF2B5EF4-FFF2-40B4-BE49-F238E27FC236}">
                <a16:creationId xmlns:a16="http://schemas.microsoft.com/office/drawing/2014/main" id="{C36A52F5-42F3-0A29-F98B-F827D19F5F6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D201CEB9-26BE-145F-7642-A2B831429E0B}"/>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E53E5FE0-01EA-CA47-2A69-2F861A381A8C}"/>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956966EA-4BE0-8452-CD99-D8CCEB8B2122}"/>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923852CF-5CDE-1BEA-07EF-8A7E55B6D6EB}"/>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767BB055-7723-D1CD-641B-16A090B533A1}"/>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DE78CFD2-9081-E7CE-CB91-A4FF76B3D3B8}"/>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7" name="Action Button: Back or Previous 16">
            <a:hlinkClick r:id="rId4" action="ppaction://hlinksldjump" highlightClick="1"/>
            <a:extLst>
              <a:ext uri="{FF2B5EF4-FFF2-40B4-BE49-F238E27FC236}">
                <a16:creationId xmlns:a16="http://schemas.microsoft.com/office/drawing/2014/main" id="{A56213E8-8436-BC29-D008-D7B7E3CFFF1B}"/>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Picture 2" descr="A screenshot of a computer&#10;&#10;AI-generated content may be incorrect.">
            <a:extLst>
              <a:ext uri="{FF2B5EF4-FFF2-40B4-BE49-F238E27FC236}">
                <a16:creationId xmlns:a16="http://schemas.microsoft.com/office/drawing/2014/main" id="{9410FAA7-7259-8F55-2542-4656CCFBB0D4}"/>
              </a:ext>
            </a:extLst>
          </p:cNvPr>
          <p:cNvPicPr>
            <a:picLocks noChangeAspect="1"/>
          </p:cNvPicPr>
          <p:nvPr/>
        </p:nvPicPr>
        <p:blipFill>
          <a:blip r:embed="rId5"/>
          <a:stretch>
            <a:fillRect/>
          </a:stretch>
        </p:blipFill>
        <p:spPr>
          <a:xfrm>
            <a:off x="7674803" y="1448968"/>
            <a:ext cx="4313468" cy="4133271"/>
          </a:xfrm>
          <a:prstGeom prst="rect">
            <a:avLst/>
          </a:prstGeom>
        </p:spPr>
      </p:pic>
    </p:spTree>
    <p:extLst>
      <p:ext uri="{BB962C8B-B14F-4D97-AF65-F5344CB8AC3E}">
        <p14:creationId xmlns:p14="http://schemas.microsoft.com/office/powerpoint/2010/main" val="153769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1DA71-DAF7-63BF-6226-6A18F326A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E05BF-BA90-2C8F-02D0-C15A6640F22A}"/>
              </a:ext>
            </a:extLst>
          </p:cNvPr>
          <p:cNvSpPr>
            <a:spLocks noGrp="1"/>
          </p:cNvSpPr>
          <p:nvPr>
            <p:ph type="ctrTitle"/>
          </p:nvPr>
        </p:nvSpPr>
        <p:spPr/>
        <p:txBody>
          <a:bodyPr/>
          <a:lstStyle/>
          <a:p>
            <a:r>
              <a:rPr lang="en-GB" noProof="0" dirty="0"/>
              <a:t>Secondary – secondary focus</a:t>
            </a:r>
          </a:p>
        </p:txBody>
      </p:sp>
      <p:sp>
        <p:nvSpPr>
          <p:cNvPr id="5" name="Text Placeholder 2">
            <a:extLst>
              <a:ext uri="{FF2B5EF4-FFF2-40B4-BE49-F238E27FC236}">
                <a16:creationId xmlns:a16="http://schemas.microsoft.com/office/drawing/2014/main" id="{8F21D1C9-61EB-9407-0BC2-58FCB05D86D8}"/>
              </a:ext>
            </a:extLst>
          </p:cNvPr>
          <p:cNvSpPr txBox="1">
            <a:spLocks/>
          </p:cNvSpPr>
          <p:nvPr/>
        </p:nvSpPr>
        <p:spPr>
          <a:xfrm>
            <a:off x="858317" y="1624062"/>
            <a:ext cx="8112687"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Making Oak work in secondary: Strategies for success </a:t>
            </a:r>
          </a:p>
          <a:p>
            <a:pPr marL="0" indent="0">
              <a:buNone/>
            </a:pPr>
            <a:r>
              <a:rPr lang="en-GB" sz="1400" noProof="0" dirty="0"/>
              <a:t>• An overview of the Oak food curriculum for KS3</a:t>
            </a:r>
          </a:p>
          <a:p>
            <a:pPr marL="0" indent="0">
              <a:buNone/>
            </a:pPr>
            <a:r>
              <a:rPr lang="en-GB" sz="1400" noProof="0" dirty="0"/>
              <a:t>• How Oak supports good food teaching</a:t>
            </a:r>
          </a:p>
          <a:p>
            <a:pPr marL="0" indent="0">
              <a:buNone/>
            </a:pPr>
            <a:r>
              <a:rPr lang="en-GB" sz="1400" noProof="0" dirty="0"/>
              <a:t>• What is available for you and your school</a:t>
            </a:r>
          </a:p>
          <a:p>
            <a:pPr marL="0" indent="0">
              <a:buNone/>
            </a:pPr>
            <a:r>
              <a:rPr lang="en-GB" sz="1400" noProof="0" dirty="0"/>
              <a:t>• Pragmatic approaches to:</a:t>
            </a:r>
          </a:p>
          <a:p>
            <a:pPr marL="0" indent="0">
              <a:buNone/>
            </a:pPr>
            <a:r>
              <a:rPr lang="en-GB" sz="1400" noProof="0" dirty="0"/>
              <a:t>   a) deciding what, why and how to teach</a:t>
            </a:r>
          </a:p>
          <a:p>
            <a:pPr marL="0" indent="0">
              <a:buNone/>
            </a:pPr>
            <a:r>
              <a:rPr lang="en-GB" sz="1400" noProof="0" dirty="0"/>
              <a:t>   b) planning and managing cooking sessions</a:t>
            </a:r>
          </a:p>
          <a:p>
            <a:pPr marL="0" indent="0">
              <a:buNone/>
            </a:pPr>
            <a:r>
              <a:rPr lang="en-GB" sz="1400" noProof="0" dirty="0"/>
              <a:t>   c) dealing with allergies</a:t>
            </a:r>
          </a:p>
          <a:p>
            <a:pPr marL="0" indent="0">
              <a:buNone/>
            </a:pPr>
            <a:r>
              <a:rPr lang="en-GB" sz="1400" noProof="0" dirty="0"/>
              <a:t>   d) covering curriculum content</a:t>
            </a:r>
          </a:p>
          <a:p>
            <a:pPr marL="0" indent="0">
              <a:buNone/>
            </a:pPr>
            <a:r>
              <a:rPr lang="en-GB" sz="1400" noProof="0" dirty="0"/>
              <a:t>   e) time and resource constraints and opportunities</a:t>
            </a:r>
          </a:p>
          <a:p>
            <a:pPr marL="0" indent="0">
              <a:buNone/>
            </a:pPr>
            <a:r>
              <a:rPr lang="en-GB" sz="1400" noProof="0" dirty="0"/>
              <a:t>• Discover instant support for your pupils</a:t>
            </a:r>
          </a:p>
          <a:p>
            <a:pPr marL="0" indent="0">
              <a:buNone/>
            </a:pPr>
            <a:r>
              <a:rPr lang="en-GB" sz="1400" noProof="0" dirty="0"/>
              <a:t>• Review your CPD opportunities</a:t>
            </a:r>
          </a:p>
          <a:p>
            <a:pPr marL="0" indent="0">
              <a:buNone/>
            </a:pPr>
            <a:r>
              <a:rPr lang="en-GB" sz="1400" noProof="0" dirty="0"/>
              <a:t>• Next steps</a:t>
            </a:r>
          </a:p>
          <a:p>
            <a:pPr marL="0" indent="0">
              <a:buNone/>
            </a:pPr>
            <a:endParaRPr lang="en-GB" sz="1400" noProof="0" dirty="0"/>
          </a:p>
        </p:txBody>
      </p:sp>
      <p:sp>
        <p:nvSpPr>
          <p:cNvPr id="7" name="Action Button: Home 6">
            <a:hlinkClick r:id="rId2" action="ppaction://hlinksldjump" highlightClick="1"/>
            <a:extLst>
              <a:ext uri="{FF2B5EF4-FFF2-40B4-BE49-F238E27FC236}">
                <a16:creationId xmlns:a16="http://schemas.microsoft.com/office/drawing/2014/main" id="{0C63AD67-C993-B4F3-D41A-EB911F6C476C}"/>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D2680D39-482E-DEE6-0EFB-3E797DE12631}"/>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85A9AF39-7ED3-E180-1EB1-DE44A88FEC78}"/>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622E1A54-B430-50F4-01F3-61FFC0327FF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404EA123-55D5-FF96-F0B1-2F0A5C3A55C6}"/>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C8589569-177E-B878-E42B-A32E8274D28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D0B27671-D2CE-5D9B-DA28-5B4DFC5553FE}"/>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3" name="Picture 2" descr="A screenshot of a school application&#10;&#10;AI-generated content may be incorrect.">
            <a:extLst>
              <a:ext uri="{FF2B5EF4-FFF2-40B4-BE49-F238E27FC236}">
                <a16:creationId xmlns:a16="http://schemas.microsoft.com/office/drawing/2014/main" id="{C0306F9D-7588-5A77-05B1-94583574EB4D}"/>
              </a:ext>
            </a:extLst>
          </p:cNvPr>
          <p:cNvPicPr>
            <a:picLocks noChangeAspect="1"/>
          </p:cNvPicPr>
          <p:nvPr/>
        </p:nvPicPr>
        <p:blipFill>
          <a:blip r:embed="rId4"/>
          <a:stretch>
            <a:fillRect/>
          </a:stretch>
        </p:blipFill>
        <p:spPr>
          <a:xfrm>
            <a:off x="8082601" y="921431"/>
            <a:ext cx="3934082" cy="1691191"/>
          </a:xfrm>
          <a:prstGeom prst="rect">
            <a:avLst/>
          </a:prstGeom>
        </p:spPr>
      </p:pic>
      <p:pic>
        <p:nvPicPr>
          <p:cNvPr id="4" name="Picture 3" descr="A close-up of a person cutting a potato&#10;&#10;AI-generated content may be incorrect.">
            <a:extLst>
              <a:ext uri="{FF2B5EF4-FFF2-40B4-BE49-F238E27FC236}">
                <a16:creationId xmlns:a16="http://schemas.microsoft.com/office/drawing/2014/main" id="{3F770319-A64A-4952-FFD6-28A01B370027}"/>
              </a:ext>
            </a:extLst>
          </p:cNvPr>
          <p:cNvPicPr>
            <a:picLocks noChangeAspect="1"/>
          </p:cNvPicPr>
          <p:nvPr/>
        </p:nvPicPr>
        <p:blipFill>
          <a:blip r:embed="rId5"/>
          <a:stretch>
            <a:fillRect/>
          </a:stretch>
        </p:blipFill>
        <p:spPr>
          <a:xfrm>
            <a:off x="6439684" y="2456471"/>
            <a:ext cx="3285833" cy="1839383"/>
          </a:xfrm>
          <a:prstGeom prst="rect">
            <a:avLst/>
          </a:prstGeom>
          <a:ln>
            <a:solidFill>
              <a:schemeClr val="bg1">
                <a:lumMod val="95000"/>
              </a:schemeClr>
            </a:solidFill>
          </a:ln>
        </p:spPr>
      </p:pic>
      <p:pic>
        <p:nvPicPr>
          <p:cNvPr id="6" name="Picture 5" descr="A recipe list with text&#10;&#10;AI-generated content may be incorrect.">
            <a:extLst>
              <a:ext uri="{FF2B5EF4-FFF2-40B4-BE49-F238E27FC236}">
                <a16:creationId xmlns:a16="http://schemas.microsoft.com/office/drawing/2014/main" id="{8C1F8484-F307-3CF8-7717-01CC6BAF20CA}"/>
              </a:ext>
            </a:extLst>
          </p:cNvPr>
          <p:cNvPicPr>
            <a:picLocks noChangeAspect="1"/>
          </p:cNvPicPr>
          <p:nvPr/>
        </p:nvPicPr>
        <p:blipFill>
          <a:blip r:embed="rId6"/>
          <a:stretch>
            <a:fillRect/>
          </a:stretch>
        </p:blipFill>
        <p:spPr>
          <a:xfrm>
            <a:off x="10049642" y="2837192"/>
            <a:ext cx="1921631" cy="2718964"/>
          </a:xfrm>
          <a:prstGeom prst="rect">
            <a:avLst/>
          </a:prstGeom>
          <a:ln>
            <a:solidFill>
              <a:schemeClr val="bg1">
                <a:lumMod val="95000"/>
              </a:schemeClr>
            </a:solidFill>
          </a:ln>
        </p:spPr>
      </p:pic>
      <p:pic>
        <p:nvPicPr>
          <p:cNvPr id="9" name="Picture 8" descr="A screenshot of a computer&#10;&#10;AI-generated content may be incorrect.">
            <a:extLst>
              <a:ext uri="{FF2B5EF4-FFF2-40B4-BE49-F238E27FC236}">
                <a16:creationId xmlns:a16="http://schemas.microsoft.com/office/drawing/2014/main" id="{7DF22C93-7DED-3D4C-0B0B-EAF68A4A5D7C}"/>
              </a:ext>
            </a:extLst>
          </p:cNvPr>
          <p:cNvPicPr>
            <a:picLocks noChangeAspect="1"/>
          </p:cNvPicPr>
          <p:nvPr/>
        </p:nvPicPr>
        <p:blipFill>
          <a:blip r:embed="rId7"/>
          <a:stretch>
            <a:fillRect/>
          </a:stretch>
        </p:blipFill>
        <p:spPr>
          <a:xfrm>
            <a:off x="7152003" y="4171431"/>
            <a:ext cx="2874667" cy="1614813"/>
          </a:xfrm>
          <a:prstGeom prst="rect">
            <a:avLst/>
          </a:prstGeom>
          <a:ln>
            <a:solidFill>
              <a:schemeClr val="bg1">
                <a:lumMod val="85000"/>
              </a:schemeClr>
            </a:solidFill>
          </a:ln>
        </p:spPr>
      </p:pic>
    </p:spTree>
    <p:extLst>
      <p:ext uri="{BB962C8B-B14F-4D97-AF65-F5344CB8AC3E}">
        <p14:creationId xmlns:p14="http://schemas.microsoft.com/office/powerpoint/2010/main" val="185019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48A3-491E-BD19-48C1-E93C48F3C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7F41D-B5AD-5678-BB8A-A099D902F72A}"/>
              </a:ext>
            </a:extLst>
          </p:cNvPr>
          <p:cNvSpPr>
            <a:spLocks noGrp="1"/>
          </p:cNvSpPr>
          <p:nvPr>
            <p:ph type="ctrTitle"/>
          </p:nvPr>
        </p:nvSpPr>
        <p:spPr/>
        <p:txBody>
          <a:bodyPr/>
          <a:lstStyle/>
          <a:p>
            <a:r>
              <a:rPr lang="en-GB" noProof="0" dirty="0"/>
              <a:t>Secondary – assessment</a:t>
            </a:r>
          </a:p>
        </p:txBody>
      </p:sp>
      <p:sp>
        <p:nvSpPr>
          <p:cNvPr id="7" name="Action Button: Home 6">
            <a:hlinkClick r:id="rId2" action="ppaction://hlinksldjump" highlightClick="1"/>
            <a:extLst>
              <a:ext uri="{FF2B5EF4-FFF2-40B4-BE49-F238E27FC236}">
                <a16:creationId xmlns:a16="http://schemas.microsoft.com/office/drawing/2014/main" id="{2C905AA4-90F1-8195-2B6D-4852AED652AB}"/>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441C58EB-A7E7-F64F-6DC2-5D3203819C21}"/>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7AA279DF-5CB6-2BD0-7604-D345E2677CBF}"/>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C435702A-6B23-218C-32B7-366FC7C6416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37F12742-5439-72B7-D822-8934C40DF95F}"/>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9B817587-6CD2-3FE7-AB4A-37B650D7CF4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1F8B4DB8-E61D-D1FA-9DAC-BD1CF353031A}"/>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7" name="Text Placeholder 2">
            <a:extLst>
              <a:ext uri="{FF2B5EF4-FFF2-40B4-BE49-F238E27FC236}">
                <a16:creationId xmlns:a16="http://schemas.microsoft.com/office/drawing/2014/main" id="{DA742310-41FB-5738-1DD8-1BEE09B61456}"/>
              </a:ext>
            </a:extLst>
          </p:cNvPr>
          <p:cNvSpPr txBox="1">
            <a:spLocks/>
          </p:cNvSpPr>
          <p:nvPr/>
        </p:nvSpPr>
        <p:spPr>
          <a:xfrm>
            <a:off x="858317" y="1624063"/>
            <a:ext cx="10757033" cy="564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Empowering pupils: Using Oak for independent and home learning </a:t>
            </a:r>
          </a:p>
        </p:txBody>
      </p:sp>
      <p:sp>
        <p:nvSpPr>
          <p:cNvPr id="18" name="Text Placeholder 2">
            <a:extLst>
              <a:ext uri="{FF2B5EF4-FFF2-40B4-BE49-F238E27FC236}">
                <a16:creationId xmlns:a16="http://schemas.microsoft.com/office/drawing/2014/main" id="{DBD528A5-3798-4DFF-5662-BBC4368ABE40}"/>
              </a:ext>
            </a:extLst>
          </p:cNvPr>
          <p:cNvSpPr txBox="1">
            <a:spLocks/>
          </p:cNvSpPr>
          <p:nvPr/>
        </p:nvSpPr>
        <p:spPr>
          <a:xfrm>
            <a:off x="846520" y="2012517"/>
            <a:ext cx="6674352"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noProof="0" dirty="0"/>
              <a:t>• </a:t>
            </a:r>
            <a:r>
              <a:rPr lang="en-GB" sz="1500" noProof="0" dirty="0"/>
              <a:t>Supporting pupil self-study with Oak</a:t>
            </a:r>
          </a:p>
          <a:p>
            <a:pPr marL="0" indent="0">
              <a:buNone/>
            </a:pPr>
            <a:r>
              <a:rPr lang="en-GB" sz="1500" noProof="0" dirty="0"/>
              <a:t>• Overview of self-study materials:</a:t>
            </a:r>
          </a:p>
          <a:p>
            <a:pPr marL="0" indent="0">
              <a:buNone/>
            </a:pPr>
            <a:r>
              <a:rPr lang="en-GB" sz="1500" noProof="0" dirty="0"/>
              <a:t>   a) recipes - making simple dishes to enhance food skills</a:t>
            </a:r>
          </a:p>
          <a:p>
            <a:pPr marL="0" indent="0">
              <a:buNone/>
            </a:pPr>
            <a:r>
              <a:rPr lang="en-GB" sz="1500" noProof="0" dirty="0"/>
              <a:t>   b) worksheets and quizzes - comprehension, vocabulary and reflection tasks</a:t>
            </a:r>
          </a:p>
          <a:p>
            <a:pPr marL="0" indent="0">
              <a:buNone/>
            </a:pPr>
            <a:r>
              <a:rPr lang="en-GB" sz="1500" noProof="0" dirty="0"/>
              <a:t>   c) video lessons - teacher-led instruction</a:t>
            </a:r>
          </a:p>
          <a:p>
            <a:pPr marL="0" indent="0">
              <a:buNone/>
            </a:pPr>
            <a:r>
              <a:rPr lang="en-GB" sz="1500" noProof="0" dirty="0"/>
              <a:t>   d) lesson slides - </a:t>
            </a:r>
          </a:p>
          <a:p>
            <a:pPr marL="0" indent="0">
              <a:buNone/>
            </a:pPr>
            <a:r>
              <a:rPr lang="en-GB" sz="1500" noProof="0" dirty="0"/>
              <a:t>   e) interactive quizzes - check understanding and boost retention</a:t>
            </a:r>
          </a:p>
          <a:p>
            <a:pPr marL="0" indent="0">
              <a:buNone/>
            </a:pPr>
            <a:r>
              <a:rPr lang="en-GB" sz="1500" noProof="0" dirty="0"/>
              <a:t>• Embedding Oak materials in your class</a:t>
            </a:r>
          </a:p>
          <a:p>
            <a:pPr marL="0" indent="0">
              <a:buNone/>
            </a:pPr>
            <a:r>
              <a:rPr lang="en-GB" sz="1500" noProof="0" dirty="0"/>
              <a:t>• Supporting homework and home learning</a:t>
            </a:r>
          </a:p>
          <a:p>
            <a:pPr marL="0" indent="0">
              <a:buNone/>
            </a:pPr>
            <a:r>
              <a:rPr lang="en-GB" sz="1500" noProof="0" dirty="0"/>
              <a:t>• Building pupil independence skills</a:t>
            </a:r>
          </a:p>
          <a:p>
            <a:pPr marL="0" indent="0">
              <a:buNone/>
            </a:pPr>
            <a:r>
              <a:rPr lang="en-GB" sz="1500" noProof="0" dirty="0"/>
              <a:t>• Reviewing your CPD opportunities</a:t>
            </a:r>
          </a:p>
          <a:p>
            <a:pPr marL="0" indent="0">
              <a:buNone/>
            </a:pPr>
            <a:r>
              <a:rPr lang="en-GB" sz="1500" noProof="0" dirty="0"/>
              <a:t>• Next steps</a:t>
            </a:r>
          </a:p>
        </p:txBody>
      </p:sp>
      <p:sp>
        <p:nvSpPr>
          <p:cNvPr id="19" name="Action Button: Back or Previous 18">
            <a:hlinkClick r:id="rId4" action="ppaction://hlinksldjump" highlightClick="1"/>
            <a:extLst>
              <a:ext uri="{FF2B5EF4-FFF2-40B4-BE49-F238E27FC236}">
                <a16:creationId xmlns:a16="http://schemas.microsoft.com/office/drawing/2014/main" id="{06459406-BC3D-91D2-C093-82978CFE5F83}"/>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Picture 3" descr="A close-up of a questionnaire&#10;&#10;AI-generated content may be incorrect.">
            <a:extLst>
              <a:ext uri="{FF2B5EF4-FFF2-40B4-BE49-F238E27FC236}">
                <a16:creationId xmlns:a16="http://schemas.microsoft.com/office/drawing/2014/main" id="{DBE8A811-FA70-C33F-2BAD-6DB67708E86C}"/>
              </a:ext>
            </a:extLst>
          </p:cNvPr>
          <p:cNvPicPr>
            <a:picLocks noChangeAspect="1"/>
          </p:cNvPicPr>
          <p:nvPr/>
        </p:nvPicPr>
        <p:blipFill>
          <a:blip r:embed="rId5"/>
          <a:stretch>
            <a:fillRect/>
          </a:stretch>
        </p:blipFill>
        <p:spPr>
          <a:xfrm>
            <a:off x="7846738" y="959000"/>
            <a:ext cx="2552332" cy="3328479"/>
          </a:xfrm>
          <a:prstGeom prst="rect">
            <a:avLst/>
          </a:prstGeom>
          <a:ln>
            <a:solidFill>
              <a:schemeClr val="bg1">
                <a:lumMod val="85000"/>
              </a:schemeClr>
            </a:solidFill>
          </a:ln>
        </p:spPr>
      </p:pic>
      <p:pic>
        <p:nvPicPr>
          <p:cNvPr id="5" name="Picture 4" descr="A close-up of a questionnaire&#10;&#10;AI-generated content may be incorrect.">
            <a:extLst>
              <a:ext uri="{FF2B5EF4-FFF2-40B4-BE49-F238E27FC236}">
                <a16:creationId xmlns:a16="http://schemas.microsoft.com/office/drawing/2014/main" id="{E6C1A8DD-5BC1-CEB4-82DC-E484F3060D41}"/>
              </a:ext>
            </a:extLst>
          </p:cNvPr>
          <p:cNvPicPr>
            <a:picLocks noChangeAspect="1"/>
          </p:cNvPicPr>
          <p:nvPr/>
        </p:nvPicPr>
        <p:blipFill>
          <a:blip r:embed="rId6"/>
          <a:stretch>
            <a:fillRect/>
          </a:stretch>
        </p:blipFill>
        <p:spPr>
          <a:xfrm>
            <a:off x="8255210" y="2759668"/>
            <a:ext cx="2374597" cy="3093960"/>
          </a:xfrm>
          <a:prstGeom prst="rect">
            <a:avLst/>
          </a:prstGeom>
          <a:ln>
            <a:solidFill>
              <a:schemeClr val="bg1">
                <a:lumMod val="85000"/>
              </a:schemeClr>
            </a:solidFill>
          </a:ln>
        </p:spPr>
      </p:pic>
      <p:pic>
        <p:nvPicPr>
          <p:cNvPr id="6" name="Picture 5" descr="A close-up of a form&#10;&#10;AI-generated content may be incorrect.">
            <a:extLst>
              <a:ext uri="{FF2B5EF4-FFF2-40B4-BE49-F238E27FC236}">
                <a16:creationId xmlns:a16="http://schemas.microsoft.com/office/drawing/2014/main" id="{ADABEFD2-B3A4-91A1-0C67-FE4F006F6D86}"/>
              </a:ext>
            </a:extLst>
          </p:cNvPr>
          <p:cNvPicPr>
            <a:picLocks noChangeAspect="1"/>
          </p:cNvPicPr>
          <p:nvPr/>
        </p:nvPicPr>
        <p:blipFill>
          <a:blip r:embed="rId7"/>
          <a:stretch>
            <a:fillRect/>
          </a:stretch>
        </p:blipFill>
        <p:spPr>
          <a:xfrm>
            <a:off x="9723886" y="1764000"/>
            <a:ext cx="2167312" cy="3094750"/>
          </a:xfrm>
          <a:prstGeom prst="rect">
            <a:avLst/>
          </a:prstGeom>
          <a:ln>
            <a:solidFill>
              <a:schemeClr val="bg1">
                <a:lumMod val="85000"/>
              </a:schemeClr>
            </a:solidFill>
          </a:ln>
        </p:spPr>
      </p:pic>
    </p:spTree>
    <p:extLst>
      <p:ext uri="{BB962C8B-B14F-4D97-AF65-F5344CB8AC3E}">
        <p14:creationId xmlns:p14="http://schemas.microsoft.com/office/powerpoint/2010/main" val="1696459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D1AE2-77EC-B5C3-3BC4-5F113E84865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A7136FA-E0FA-935E-0CA4-02FD59ABF70F}"/>
              </a:ext>
            </a:extLst>
          </p:cNvPr>
          <p:cNvSpPr>
            <a:spLocks noGrp="1"/>
          </p:cNvSpPr>
          <p:nvPr>
            <p:ph type="ctrTitle"/>
          </p:nvPr>
        </p:nvSpPr>
        <p:spPr>
          <a:xfrm>
            <a:off x="580769" y="1083274"/>
            <a:ext cx="10946213" cy="643155"/>
          </a:xfrm>
        </p:spPr>
        <p:txBody>
          <a:bodyPr>
            <a:noAutofit/>
          </a:bodyPr>
          <a:lstStyle/>
          <a:p>
            <a:pPr algn="l"/>
            <a:r>
              <a:rPr lang="en-GB" noProof="0" dirty="0"/>
              <a:t>Primary: What area do you want to explore?</a:t>
            </a:r>
          </a:p>
        </p:txBody>
      </p:sp>
      <p:sp>
        <p:nvSpPr>
          <p:cNvPr id="8" name="Action Button: Home 7">
            <a:hlinkClick r:id="rId2" action="ppaction://hlinksldjump" highlightClick="1"/>
            <a:extLst>
              <a:ext uri="{FF2B5EF4-FFF2-40B4-BE49-F238E27FC236}">
                <a16:creationId xmlns:a16="http://schemas.microsoft.com/office/drawing/2014/main" id="{CA415ABA-18F7-BC7F-CD4E-94B4279C28C7}"/>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9" name="Group 8">
            <a:extLst>
              <a:ext uri="{FF2B5EF4-FFF2-40B4-BE49-F238E27FC236}">
                <a16:creationId xmlns:a16="http://schemas.microsoft.com/office/drawing/2014/main" id="{669D317A-1AD5-1B16-D113-093275172F2C}"/>
              </a:ext>
            </a:extLst>
          </p:cNvPr>
          <p:cNvGrpSpPr/>
          <p:nvPr/>
        </p:nvGrpSpPr>
        <p:grpSpPr>
          <a:xfrm>
            <a:off x="822554" y="3560795"/>
            <a:ext cx="2454823" cy="654908"/>
            <a:chOff x="3497807" y="4355112"/>
            <a:chExt cx="2454823" cy="654908"/>
          </a:xfrm>
        </p:grpSpPr>
        <p:sp>
          <p:nvSpPr>
            <p:cNvPr id="10" name="Rounded Rectangle 9">
              <a:extLst>
                <a:ext uri="{FF2B5EF4-FFF2-40B4-BE49-F238E27FC236}">
                  <a16:creationId xmlns:a16="http://schemas.microsoft.com/office/drawing/2014/main" id="{4A191E89-A2AE-F646-661B-5E3D0725520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F6A749AC-D93C-BCA9-F6F9-7401D5204E1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65613C83-D832-9019-E6B3-FDD1E264AC19}"/>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3" action="ppaction://hlinksldjump"/>
              <a:extLst>
                <a:ext uri="{FF2B5EF4-FFF2-40B4-BE49-F238E27FC236}">
                  <a16:creationId xmlns:a16="http://schemas.microsoft.com/office/drawing/2014/main" id="{79E78C02-97B2-A770-DE75-AC9F1267287C}"/>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training</a:t>
              </a:r>
            </a:p>
          </p:txBody>
        </p:sp>
      </p:grpSp>
      <p:grpSp>
        <p:nvGrpSpPr>
          <p:cNvPr id="14" name="Group 13">
            <a:extLst>
              <a:ext uri="{FF2B5EF4-FFF2-40B4-BE49-F238E27FC236}">
                <a16:creationId xmlns:a16="http://schemas.microsoft.com/office/drawing/2014/main" id="{641C95AF-AC48-EE0C-3157-80CA6CCCC264}"/>
              </a:ext>
            </a:extLst>
          </p:cNvPr>
          <p:cNvGrpSpPr/>
          <p:nvPr/>
        </p:nvGrpSpPr>
        <p:grpSpPr>
          <a:xfrm>
            <a:off x="3507167" y="3554284"/>
            <a:ext cx="2454823" cy="654908"/>
            <a:chOff x="3497807" y="4355112"/>
            <a:chExt cx="2454823" cy="654908"/>
          </a:xfrm>
        </p:grpSpPr>
        <p:sp>
          <p:nvSpPr>
            <p:cNvPr id="15" name="Rounded Rectangle 14">
              <a:extLst>
                <a:ext uri="{FF2B5EF4-FFF2-40B4-BE49-F238E27FC236}">
                  <a16:creationId xmlns:a16="http://schemas.microsoft.com/office/drawing/2014/main" id="{28AA610A-CE23-060C-DE7E-629BD968669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F95DC5C1-4DA3-F16C-FC50-0932EC3F762F}"/>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4FEBF2AE-79FA-D7C8-310D-572118BC2FE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4" action="ppaction://hlinksldjump"/>
              <a:extLst>
                <a:ext uri="{FF2B5EF4-FFF2-40B4-BE49-F238E27FC236}">
                  <a16:creationId xmlns:a16="http://schemas.microsoft.com/office/drawing/2014/main" id="{CD644A6E-8CA1-5F4D-1F53-2BDF74B9E8A6}"/>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resources</a:t>
              </a:r>
            </a:p>
          </p:txBody>
        </p:sp>
      </p:grpSp>
      <p:sp>
        <p:nvSpPr>
          <p:cNvPr id="29" name="Text Placeholder 2">
            <a:extLst>
              <a:ext uri="{FF2B5EF4-FFF2-40B4-BE49-F238E27FC236}">
                <a16:creationId xmlns:a16="http://schemas.microsoft.com/office/drawing/2014/main" id="{0E2C116C-5512-9AEA-5B64-6305B266D9DC}"/>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sp>
        <p:nvSpPr>
          <p:cNvPr id="2" name="Action Button: Back or Previous 1">
            <a:hlinkClick r:id="rId5" action="ppaction://hlinksldjump" highlightClick="1"/>
            <a:extLst>
              <a:ext uri="{FF2B5EF4-FFF2-40B4-BE49-F238E27FC236}">
                <a16:creationId xmlns:a16="http://schemas.microsoft.com/office/drawing/2014/main" id="{60E6BBA1-12AF-1EAA-D7A3-848E9A8AD57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97621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A366-2996-325D-13B6-E30792D35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E0A2B-282C-6B64-5E1A-D84E27B19206}"/>
              </a:ext>
            </a:extLst>
          </p:cNvPr>
          <p:cNvSpPr>
            <a:spLocks noGrp="1"/>
          </p:cNvSpPr>
          <p:nvPr>
            <p:ph type="ctrTitle"/>
          </p:nvPr>
        </p:nvSpPr>
        <p:spPr/>
        <p:txBody>
          <a:bodyPr/>
          <a:lstStyle/>
          <a:p>
            <a:r>
              <a:rPr lang="en-GB" noProof="0" dirty="0"/>
              <a:t>Secondary – assessment</a:t>
            </a:r>
          </a:p>
        </p:txBody>
      </p:sp>
      <p:sp>
        <p:nvSpPr>
          <p:cNvPr id="7" name="Action Button: Home 6">
            <a:hlinkClick r:id="rId2" action="ppaction://hlinksldjump" highlightClick="1"/>
            <a:extLst>
              <a:ext uri="{FF2B5EF4-FFF2-40B4-BE49-F238E27FC236}">
                <a16:creationId xmlns:a16="http://schemas.microsoft.com/office/drawing/2014/main" id="{64A3EBBF-BAC1-6953-B4D3-22D98B37572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1347FB34-1CB4-6FE2-6E9B-DC35AB7ACF8E}"/>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62D63C08-2C96-A36C-542D-A99FED20116B}"/>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F0DF9A2D-BEFF-6DD2-4B0C-2872F9A3054B}"/>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0D98DA86-C5E4-8D1D-7648-7692936DD22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0A1DE05A-A8C3-737B-14FC-6F39683C34CE}"/>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F16F1ECE-3DD6-924B-7BF5-5C52B256E7B4}"/>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6" name="Text Placeholder 2">
            <a:extLst>
              <a:ext uri="{FF2B5EF4-FFF2-40B4-BE49-F238E27FC236}">
                <a16:creationId xmlns:a16="http://schemas.microsoft.com/office/drawing/2014/main" id="{F3BC603B-7BF5-48FD-9157-B9C5A6FE82F3}"/>
              </a:ext>
            </a:extLst>
          </p:cNvPr>
          <p:cNvSpPr txBox="1">
            <a:spLocks/>
          </p:cNvSpPr>
          <p:nvPr/>
        </p:nvSpPr>
        <p:spPr>
          <a:xfrm>
            <a:off x="858317" y="1624062"/>
            <a:ext cx="8112687"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Making Oak work in secondary: Strategies for success </a:t>
            </a:r>
          </a:p>
          <a:p>
            <a:r>
              <a:rPr lang="en-GB" sz="1400" noProof="0" dirty="0"/>
              <a:t>An overview of the Oak food curriculum for KS3</a:t>
            </a:r>
          </a:p>
          <a:p>
            <a:r>
              <a:rPr lang="en-GB" sz="1400" noProof="0" dirty="0"/>
              <a:t>How Oak supports good food teaching</a:t>
            </a:r>
          </a:p>
          <a:p>
            <a:r>
              <a:rPr lang="en-GB" sz="1400" noProof="0" dirty="0"/>
              <a:t>What is available for you and your school</a:t>
            </a:r>
          </a:p>
          <a:p>
            <a:r>
              <a:rPr lang="en-GB" sz="1400" noProof="0" dirty="0"/>
              <a:t>Pragmatic approaches to:</a:t>
            </a:r>
          </a:p>
          <a:p>
            <a:pPr marL="0" indent="0">
              <a:buNone/>
            </a:pPr>
            <a:r>
              <a:rPr lang="en-GB" sz="1400" noProof="0" dirty="0"/>
              <a:t>   a) deciding what, why and how to teach</a:t>
            </a:r>
          </a:p>
          <a:p>
            <a:pPr marL="0" indent="0">
              <a:buNone/>
            </a:pPr>
            <a:r>
              <a:rPr lang="en-GB" sz="1400" noProof="0" dirty="0"/>
              <a:t>   b) planning and managing cooking sessions</a:t>
            </a:r>
          </a:p>
          <a:p>
            <a:pPr marL="0" indent="0">
              <a:buNone/>
            </a:pPr>
            <a:r>
              <a:rPr lang="en-GB" sz="1400" noProof="0" dirty="0"/>
              <a:t>   c) dealing with allergies</a:t>
            </a:r>
          </a:p>
          <a:p>
            <a:pPr marL="0" indent="0">
              <a:buNone/>
            </a:pPr>
            <a:r>
              <a:rPr lang="en-GB" sz="1400" noProof="0" dirty="0"/>
              <a:t>   d) covering curriculum content</a:t>
            </a:r>
          </a:p>
          <a:p>
            <a:pPr marL="0" indent="0">
              <a:buNone/>
            </a:pPr>
            <a:r>
              <a:rPr lang="en-GB" sz="1400" noProof="0" dirty="0"/>
              <a:t>   e) time and resource constraints and opportunities</a:t>
            </a:r>
          </a:p>
          <a:p>
            <a:r>
              <a:rPr lang="en-GB" sz="1400" noProof="0" dirty="0"/>
              <a:t>Discover instant support for your pupils</a:t>
            </a:r>
          </a:p>
          <a:p>
            <a:r>
              <a:rPr lang="en-GB" sz="1400" noProof="0" dirty="0"/>
              <a:t>Review your CPD opportunities</a:t>
            </a:r>
          </a:p>
          <a:p>
            <a:r>
              <a:rPr lang="en-GB" sz="1400" noProof="0" dirty="0"/>
              <a:t>Next steps</a:t>
            </a:r>
          </a:p>
          <a:p>
            <a:pPr marL="0" indent="0">
              <a:buNone/>
            </a:pPr>
            <a:endParaRPr lang="en-GB" sz="1400" noProof="0" dirty="0"/>
          </a:p>
        </p:txBody>
      </p:sp>
      <p:pic>
        <p:nvPicPr>
          <p:cNvPr id="4" name="Picture 3" descr="A screenshot of a school application&#10;&#10;AI-generated content may be incorrect.">
            <a:extLst>
              <a:ext uri="{FF2B5EF4-FFF2-40B4-BE49-F238E27FC236}">
                <a16:creationId xmlns:a16="http://schemas.microsoft.com/office/drawing/2014/main" id="{3BE2CB01-D50E-747A-DCFE-27F1ED0D4839}"/>
              </a:ext>
            </a:extLst>
          </p:cNvPr>
          <p:cNvPicPr>
            <a:picLocks noChangeAspect="1"/>
          </p:cNvPicPr>
          <p:nvPr/>
        </p:nvPicPr>
        <p:blipFill>
          <a:blip r:embed="rId4"/>
          <a:stretch>
            <a:fillRect/>
          </a:stretch>
        </p:blipFill>
        <p:spPr>
          <a:xfrm>
            <a:off x="6931135" y="894967"/>
            <a:ext cx="3934082" cy="1691191"/>
          </a:xfrm>
          <a:prstGeom prst="rect">
            <a:avLst/>
          </a:prstGeom>
        </p:spPr>
      </p:pic>
      <p:pic>
        <p:nvPicPr>
          <p:cNvPr id="3" name="Picture 2" descr="A close-up of a person cutting a potato&#10;&#10;AI-generated content may be incorrect.">
            <a:extLst>
              <a:ext uri="{FF2B5EF4-FFF2-40B4-BE49-F238E27FC236}">
                <a16:creationId xmlns:a16="http://schemas.microsoft.com/office/drawing/2014/main" id="{28BAFF70-8DB2-79F4-EA7E-411A60ACC3F5}"/>
              </a:ext>
            </a:extLst>
          </p:cNvPr>
          <p:cNvPicPr>
            <a:picLocks noChangeAspect="1"/>
          </p:cNvPicPr>
          <p:nvPr/>
        </p:nvPicPr>
        <p:blipFill>
          <a:blip r:embed="rId5"/>
          <a:stretch>
            <a:fillRect/>
          </a:stretch>
        </p:blipFill>
        <p:spPr>
          <a:xfrm>
            <a:off x="8574896" y="2190441"/>
            <a:ext cx="3285833" cy="1839383"/>
          </a:xfrm>
          <a:prstGeom prst="rect">
            <a:avLst/>
          </a:prstGeom>
          <a:ln>
            <a:solidFill>
              <a:schemeClr val="bg1">
                <a:lumMod val="95000"/>
              </a:schemeClr>
            </a:solidFill>
          </a:ln>
        </p:spPr>
      </p:pic>
      <p:pic>
        <p:nvPicPr>
          <p:cNvPr id="5" name="Picture 4" descr="A recipe list with text&#10;&#10;AI-generated content may be incorrect.">
            <a:extLst>
              <a:ext uri="{FF2B5EF4-FFF2-40B4-BE49-F238E27FC236}">
                <a16:creationId xmlns:a16="http://schemas.microsoft.com/office/drawing/2014/main" id="{5F6E6090-47F3-54A6-54B6-6535DA02A5DF}"/>
              </a:ext>
            </a:extLst>
          </p:cNvPr>
          <p:cNvPicPr>
            <a:picLocks noChangeAspect="1"/>
          </p:cNvPicPr>
          <p:nvPr/>
        </p:nvPicPr>
        <p:blipFill>
          <a:blip r:embed="rId6"/>
          <a:stretch>
            <a:fillRect/>
          </a:stretch>
        </p:blipFill>
        <p:spPr>
          <a:xfrm>
            <a:off x="6931135" y="3010320"/>
            <a:ext cx="1921631" cy="2718964"/>
          </a:xfrm>
          <a:prstGeom prst="rect">
            <a:avLst/>
          </a:prstGeom>
          <a:ln>
            <a:solidFill>
              <a:schemeClr val="bg1">
                <a:lumMod val="95000"/>
              </a:schemeClr>
            </a:solidFill>
          </a:ln>
        </p:spPr>
      </p:pic>
      <p:pic>
        <p:nvPicPr>
          <p:cNvPr id="6" name="Picture 5" descr="A screenshot of a computer&#10;&#10;AI-generated content may be incorrect.">
            <a:extLst>
              <a:ext uri="{FF2B5EF4-FFF2-40B4-BE49-F238E27FC236}">
                <a16:creationId xmlns:a16="http://schemas.microsoft.com/office/drawing/2014/main" id="{691CFB9F-869D-A39F-D62E-219D52181312}"/>
              </a:ext>
            </a:extLst>
          </p:cNvPr>
          <p:cNvPicPr>
            <a:picLocks noChangeAspect="1"/>
          </p:cNvPicPr>
          <p:nvPr/>
        </p:nvPicPr>
        <p:blipFill>
          <a:blip r:embed="rId7"/>
          <a:stretch>
            <a:fillRect/>
          </a:stretch>
        </p:blipFill>
        <p:spPr>
          <a:xfrm>
            <a:off x="8971004" y="4114471"/>
            <a:ext cx="2874667" cy="1614813"/>
          </a:xfrm>
          <a:prstGeom prst="rect">
            <a:avLst/>
          </a:prstGeom>
          <a:ln>
            <a:solidFill>
              <a:schemeClr val="bg1">
                <a:lumMod val="85000"/>
              </a:schemeClr>
            </a:solidFill>
          </a:ln>
        </p:spPr>
      </p:pic>
    </p:spTree>
    <p:extLst>
      <p:ext uri="{BB962C8B-B14F-4D97-AF65-F5344CB8AC3E}">
        <p14:creationId xmlns:p14="http://schemas.microsoft.com/office/powerpoint/2010/main" val="231184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5F3F-9174-D891-DCDA-336262DEC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05300-D1CB-D879-BC9A-8861FDAE0BF8}"/>
              </a:ext>
            </a:extLst>
          </p:cNvPr>
          <p:cNvSpPr>
            <a:spLocks noGrp="1"/>
          </p:cNvSpPr>
          <p:nvPr>
            <p:ph type="ctrTitle"/>
          </p:nvPr>
        </p:nvSpPr>
        <p:spPr/>
        <p:txBody>
          <a:bodyPr/>
          <a:lstStyle/>
          <a:p>
            <a:r>
              <a:rPr lang="en-GB" noProof="0" dirty="0"/>
              <a:t>Secondary – additional needs</a:t>
            </a:r>
          </a:p>
        </p:txBody>
      </p:sp>
      <p:sp>
        <p:nvSpPr>
          <p:cNvPr id="7" name="Action Button: Home 6">
            <a:hlinkClick r:id="rId2" action="ppaction://hlinksldjump" highlightClick="1"/>
            <a:extLst>
              <a:ext uri="{FF2B5EF4-FFF2-40B4-BE49-F238E27FC236}">
                <a16:creationId xmlns:a16="http://schemas.microsoft.com/office/drawing/2014/main" id="{4631BEEF-18D7-07DC-34B3-5D8BAB72BEEA}"/>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FD8E4B87-2D61-6C3F-6A87-A5D20389A96A}"/>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89AFB3BC-DEF9-0399-B3FC-E4C17340412D}"/>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B28C7AB4-E0A4-6204-721C-8502B0DA50E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D26D8353-1A17-3E93-F127-8B57AC7C7F55}"/>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2A5A9378-1B60-86F7-5C8C-690E3A63BE65}"/>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3"/>
              <a:extLst>
                <a:ext uri="{FF2B5EF4-FFF2-40B4-BE49-F238E27FC236}">
                  <a16:creationId xmlns:a16="http://schemas.microsoft.com/office/drawing/2014/main" id="{0DE27C13-E036-B52E-2AB8-2739A7084808}"/>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7" name="Text Placeholder 2">
            <a:extLst>
              <a:ext uri="{FF2B5EF4-FFF2-40B4-BE49-F238E27FC236}">
                <a16:creationId xmlns:a16="http://schemas.microsoft.com/office/drawing/2014/main" id="{FF486FA8-FFB5-E3D1-0F61-349FE659B06B}"/>
              </a:ext>
            </a:extLst>
          </p:cNvPr>
          <p:cNvSpPr txBox="1">
            <a:spLocks/>
          </p:cNvSpPr>
          <p:nvPr/>
        </p:nvSpPr>
        <p:spPr>
          <a:xfrm>
            <a:off x="858318" y="1624062"/>
            <a:ext cx="7382178" cy="3780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Inclusive food education: Adapting Oak for learners with additional needs </a:t>
            </a:r>
          </a:p>
          <a:p>
            <a:pPr marL="0" indent="0">
              <a:buNone/>
            </a:pPr>
            <a:endParaRPr lang="en-GB" sz="1600" noProof="0" dirty="0"/>
          </a:p>
          <a:p>
            <a:pPr marL="0" indent="0">
              <a:buNone/>
            </a:pPr>
            <a:r>
              <a:rPr lang="en-GB" sz="1600" noProof="0" dirty="0"/>
              <a:t>• Adapting the Oak food curriculum for pupils with additional needs</a:t>
            </a:r>
          </a:p>
          <a:p>
            <a:pPr marL="0" indent="0">
              <a:buNone/>
            </a:pPr>
            <a:r>
              <a:rPr lang="en-GB" sz="1600" noProof="0" dirty="0"/>
              <a:t>• Curriculum strengths for learners, such as structure, progression, flexibility and clear vocabulary</a:t>
            </a:r>
          </a:p>
          <a:p>
            <a:pPr marL="0" indent="0">
              <a:buNone/>
            </a:pPr>
            <a:r>
              <a:rPr lang="en-GB" sz="1600" noProof="0" dirty="0"/>
              <a:t>• Practical ways of using and adapting Oak food lessons and materials</a:t>
            </a:r>
          </a:p>
          <a:p>
            <a:pPr marL="0" indent="0">
              <a:buNone/>
            </a:pPr>
            <a:r>
              <a:rPr lang="en-GB" sz="1600" noProof="0" dirty="0"/>
              <a:t>• Reviewing your CPD opportunities</a:t>
            </a:r>
          </a:p>
          <a:p>
            <a:pPr marL="0" indent="0">
              <a:buNone/>
            </a:pPr>
            <a:r>
              <a:rPr lang="en-GB" sz="1600" noProof="0" dirty="0"/>
              <a:t>• Next steps</a:t>
            </a:r>
          </a:p>
        </p:txBody>
      </p:sp>
      <p:sp>
        <p:nvSpPr>
          <p:cNvPr id="18" name="Action Button: Back or Previous 17">
            <a:hlinkClick r:id="rId4" action="ppaction://hlinksldjump" highlightClick="1"/>
            <a:extLst>
              <a:ext uri="{FF2B5EF4-FFF2-40B4-BE49-F238E27FC236}">
                <a16:creationId xmlns:a16="http://schemas.microsoft.com/office/drawing/2014/main" id="{42B5733A-2321-8BB0-9413-72D7E9A08AF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Picture 2" descr="A close-up of a fork and a bowl&#10;&#10;AI-generated content may be incorrect.">
            <a:extLst>
              <a:ext uri="{FF2B5EF4-FFF2-40B4-BE49-F238E27FC236}">
                <a16:creationId xmlns:a16="http://schemas.microsoft.com/office/drawing/2014/main" id="{44E687C5-F717-C82C-F556-D4DD4578BEA9}"/>
              </a:ext>
            </a:extLst>
          </p:cNvPr>
          <p:cNvPicPr>
            <a:picLocks noChangeAspect="1"/>
          </p:cNvPicPr>
          <p:nvPr/>
        </p:nvPicPr>
        <p:blipFill>
          <a:blip r:embed="rId5"/>
          <a:stretch>
            <a:fillRect/>
          </a:stretch>
        </p:blipFill>
        <p:spPr>
          <a:xfrm>
            <a:off x="8419024" y="1071144"/>
            <a:ext cx="2971103" cy="1674152"/>
          </a:xfrm>
          <a:prstGeom prst="rect">
            <a:avLst/>
          </a:prstGeom>
          <a:ln>
            <a:solidFill>
              <a:schemeClr val="bg1">
                <a:lumMod val="85000"/>
              </a:schemeClr>
            </a:solidFill>
          </a:ln>
        </p:spPr>
      </p:pic>
      <p:pic>
        <p:nvPicPr>
          <p:cNvPr id="5" name="Picture 4" descr="A diagram of a plant&#10;&#10;AI-generated content may be incorrect.">
            <a:extLst>
              <a:ext uri="{FF2B5EF4-FFF2-40B4-BE49-F238E27FC236}">
                <a16:creationId xmlns:a16="http://schemas.microsoft.com/office/drawing/2014/main" id="{B5B708BD-C1C1-DBB1-5999-3D1125DAD9F2}"/>
              </a:ext>
            </a:extLst>
          </p:cNvPr>
          <p:cNvPicPr>
            <a:picLocks noChangeAspect="1"/>
          </p:cNvPicPr>
          <p:nvPr/>
        </p:nvPicPr>
        <p:blipFill>
          <a:blip r:embed="rId6"/>
          <a:stretch>
            <a:fillRect/>
          </a:stretch>
        </p:blipFill>
        <p:spPr>
          <a:xfrm>
            <a:off x="8944404" y="2534634"/>
            <a:ext cx="2981437" cy="1674152"/>
          </a:xfrm>
          <a:prstGeom prst="rect">
            <a:avLst/>
          </a:prstGeom>
          <a:ln>
            <a:solidFill>
              <a:schemeClr val="bg1">
                <a:lumMod val="85000"/>
              </a:schemeClr>
            </a:solidFill>
          </a:ln>
        </p:spPr>
      </p:pic>
      <p:pic>
        <p:nvPicPr>
          <p:cNvPr id="6" name="Picture 3">
            <a:extLst>
              <a:ext uri="{FF2B5EF4-FFF2-40B4-BE49-F238E27FC236}">
                <a16:creationId xmlns:a16="http://schemas.microsoft.com/office/drawing/2014/main" id="{E909FBBA-21FE-0D5F-288F-289666136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973" y="4077015"/>
            <a:ext cx="2978836" cy="167415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64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7F82-6AC7-F9DB-ECFB-121D27A64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31A1E-D7F3-71B4-CABE-DF935D68354E}"/>
              </a:ext>
            </a:extLst>
          </p:cNvPr>
          <p:cNvSpPr>
            <a:spLocks noGrp="1"/>
          </p:cNvSpPr>
          <p:nvPr>
            <p:ph type="ctrTitle"/>
          </p:nvPr>
        </p:nvSpPr>
        <p:spPr/>
        <p:txBody>
          <a:bodyPr/>
          <a:lstStyle/>
          <a:p>
            <a:r>
              <a:rPr lang="en-GB" noProof="0" dirty="0"/>
              <a:t>Secondary – additional needs</a:t>
            </a:r>
          </a:p>
        </p:txBody>
      </p:sp>
      <p:sp>
        <p:nvSpPr>
          <p:cNvPr id="7" name="Action Button: Home 6">
            <a:hlinkClick r:id="rId2" action="ppaction://hlinksldjump" highlightClick="1"/>
            <a:extLst>
              <a:ext uri="{FF2B5EF4-FFF2-40B4-BE49-F238E27FC236}">
                <a16:creationId xmlns:a16="http://schemas.microsoft.com/office/drawing/2014/main" id="{D945C166-F2B0-7E58-1595-11FABB1D39FE}"/>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ABFB8D9E-D604-8BCD-F043-1BCF5A60A81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D344413F-FE34-9B9F-3792-D1080E7A8C88}"/>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536E250D-63A8-9D76-5962-C23B7751816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9BC2F572-1D02-4D22-51AE-CBA0018AF30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DF2A7C41-B37A-D031-4A32-43415C694A93}"/>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A390846D-07E8-F471-08E1-900BBFC31AC4}"/>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
        <p:nvSpPr>
          <p:cNvPr id="16" name="Text Placeholder 2">
            <a:extLst>
              <a:ext uri="{FF2B5EF4-FFF2-40B4-BE49-F238E27FC236}">
                <a16:creationId xmlns:a16="http://schemas.microsoft.com/office/drawing/2014/main" id="{CB47B427-9712-E7C7-01D8-651A41F1DE90}"/>
              </a:ext>
            </a:extLst>
          </p:cNvPr>
          <p:cNvSpPr txBox="1">
            <a:spLocks/>
          </p:cNvSpPr>
          <p:nvPr/>
        </p:nvSpPr>
        <p:spPr>
          <a:xfrm>
            <a:off x="858317" y="1624063"/>
            <a:ext cx="7584225" cy="564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Empowering pupils: Using Oak for independent and home learning </a:t>
            </a:r>
          </a:p>
        </p:txBody>
      </p:sp>
      <p:sp>
        <p:nvSpPr>
          <p:cNvPr id="17" name="Text Placeholder 2">
            <a:extLst>
              <a:ext uri="{FF2B5EF4-FFF2-40B4-BE49-F238E27FC236}">
                <a16:creationId xmlns:a16="http://schemas.microsoft.com/office/drawing/2014/main" id="{A66F5AC5-B88F-8008-972C-22C514F29CD4}"/>
              </a:ext>
            </a:extLst>
          </p:cNvPr>
          <p:cNvSpPr txBox="1">
            <a:spLocks/>
          </p:cNvSpPr>
          <p:nvPr/>
        </p:nvSpPr>
        <p:spPr>
          <a:xfrm>
            <a:off x="887349" y="2041964"/>
            <a:ext cx="6674352"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noProof="0" dirty="0"/>
              <a:t>Supporting pupil self-study with Oak</a:t>
            </a:r>
          </a:p>
          <a:p>
            <a:r>
              <a:rPr lang="en-GB" sz="1500" noProof="0" dirty="0"/>
              <a:t>Overview of self-study materials:</a:t>
            </a:r>
          </a:p>
          <a:p>
            <a:pPr marL="0" indent="0">
              <a:buNone/>
            </a:pPr>
            <a:r>
              <a:rPr lang="en-GB" sz="1500" noProof="0" dirty="0"/>
              <a:t>   a) recipes - making simple dishes to enhance food skills</a:t>
            </a:r>
          </a:p>
          <a:p>
            <a:pPr marL="0" indent="0">
              <a:buNone/>
            </a:pPr>
            <a:r>
              <a:rPr lang="en-GB" sz="1500" noProof="0" dirty="0"/>
              <a:t>   b) worksheets and quizzes - comprehension, vocabulary and reflection tasks</a:t>
            </a:r>
          </a:p>
          <a:p>
            <a:pPr marL="0" indent="0">
              <a:buNone/>
            </a:pPr>
            <a:r>
              <a:rPr lang="en-GB" sz="1500" noProof="0" dirty="0"/>
              <a:t>   c) video lessons - teacher-led instruction</a:t>
            </a:r>
          </a:p>
          <a:p>
            <a:pPr marL="0" indent="0">
              <a:buNone/>
            </a:pPr>
            <a:r>
              <a:rPr lang="en-GB" sz="1500" noProof="0" dirty="0"/>
              <a:t>   d) lesson slides - </a:t>
            </a:r>
          </a:p>
          <a:p>
            <a:pPr marL="0" indent="0">
              <a:buNone/>
            </a:pPr>
            <a:r>
              <a:rPr lang="en-GB" sz="1500" noProof="0" dirty="0"/>
              <a:t>   e) interactive quizzes - check understanding and boost retention</a:t>
            </a:r>
          </a:p>
          <a:p>
            <a:r>
              <a:rPr lang="en-GB" sz="1500" noProof="0" dirty="0"/>
              <a:t>Embedding Oak materials in your class</a:t>
            </a:r>
          </a:p>
          <a:p>
            <a:r>
              <a:rPr lang="en-GB" sz="1500" noProof="0" dirty="0"/>
              <a:t>Supporting homework and home learning</a:t>
            </a:r>
          </a:p>
          <a:p>
            <a:r>
              <a:rPr lang="en-GB" sz="1500" noProof="0" dirty="0"/>
              <a:t>Building pupil independence skills</a:t>
            </a:r>
          </a:p>
          <a:p>
            <a:r>
              <a:rPr lang="en-GB" sz="1500" noProof="0" dirty="0"/>
              <a:t>Reviewing your CPD opportunities</a:t>
            </a:r>
          </a:p>
          <a:p>
            <a:r>
              <a:rPr lang="en-GB" sz="1500" noProof="0" dirty="0"/>
              <a:t>Next steps</a:t>
            </a:r>
          </a:p>
        </p:txBody>
      </p:sp>
      <p:pic>
        <p:nvPicPr>
          <p:cNvPr id="4" name="Picture 3" descr="A close-up of a questionnaire&#10;&#10;AI-generated content may be incorrect.">
            <a:extLst>
              <a:ext uri="{FF2B5EF4-FFF2-40B4-BE49-F238E27FC236}">
                <a16:creationId xmlns:a16="http://schemas.microsoft.com/office/drawing/2014/main" id="{8212D56B-C691-1871-396C-AA6915BC2D4B}"/>
              </a:ext>
            </a:extLst>
          </p:cNvPr>
          <p:cNvPicPr>
            <a:picLocks noChangeAspect="1"/>
          </p:cNvPicPr>
          <p:nvPr/>
        </p:nvPicPr>
        <p:blipFill>
          <a:blip r:embed="rId4"/>
          <a:stretch>
            <a:fillRect/>
          </a:stretch>
        </p:blipFill>
        <p:spPr>
          <a:xfrm>
            <a:off x="7846738" y="959000"/>
            <a:ext cx="2552332" cy="3328479"/>
          </a:xfrm>
          <a:prstGeom prst="rect">
            <a:avLst/>
          </a:prstGeom>
          <a:ln>
            <a:solidFill>
              <a:schemeClr val="bg1">
                <a:lumMod val="85000"/>
              </a:schemeClr>
            </a:solidFill>
          </a:ln>
        </p:spPr>
      </p:pic>
      <p:pic>
        <p:nvPicPr>
          <p:cNvPr id="5" name="Picture 4" descr="A close-up of a questionnaire&#10;&#10;AI-generated content may be incorrect.">
            <a:extLst>
              <a:ext uri="{FF2B5EF4-FFF2-40B4-BE49-F238E27FC236}">
                <a16:creationId xmlns:a16="http://schemas.microsoft.com/office/drawing/2014/main" id="{CBF7121C-A77C-82D0-2902-0C767BE05D0A}"/>
              </a:ext>
            </a:extLst>
          </p:cNvPr>
          <p:cNvPicPr>
            <a:picLocks noChangeAspect="1"/>
          </p:cNvPicPr>
          <p:nvPr/>
        </p:nvPicPr>
        <p:blipFill>
          <a:blip r:embed="rId5"/>
          <a:stretch>
            <a:fillRect/>
          </a:stretch>
        </p:blipFill>
        <p:spPr>
          <a:xfrm>
            <a:off x="8255210" y="2759668"/>
            <a:ext cx="2374597" cy="3093960"/>
          </a:xfrm>
          <a:prstGeom prst="rect">
            <a:avLst/>
          </a:prstGeom>
          <a:ln>
            <a:solidFill>
              <a:schemeClr val="bg1">
                <a:lumMod val="85000"/>
              </a:schemeClr>
            </a:solidFill>
          </a:ln>
        </p:spPr>
      </p:pic>
      <p:pic>
        <p:nvPicPr>
          <p:cNvPr id="3" name="Picture 2" descr="A close-up of a form&#10;&#10;AI-generated content may be incorrect.">
            <a:extLst>
              <a:ext uri="{FF2B5EF4-FFF2-40B4-BE49-F238E27FC236}">
                <a16:creationId xmlns:a16="http://schemas.microsoft.com/office/drawing/2014/main" id="{18504E77-565C-2750-6DF6-C59D7813FC4C}"/>
              </a:ext>
            </a:extLst>
          </p:cNvPr>
          <p:cNvPicPr>
            <a:picLocks noChangeAspect="1"/>
          </p:cNvPicPr>
          <p:nvPr/>
        </p:nvPicPr>
        <p:blipFill>
          <a:blip r:embed="rId6"/>
          <a:stretch>
            <a:fillRect/>
          </a:stretch>
        </p:blipFill>
        <p:spPr>
          <a:xfrm>
            <a:off x="9723886" y="1764000"/>
            <a:ext cx="2167312" cy="3094750"/>
          </a:xfrm>
          <a:prstGeom prst="rect">
            <a:avLst/>
          </a:prstGeom>
          <a:ln>
            <a:solidFill>
              <a:schemeClr val="bg1">
                <a:lumMod val="85000"/>
              </a:schemeClr>
            </a:solidFill>
          </a:ln>
        </p:spPr>
      </p:pic>
    </p:spTree>
    <p:extLst>
      <p:ext uri="{BB962C8B-B14F-4D97-AF65-F5344CB8AC3E}">
        <p14:creationId xmlns:p14="http://schemas.microsoft.com/office/powerpoint/2010/main" val="1719524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CAEB0-5CAA-EA04-227B-0F1F8AA16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C301D9-6169-B023-055B-BC3267B01E12}"/>
              </a:ext>
            </a:extLst>
          </p:cNvPr>
          <p:cNvSpPr>
            <a:spLocks noGrp="1"/>
          </p:cNvSpPr>
          <p:nvPr>
            <p:ph type="ctrTitle"/>
          </p:nvPr>
        </p:nvSpPr>
        <p:spPr>
          <a:xfrm>
            <a:off x="822554" y="978653"/>
            <a:ext cx="8418236" cy="691661"/>
          </a:xfrm>
        </p:spPr>
        <p:txBody>
          <a:bodyPr>
            <a:noAutofit/>
          </a:bodyPr>
          <a:lstStyle/>
          <a:p>
            <a:r>
              <a:rPr lang="en-GB" noProof="0" dirty="0"/>
              <a:t>Secondary - resources</a:t>
            </a:r>
          </a:p>
        </p:txBody>
      </p:sp>
      <p:sp>
        <p:nvSpPr>
          <p:cNvPr id="15" name="Text Placeholder 2">
            <a:extLst>
              <a:ext uri="{FF2B5EF4-FFF2-40B4-BE49-F238E27FC236}">
                <a16:creationId xmlns:a16="http://schemas.microsoft.com/office/drawing/2014/main" id="{F611F1B9-9A7C-6744-E687-7849CF879F60}"/>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grpSp>
        <p:nvGrpSpPr>
          <p:cNvPr id="54" name="Group 53">
            <a:extLst>
              <a:ext uri="{FF2B5EF4-FFF2-40B4-BE49-F238E27FC236}">
                <a16:creationId xmlns:a16="http://schemas.microsoft.com/office/drawing/2014/main" id="{025CBD1E-B37F-716F-DF39-F6E5306BADC6}"/>
              </a:ext>
            </a:extLst>
          </p:cNvPr>
          <p:cNvGrpSpPr/>
          <p:nvPr/>
        </p:nvGrpSpPr>
        <p:grpSpPr>
          <a:xfrm>
            <a:off x="982551" y="3612739"/>
            <a:ext cx="3097776" cy="654908"/>
            <a:chOff x="3497807" y="4355112"/>
            <a:chExt cx="2454823" cy="654908"/>
          </a:xfrm>
        </p:grpSpPr>
        <p:sp>
          <p:nvSpPr>
            <p:cNvPr id="55" name="Rounded Rectangle 54">
              <a:extLst>
                <a:ext uri="{FF2B5EF4-FFF2-40B4-BE49-F238E27FC236}">
                  <a16:creationId xmlns:a16="http://schemas.microsoft.com/office/drawing/2014/main" id="{45951F34-F5AE-1F65-28CC-30493FF82EA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6" name="Rounded Rectangle 55">
              <a:extLst>
                <a:ext uri="{FF2B5EF4-FFF2-40B4-BE49-F238E27FC236}">
                  <a16:creationId xmlns:a16="http://schemas.microsoft.com/office/drawing/2014/main" id="{3D515242-B0B4-F625-73AE-AF7030AEEB9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7" name="Rounded Rectangle 56">
              <a:extLst>
                <a:ext uri="{FF2B5EF4-FFF2-40B4-BE49-F238E27FC236}">
                  <a16:creationId xmlns:a16="http://schemas.microsoft.com/office/drawing/2014/main" id="{7CC93AD3-06A3-ED48-C4CE-571A6E66182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Rounded Rectangle 57">
              <a:hlinkClick r:id="rId2" action="ppaction://hlinksldjump"/>
              <a:extLst>
                <a:ext uri="{FF2B5EF4-FFF2-40B4-BE49-F238E27FC236}">
                  <a16:creationId xmlns:a16="http://schemas.microsoft.com/office/drawing/2014/main" id="{EAAC4F05-D408-00AF-4CCB-20730E21DCDA}"/>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units and lessons</a:t>
              </a:r>
            </a:p>
          </p:txBody>
        </p:sp>
      </p:grpSp>
      <p:grpSp>
        <p:nvGrpSpPr>
          <p:cNvPr id="59" name="Group 58">
            <a:extLst>
              <a:ext uri="{FF2B5EF4-FFF2-40B4-BE49-F238E27FC236}">
                <a16:creationId xmlns:a16="http://schemas.microsoft.com/office/drawing/2014/main" id="{F77F9506-1147-A98A-F1FB-2F6921A3412B}"/>
              </a:ext>
            </a:extLst>
          </p:cNvPr>
          <p:cNvGrpSpPr/>
          <p:nvPr/>
        </p:nvGrpSpPr>
        <p:grpSpPr>
          <a:xfrm>
            <a:off x="4573968" y="3603069"/>
            <a:ext cx="3097776" cy="654908"/>
            <a:chOff x="3497807" y="4355112"/>
            <a:chExt cx="2454823" cy="654908"/>
          </a:xfrm>
        </p:grpSpPr>
        <p:sp>
          <p:nvSpPr>
            <p:cNvPr id="60" name="Rounded Rectangle 59">
              <a:extLst>
                <a:ext uri="{FF2B5EF4-FFF2-40B4-BE49-F238E27FC236}">
                  <a16:creationId xmlns:a16="http://schemas.microsoft.com/office/drawing/2014/main" id="{99DA485C-8838-5AB0-B47E-D88D0F7583D5}"/>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1" name="Rounded Rectangle 60">
              <a:extLst>
                <a:ext uri="{FF2B5EF4-FFF2-40B4-BE49-F238E27FC236}">
                  <a16:creationId xmlns:a16="http://schemas.microsoft.com/office/drawing/2014/main" id="{B124DA17-3F78-3D6B-A62A-62EA22423DE1}"/>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2" name="Rounded Rectangle 61">
              <a:extLst>
                <a:ext uri="{FF2B5EF4-FFF2-40B4-BE49-F238E27FC236}">
                  <a16:creationId xmlns:a16="http://schemas.microsoft.com/office/drawing/2014/main" id="{2648A21D-C912-299D-D51A-00CE68D0A28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3" name="Rounded Rectangle 62">
              <a:hlinkClick r:id="rId3" action="ppaction://hlinksldjump"/>
              <a:extLst>
                <a:ext uri="{FF2B5EF4-FFF2-40B4-BE49-F238E27FC236}">
                  <a16:creationId xmlns:a16="http://schemas.microsoft.com/office/drawing/2014/main" id="{308910F6-D013-66CE-6F3D-F464D130B9B1}"/>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subject content</a:t>
              </a:r>
            </a:p>
          </p:txBody>
        </p:sp>
      </p:grpSp>
      <p:sp>
        <p:nvSpPr>
          <p:cNvPr id="75" name="Action Button: Home 74">
            <a:hlinkClick r:id="rId4" action="ppaction://hlinksldjump" highlightClick="1"/>
            <a:extLst>
              <a:ext uri="{FF2B5EF4-FFF2-40B4-BE49-F238E27FC236}">
                <a16:creationId xmlns:a16="http://schemas.microsoft.com/office/drawing/2014/main" id="{3B5FC365-9FFD-78E8-5345-0E1EB7DA752F}"/>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6" name="Action Button: Back or Previous 75">
            <a:hlinkClick r:id="rId5" action="ppaction://hlinksldjump" highlightClick="1"/>
            <a:extLst>
              <a:ext uri="{FF2B5EF4-FFF2-40B4-BE49-F238E27FC236}">
                <a16:creationId xmlns:a16="http://schemas.microsoft.com/office/drawing/2014/main" id="{21121455-7967-C4A4-9ACE-85953608B3C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9E91787D-00CE-8EA3-3EDC-1003C0EAE10A}"/>
              </a:ext>
            </a:extLst>
          </p:cNvPr>
          <p:cNvGrpSpPr/>
          <p:nvPr/>
        </p:nvGrpSpPr>
        <p:grpSpPr>
          <a:xfrm>
            <a:off x="971320" y="4571521"/>
            <a:ext cx="3097776" cy="654908"/>
            <a:chOff x="3497807" y="4355112"/>
            <a:chExt cx="2454823" cy="654908"/>
          </a:xfrm>
        </p:grpSpPr>
        <p:sp>
          <p:nvSpPr>
            <p:cNvPr id="4" name="Rounded Rectangle 3">
              <a:extLst>
                <a:ext uri="{FF2B5EF4-FFF2-40B4-BE49-F238E27FC236}">
                  <a16:creationId xmlns:a16="http://schemas.microsoft.com/office/drawing/2014/main" id="{E01F1B72-7AAE-0A75-54AE-C9916FFAE29A}"/>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FD236828-AA28-EAFB-EA42-CA6B591F9E4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ounded Rectangle 6">
              <a:extLst>
                <a:ext uri="{FF2B5EF4-FFF2-40B4-BE49-F238E27FC236}">
                  <a16:creationId xmlns:a16="http://schemas.microsoft.com/office/drawing/2014/main" id="{8434BC48-84B9-8E68-6897-101FACB5F08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ounded Rectangle 7">
              <a:hlinkClick r:id="rId6" action="ppaction://hlinksldjump"/>
              <a:extLst>
                <a:ext uri="{FF2B5EF4-FFF2-40B4-BE49-F238E27FC236}">
                  <a16:creationId xmlns:a16="http://schemas.microsoft.com/office/drawing/2014/main" id="{DCA7FB57-49EE-664B-D348-C262F09FF5F1}"/>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recipes</a:t>
              </a:r>
            </a:p>
          </p:txBody>
        </p:sp>
      </p:grpSp>
      <p:grpSp>
        <p:nvGrpSpPr>
          <p:cNvPr id="9" name="Group 8">
            <a:extLst>
              <a:ext uri="{FF2B5EF4-FFF2-40B4-BE49-F238E27FC236}">
                <a16:creationId xmlns:a16="http://schemas.microsoft.com/office/drawing/2014/main" id="{620291ED-7D2C-7D92-6B0B-63703278E810}"/>
              </a:ext>
            </a:extLst>
          </p:cNvPr>
          <p:cNvGrpSpPr/>
          <p:nvPr/>
        </p:nvGrpSpPr>
        <p:grpSpPr>
          <a:xfrm>
            <a:off x="4573968" y="4596434"/>
            <a:ext cx="3097776" cy="654908"/>
            <a:chOff x="3497807" y="4355112"/>
            <a:chExt cx="2454823" cy="654908"/>
          </a:xfrm>
        </p:grpSpPr>
        <p:sp>
          <p:nvSpPr>
            <p:cNvPr id="10" name="Rounded Rectangle 9">
              <a:extLst>
                <a:ext uri="{FF2B5EF4-FFF2-40B4-BE49-F238E27FC236}">
                  <a16:creationId xmlns:a16="http://schemas.microsoft.com/office/drawing/2014/main" id="{C08F4785-8450-65BE-1B3F-5696EC820BEB}"/>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A7E5814D-90D5-B40F-6354-A9ACFD6083CF}"/>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223D8A51-5016-CCE6-FFE1-69DA6B3EF49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7" action="ppaction://hlinksldjump"/>
              <a:extLst>
                <a:ext uri="{FF2B5EF4-FFF2-40B4-BE49-F238E27FC236}">
                  <a16:creationId xmlns:a16="http://schemas.microsoft.com/office/drawing/2014/main" id="{2038A3F7-EC1D-4EFB-0DCC-082966EC4444}"/>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assessment</a:t>
              </a:r>
            </a:p>
          </p:txBody>
        </p:sp>
      </p:grpSp>
      <p:grpSp>
        <p:nvGrpSpPr>
          <p:cNvPr id="20" name="Group 19">
            <a:extLst>
              <a:ext uri="{FF2B5EF4-FFF2-40B4-BE49-F238E27FC236}">
                <a16:creationId xmlns:a16="http://schemas.microsoft.com/office/drawing/2014/main" id="{036BC609-171F-91AE-D43A-5BCB5BE80CE8}"/>
              </a:ext>
            </a:extLst>
          </p:cNvPr>
          <p:cNvGrpSpPr/>
          <p:nvPr/>
        </p:nvGrpSpPr>
        <p:grpSpPr>
          <a:xfrm>
            <a:off x="8132654" y="4596434"/>
            <a:ext cx="3097776" cy="654908"/>
            <a:chOff x="3497807" y="4355112"/>
            <a:chExt cx="2454823" cy="654908"/>
          </a:xfrm>
        </p:grpSpPr>
        <p:sp>
          <p:nvSpPr>
            <p:cNvPr id="21" name="Rounded Rectangle 20">
              <a:extLst>
                <a:ext uri="{FF2B5EF4-FFF2-40B4-BE49-F238E27FC236}">
                  <a16:creationId xmlns:a16="http://schemas.microsoft.com/office/drawing/2014/main" id="{93F8267D-3B20-2797-6ADA-0E0CE090CFB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extLst>
                <a:ext uri="{FF2B5EF4-FFF2-40B4-BE49-F238E27FC236}">
                  <a16:creationId xmlns:a16="http://schemas.microsoft.com/office/drawing/2014/main" id="{54981C73-5DFB-4E8B-7B0A-33158E41E666}"/>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D12145FC-AB0F-46E7-41E1-FB1BF65D1DD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hlinkClick r:id="rId8" action="ppaction://hlinksldjump"/>
              <a:extLst>
                <a:ext uri="{FF2B5EF4-FFF2-40B4-BE49-F238E27FC236}">
                  <a16:creationId xmlns:a16="http://schemas.microsoft.com/office/drawing/2014/main" id="{A89C9D82-DCD9-4F9B-DE93-4468D337DA70}"/>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r>
                <a:rPr lang="en-GB" sz="2200" b="1" noProof="0" dirty="0"/>
                <a:t>independent leaners</a:t>
              </a:r>
            </a:p>
          </p:txBody>
        </p:sp>
      </p:grpSp>
      <p:grpSp>
        <p:nvGrpSpPr>
          <p:cNvPr id="5" name="Group 4">
            <a:extLst>
              <a:ext uri="{FF2B5EF4-FFF2-40B4-BE49-F238E27FC236}">
                <a16:creationId xmlns:a16="http://schemas.microsoft.com/office/drawing/2014/main" id="{2C0BAF9B-A529-45D0-04CD-83BFDEA66838}"/>
              </a:ext>
            </a:extLst>
          </p:cNvPr>
          <p:cNvGrpSpPr/>
          <p:nvPr/>
        </p:nvGrpSpPr>
        <p:grpSpPr>
          <a:xfrm>
            <a:off x="8132654" y="3659360"/>
            <a:ext cx="3097776" cy="654908"/>
            <a:chOff x="3497807" y="4355112"/>
            <a:chExt cx="2454823" cy="654908"/>
          </a:xfrm>
        </p:grpSpPr>
        <p:sp>
          <p:nvSpPr>
            <p:cNvPr id="14" name="Rounded Rectangle 13">
              <a:extLst>
                <a:ext uri="{FF2B5EF4-FFF2-40B4-BE49-F238E27FC236}">
                  <a16:creationId xmlns:a16="http://schemas.microsoft.com/office/drawing/2014/main" id="{1126CEF5-63CB-F286-DCF0-B662A27B9F8A}"/>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extLst>
                <a:ext uri="{FF2B5EF4-FFF2-40B4-BE49-F238E27FC236}">
                  <a16:creationId xmlns:a16="http://schemas.microsoft.com/office/drawing/2014/main" id="{EDD0FA8E-5914-CB00-CEC3-8B1537CABA7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ounded Rectangle 16">
              <a:extLst>
                <a:ext uri="{FF2B5EF4-FFF2-40B4-BE49-F238E27FC236}">
                  <a16:creationId xmlns:a16="http://schemas.microsoft.com/office/drawing/2014/main" id="{9325588F-CE4C-B946-3445-756C8399A0E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ounded Rectangle 17">
              <a:hlinkClick r:id="rId9" action="ppaction://hlinksldjump"/>
              <a:extLst>
                <a:ext uri="{FF2B5EF4-FFF2-40B4-BE49-F238E27FC236}">
                  <a16:creationId xmlns:a16="http://schemas.microsoft.com/office/drawing/2014/main" id="{F16199B6-0E38-5CA2-500F-BFA26746B1E8}"/>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slides &amp; videos</a:t>
              </a:r>
            </a:p>
          </p:txBody>
        </p:sp>
      </p:grpSp>
    </p:spTree>
    <p:extLst>
      <p:ext uri="{BB962C8B-B14F-4D97-AF65-F5344CB8AC3E}">
        <p14:creationId xmlns:p14="http://schemas.microsoft.com/office/powerpoint/2010/main" val="1689630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BF2E9-CCC1-EAD4-83A3-5159AFFBE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262B5-C1B8-E322-D9AB-C511B3F402C7}"/>
              </a:ext>
            </a:extLst>
          </p:cNvPr>
          <p:cNvSpPr>
            <a:spLocks noGrp="1"/>
          </p:cNvSpPr>
          <p:nvPr>
            <p:ph type="ctrTitle"/>
          </p:nvPr>
        </p:nvSpPr>
        <p:spPr/>
        <p:txBody>
          <a:bodyPr/>
          <a:lstStyle/>
          <a:p>
            <a:r>
              <a:rPr lang="en-GB" noProof="0" dirty="0"/>
              <a:t>Secondary – units and lessons</a:t>
            </a:r>
          </a:p>
        </p:txBody>
      </p:sp>
      <p:sp>
        <p:nvSpPr>
          <p:cNvPr id="7" name="Action Button: Home 6">
            <a:hlinkClick r:id="rId2" action="ppaction://hlinksldjump" highlightClick="1"/>
            <a:extLst>
              <a:ext uri="{FF2B5EF4-FFF2-40B4-BE49-F238E27FC236}">
                <a16:creationId xmlns:a16="http://schemas.microsoft.com/office/drawing/2014/main" id="{D238EA56-ED50-5073-4CD1-C40619E3EB98}"/>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rId3" action="ppaction://hlinksldjump" highlightClick="1"/>
            <a:extLst>
              <a:ext uri="{FF2B5EF4-FFF2-40B4-BE49-F238E27FC236}">
                <a16:creationId xmlns:a16="http://schemas.microsoft.com/office/drawing/2014/main" id="{0E3D003A-6050-D5E6-A98D-BD6FA95235F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EBD4AA70-4139-DE9E-473A-27E41A0B0AC4}"/>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6" name="Group 5">
            <a:extLst>
              <a:ext uri="{FF2B5EF4-FFF2-40B4-BE49-F238E27FC236}">
                <a16:creationId xmlns:a16="http://schemas.microsoft.com/office/drawing/2014/main" id="{ACB73375-B833-3545-ADC5-492AAB76BBBC}"/>
              </a:ext>
            </a:extLst>
          </p:cNvPr>
          <p:cNvGrpSpPr/>
          <p:nvPr/>
        </p:nvGrpSpPr>
        <p:grpSpPr>
          <a:xfrm>
            <a:off x="8111586" y="6016333"/>
            <a:ext cx="3097776" cy="654908"/>
            <a:chOff x="3497807" y="4355112"/>
            <a:chExt cx="2454823" cy="654908"/>
          </a:xfrm>
        </p:grpSpPr>
        <p:sp>
          <p:nvSpPr>
            <p:cNvPr id="9" name="Rounded Rectangle 8">
              <a:extLst>
                <a:ext uri="{FF2B5EF4-FFF2-40B4-BE49-F238E27FC236}">
                  <a16:creationId xmlns:a16="http://schemas.microsoft.com/office/drawing/2014/main" id="{E73753D3-73A8-194F-FE8C-AED99E09F67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extLst>
                <a:ext uri="{FF2B5EF4-FFF2-40B4-BE49-F238E27FC236}">
                  <a16:creationId xmlns:a16="http://schemas.microsoft.com/office/drawing/2014/main" id="{FB871304-AAB8-FB93-57F6-6A197C99819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7A078691-E918-72CC-5BA4-01FF3E3EA0E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hlinkClick r:id="rId4"/>
              <a:extLst>
                <a:ext uri="{FF2B5EF4-FFF2-40B4-BE49-F238E27FC236}">
                  <a16:creationId xmlns:a16="http://schemas.microsoft.com/office/drawing/2014/main" id="{99F03899-B0EF-B9FA-8ABE-FF66AC88322D}"/>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5" name="Text Placeholder 2">
            <a:extLst>
              <a:ext uri="{FF2B5EF4-FFF2-40B4-BE49-F238E27FC236}">
                <a16:creationId xmlns:a16="http://schemas.microsoft.com/office/drawing/2014/main" id="{75C5CC6F-A7F9-555A-19A0-8389A7B3C370}"/>
              </a:ext>
            </a:extLst>
          </p:cNvPr>
          <p:cNvSpPr txBox="1">
            <a:spLocks/>
          </p:cNvSpPr>
          <p:nvPr/>
        </p:nvSpPr>
        <p:spPr>
          <a:xfrm>
            <a:off x="858318" y="1624062"/>
            <a:ext cx="4974071" cy="439227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Key Stage 3</a:t>
            </a:r>
          </a:p>
          <a:p>
            <a:r>
              <a:rPr lang="en-GB" sz="1500" dirty="0"/>
              <a:t>There are 36 lessons available, 12 each year (7, 8 &amp; 9).</a:t>
            </a:r>
          </a:p>
          <a:p>
            <a:r>
              <a:rPr lang="en-GB" sz="1500" dirty="0"/>
              <a:t>The lessons are delivered in units; there are four units a year.</a:t>
            </a:r>
          </a:p>
          <a:p>
            <a:r>
              <a:rPr lang="en-GB" sz="1500" dirty="0"/>
              <a:t>All lessons and resources are flexible and editable – only use what you want.</a:t>
            </a:r>
          </a:p>
          <a:p>
            <a:r>
              <a:rPr lang="en-GB" sz="1500" dirty="0"/>
              <a:t>All content covers National Curriculum D&amp;T: Cooking and nutrition, as well as the Core food competences for children and young people.</a:t>
            </a:r>
          </a:p>
          <a:p>
            <a:r>
              <a:rPr lang="en-GB" sz="1500" dirty="0"/>
              <a:t>Core subject content includes: healthy eating, cooking, and where food comes from. In addition, ‘threads’ across lessons include consumer awareness, food culture, food hygiene and safety, food origins and provenance, food preparation and cooking, healthy eating and nutrition, sensory evaluation, sustainability and climate change, and the science of food.</a:t>
            </a:r>
          </a:p>
        </p:txBody>
      </p:sp>
      <p:pic>
        <p:nvPicPr>
          <p:cNvPr id="15" name="Picture 14" descr="A screenshot of a computer&#10;&#10;AI-generated content may be incorrect.">
            <a:extLst>
              <a:ext uri="{FF2B5EF4-FFF2-40B4-BE49-F238E27FC236}">
                <a16:creationId xmlns:a16="http://schemas.microsoft.com/office/drawing/2014/main" id="{E93E0CCF-447D-F2F0-DD49-96F166053B25}"/>
              </a:ext>
            </a:extLst>
          </p:cNvPr>
          <p:cNvPicPr>
            <a:picLocks noChangeAspect="1"/>
          </p:cNvPicPr>
          <p:nvPr/>
        </p:nvPicPr>
        <p:blipFill>
          <a:blip r:embed="rId5"/>
          <a:stretch>
            <a:fillRect/>
          </a:stretch>
        </p:blipFill>
        <p:spPr>
          <a:xfrm>
            <a:off x="6052848" y="1624062"/>
            <a:ext cx="4313468" cy="4133271"/>
          </a:xfrm>
          <a:prstGeom prst="rect">
            <a:avLst/>
          </a:prstGeom>
        </p:spPr>
      </p:pic>
    </p:spTree>
    <p:extLst>
      <p:ext uri="{BB962C8B-B14F-4D97-AF65-F5344CB8AC3E}">
        <p14:creationId xmlns:p14="http://schemas.microsoft.com/office/powerpoint/2010/main" val="2232438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A6A3-DF76-2434-F3C1-A19A390E2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FC9CB-6064-8A9C-3B96-1B719B37C3E6}"/>
              </a:ext>
            </a:extLst>
          </p:cNvPr>
          <p:cNvSpPr>
            <a:spLocks noGrp="1"/>
          </p:cNvSpPr>
          <p:nvPr>
            <p:ph type="ctrTitle"/>
          </p:nvPr>
        </p:nvSpPr>
        <p:spPr/>
        <p:txBody>
          <a:bodyPr/>
          <a:lstStyle/>
          <a:p>
            <a:r>
              <a:rPr lang="en-GB" noProof="0" dirty="0"/>
              <a:t>Secondary – units and lessons</a:t>
            </a:r>
          </a:p>
        </p:txBody>
      </p:sp>
      <p:sp>
        <p:nvSpPr>
          <p:cNvPr id="7" name="Action Button: Home 6">
            <a:hlinkClick r:id="rId2" action="ppaction://hlinksldjump" highlightClick="1"/>
            <a:extLst>
              <a:ext uri="{FF2B5EF4-FFF2-40B4-BE49-F238E27FC236}">
                <a16:creationId xmlns:a16="http://schemas.microsoft.com/office/drawing/2014/main" id="{A04D62C1-35D6-6A9F-2664-4454D59B9D1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B2956873-40B0-2C48-8721-825F465049B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FB0E191A-BDBE-F9E6-1ADE-6113347FA05D}"/>
              </a:ext>
            </a:extLst>
          </p:cNvPr>
          <p:cNvGrpSpPr/>
          <p:nvPr/>
        </p:nvGrpSpPr>
        <p:grpSpPr>
          <a:xfrm>
            <a:off x="2734613" y="5307062"/>
            <a:ext cx="3097776" cy="654908"/>
            <a:chOff x="3497807" y="4355112"/>
            <a:chExt cx="2454823" cy="654908"/>
          </a:xfrm>
        </p:grpSpPr>
        <p:sp>
          <p:nvSpPr>
            <p:cNvPr id="4" name="Rounded Rectangle 3">
              <a:extLst>
                <a:ext uri="{FF2B5EF4-FFF2-40B4-BE49-F238E27FC236}">
                  <a16:creationId xmlns:a16="http://schemas.microsoft.com/office/drawing/2014/main" id="{E1BEB37F-759A-77F1-2299-CF3A1A212B45}"/>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D4FF86F2-EC34-C621-9EE2-C43BD479FF8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C20A845F-C0C6-45C8-41BA-75E97A75D8F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hlinkClick r:id="rId3"/>
              <a:extLst>
                <a:ext uri="{FF2B5EF4-FFF2-40B4-BE49-F238E27FC236}">
                  <a16:creationId xmlns:a16="http://schemas.microsoft.com/office/drawing/2014/main" id="{974ABE7F-1225-A3F6-5948-BE7CD1764F01}"/>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11" name="Text Placeholder 2">
            <a:extLst>
              <a:ext uri="{FF2B5EF4-FFF2-40B4-BE49-F238E27FC236}">
                <a16:creationId xmlns:a16="http://schemas.microsoft.com/office/drawing/2014/main" id="{53D721D2-4B7B-85C1-E5DB-BEE5528BAA03}"/>
              </a:ext>
            </a:extLst>
          </p:cNvPr>
          <p:cNvSpPr txBox="1">
            <a:spLocks/>
          </p:cNvSpPr>
          <p:nvPr/>
        </p:nvSpPr>
        <p:spPr>
          <a:xfrm>
            <a:off x="858318" y="1624062"/>
            <a:ext cx="4974071" cy="353666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Key Stage 3</a:t>
            </a:r>
          </a:p>
          <a:p>
            <a:r>
              <a:rPr lang="en-GB" sz="1500" dirty="0"/>
              <a:t>In each year, there are 4 units. Progression is built in throughout the year, as well as over Key Stage.</a:t>
            </a:r>
          </a:p>
          <a:p>
            <a:r>
              <a:rPr lang="en-GB" sz="1500" dirty="0"/>
              <a:t>Generally, each year group comprises:</a:t>
            </a:r>
          </a:p>
          <a:p>
            <a:pPr lvl="1"/>
            <a:r>
              <a:rPr lang="en-GB" sz="1500" dirty="0"/>
              <a:t>Unit 1: food preparation and cooking (3 lessons)</a:t>
            </a:r>
          </a:p>
          <a:p>
            <a:pPr lvl="1"/>
            <a:r>
              <a:rPr lang="en-GB" sz="1500" dirty="0"/>
              <a:t>Unit 2: healthy eating and nutrition (3 lessons)</a:t>
            </a:r>
          </a:p>
          <a:p>
            <a:pPr lvl="1"/>
            <a:r>
              <a:rPr lang="en-GB" sz="1500" dirty="0"/>
              <a:t>Unit 3: food origins and provenance (3 lessons)</a:t>
            </a:r>
          </a:p>
          <a:p>
            <a:pPr lvl="1"/>
            <a:r>
              <a:rPr lang="en-GB" sz="1500" dirty="0"/>
              <a:t>Unit 4: social context and dimension (3 lessons)</a:t>
            </a:r>
          </a:p>
          <a:p>
            <a:r>
              <a:rPr lang="en-GB" sz="1500" dirty="0"/>
              <a:t>In each year group most lessons are practical, eight out of 12. The recipes used are predominately savoury (there is one sweet recipe per year group), plant-rich (with options for fish and meat), and celebrate diversity and inclusivity. </a:t>
            </a:r>
          </a:p>
        </p:txBody>
      </p:sp>
      <p:sp>
        <p:nvSpPr>
          <p:cNvPr id="12" name="Text Placeholder 2">
            <a:extLst>
              <a:ext uri="{FF2B5EF4-FFF2-40B4-BE49-F238E27FC236}">
                <a16:creationId xmlns:a16="http://schemas.microsoft.com/office/drawing/2014/main" id="{F9246833-E0A2-9FC6-7017-270DE11E2310}"/>
              </a:ext>
            </a:extLst>
          </p:cNvPr>
          <p:cNvSpPr txBox="1">
            <a:spLocks/>
          </p:cNvSpPr>
          <p:nvPr/>
        </p:nvSpPr>
        <p:spPr>
          <a:xfrm>
            <a:off x="6096000" y="4371584"/>
            <a:ext cx="5064690" cy="227930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Key Stage 3</a:t>
            </a:r>
          </a:p>
          <a:p>
            <a:r>
              <a:rPr lang="en-GB" sz="1500" noProof="0" dirty="0"/>
              <a:t>There is a </a:t>
            </a:r>
            <a:r>
              <a:rPr lang="en-GB" sz="1500" noProof="0" dirty="0">
                <a:hlinkClick r:id="rId4"/>
              </a:rPr>
              <a:t>11-14 years </a:t>
            </a:r>
            <a:r>
              <a:rPr lang="en-GB" sz="1500" noProof="0" dirty="0"/>
              <a:t>area to support pupils.</a:t>
            </a:r>
          </a:p>
          <a:p>
            <a:r>
              <a:rPr lang="en-GB" sz="1500" noProof="0" dirty="0">
                <a:hlinkClick r:id="rId5"/>
              </a:rPr>
              <a:t>Scheme of Work for Year 7, 8 and 9</a:t>
            </a:r>
            <a:r>
              <a:rPr lang="en-GB" sz="1500" noProof="0" dirty="0"/>
              <a:t>, with detailed lesson plans, and </a:t>
            </a:r>
            <a:r>
              <a:rPr lang="en-GB" sz="1500" noProof="0" dirty="0">
                <a:hlinkClick r:id="rId6"/>
              </a:rPr>
              <a:t>Licence to Cook </a:t>
            </a:r>
            <a:r>
              <a:rPr lang="en-GB" sz="1500" noProof="0" dirty="0"/>
              <a:t>and </a:t>
            </a:r>
            <a:r>
              <a:rPr lang="en-GB" sz="1500" noProof="0" dirty="0">
                <a:hlinkClick r:id="rId7"/>
              </a:rPr>
              <a:t>Food route </a:t>
            </a:r>
            <a:r>
              <a:rPr lang="en-GB" sz="1500" noProof="0" dirty="0"/>
              <a:t>gives extra support.</a:t>
            </a:r>
          </a:p>
          <a:p>
            <a:r>
              <a:rPr lang="en-GB" sz="1500" noProof="0" dirty="0">
                <a:hlinkClick r:id="rId8"/>
              </a:rPr>
              <a:t>Knowledge organisers </a:t>
            </a:r>
            <a:r>
              <a:rPr lang="en-GB" sz="1500" noProof="0" dirty="0"/>
              <a:t>set out key learning.</a:t>
            </a:r>
          </a:p>
          <a:p>
            <a:r>
              <a:rPr lang="en-GB" sz="1500" noProof="0" dirty="0">
                <a:hlinkClick r:id="rId9"/>
              </a:rPr>
              <a:t>Roadmaps</a:t>
            </a:r>
            <a:r>
              <a:rPr lang="en-GB" sz="1500" noProof="0" dirty="0"/>
              <a:t> give a visual guide to food and nutrition education. </a:t>
            </a:r>
          </a:p>
          <a:p>
            <a:endParaRPr lang="en-GB" sz="1600" noProof="0" dirty="0"/>
          </a:p>
        </p:txBody>
      </p:sp>
      <p:pic>
        <p:nvPicPr>
          <p:cNvPr id="14" name="Picture 13" descr="A screenshot of a school application&#10;&#10;AI-generated content may be incorrect.">
            <a:extLst>
              <a:ext uri="{FF2B5EF4-FFF2-40B4-BE49-F238E27FC236}">
                <a16:creationId xmlns:a16="http://schemas.microsoft.com/office/drawing/2014/main" id="{E65617C9-F039-F0FD-F1F0-D9FA3F456933}"/>
              </a:ext>
            </a:extLst>
          </p:cNvPr>
          <p:cNvPicPr>
            <a:picLocks noChangeAspect="1"/>
          </p:cNvPicPr>
          <p:nvPr/>
        </p:nvPicPr>
        <p:blipFill>
          <a:blip r:embed="rId10"/>
          <a:stretch>
            <a:fillRect/>
          </a:stretch>
        </p:blipFill>
        <p:spPr>
          <a:xfrm>
            <a:off x="5992283" y="1624062"/>
            <a:ext cx="5302155" cy="2279301"/>
          </a:xfrm>
          <a:prstGeom prst="rect">
            <a:avLst/>
          </a:prstGeom>
        </p:spPr>
      </p:pic>
    </p:spTree>
    <p:extLst>
      <p:ext uri="{BB962C8B-B14F-4D97-AF65-F5344CB8AC3E}">
        <p14:creationId xmlns:p14="http://schemas.microsoft.com/office/powerpoint/2010/main" val="5290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FED6-1DF7-DC2D-3678-706146C67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20043-1EE6-324C-9909-D259C967595E}"/>
              </a:ext>
            </a:extLst>
          </p:cNvPr>
          <p:cNvSpPr>
            <a:spLocks noGrp="1"/>
          </p:cNvSpPr>
          <p:nvPr>
            <p:ph type="ctrTitle"/>
          </p:nvPr>
        </p:nvSpPr>
        <p:spPr/>
        <p:txBody>
          <a:bodyPr/>
          <a:lstStyle/>
          <a:p>
            <a:r>
              <a:rPr lang="en-GB" noProof="0" dirty="0"/>
              <a:t>Secondary – subject content</a:t>
            </a:r>
          </a:p>
        </p:txBody>
      </p:sp>
      <p:sp>
        <p:nvSpPr>
          <p:cNvPr id="7" name="Action Button: Home 6">
            <a:hlinkClick r:id="rId2" action="ppaction://hlinksldjump" highlightClick="1"/>
            <a:extLst>
              <a:ext uri="{FF2B5EF4-FFF2-40B4-BE49-F238E27FC236}">
                <a16:creationId xmlns:a16="http://schemas.microsoft.com/office/drawing/2014/main" id="{AB4EF304-03AE-5479-D064-F162A9D05BB3}"/>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E457E7DB-F07A-49E7-7E21-2BFCC288C2CF}"/>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3D1815A7-8B76-48F4-0FB8-3D17D838A56D}"/>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6" name="Group 5">
            <a:extLst>
              <a:ext uri="{FF2B5EF4-FFF2-40B4-BE49-F238E27FC236}">
                <a16:creationId xmlns:a16="http://schemas.microsoft.com/office/drawing/2014/main" id="{A4ED7F03-725A-A42F-B4A4-B794F25AE3FD}"/>
              </a:ext>
            </a:extLst>
          </p:cNvPr>
          <p:cNvGrpSpPr/>
          <p:nvPr/>
        </p:nvGrpSpPr>
        <p:grpSpPr>
          <a:xfrm>
            <a:off x="2889665" y="5335214"/>
            <a:ext cx="3097776" cy="654908"/>
            <a:chOff x="3497807" y="4355112"/>
            <a:chExt cx="2454823" cy="654908"/>
          </a:xfrm>
        </p:grpSpPr>
        <p:sp>
          <p:nvSpPr>
            <p:cNvPr id="8" name="Rounded Rectangle 7">
              <a:extLst>
                <a:ext uri="{FF2B5EF4-FFF2-40B4-BE49-F238E27FC236}">
                  <a16:creationId xmlns:a16="http://schemas.microsoft.com/office/drawing/2014/main" id="{1DDF0075-4945-1F3A-F9CA-5FAD492D29A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E2E13568-D358-0407-4649-F3A49137BBB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extLst>
                <a:ext uri="{FF2B5EF4-FFF2-40B4-BE49-F238E27FC236}">
                  <a16:creationId xmlns:a16="http://schemas.microsoft.com/office/drawing/2014/main" id="{6A25754C-4324-4EA2-CD37-F91B0F2766E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hlinkClick r:id="rId4"/>
              <a:extLst>
                <a:ext uri="{FF2B5EF4-FFF2-40B4-BE49-F238E27FC236}">
                  <a16:creationId xmlns:a16="http://schemas.microsoft.com/office/drawing/2014/main" id="{1ABAC93F-9615-5B2E-7328-0B727AAFBCBE}"/>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12" name="Text Placeholder 2">
            <a:extLst>
              <a:ext uri="{FF2B5EF4-FFF2-40B4-BE49-F238E27FC236}">
                <a16:creationId xmlns:a16="http://schemas.microsoft.com/office/drawing/2014/main" id="{1D71D3B4-880F-86E3-EE31-070D577AA353}"/>
              </a:ext>
            </a:extLst>
          </p:cNvPr>
          <p:cNvSpPr txBox="1">
            <a:spLocks/>
          </p:cNvSpPr>
          <p:nvPr/>
        </p:nvSpPr>
        <p:spPr>
          <a:xfrm>
            <a:off x="858318" y="1624062"/>
            <a:ext cx="5129123" cy="353666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subject content</a:t>
            </a:r>
          </a:p>
          <a:p>
            <a:r>
              <a:rPr lang="en-GB" sz="1600" dirty="0"/>
              <a:t>All content covers National Curriculum D&amp;T: Cooking and nutrition.</a:t>
            </a:r>
          </a:p>
          <a:p>
            <a:r>
              <a:rPr lang="en-GB" sz="1600" dirty="0"/>
              <a:t>Main subject content includes: healthy eating, cooking, and where food comes from. </a:t>
            </a:r>
          </a:p>
          <a:p>
            <a:r>
              <a:rPr lang="en-GB" sz="1600" dirty="0"/>
              <a:t>In addition, ‘threads’ throughout the curriculum (KS1 to 3) have been weaved in, supporting progression. </a:t>
            </a:r>
          </a:p>
          <a:p>
            <a:r>
              <a:rPr lang="en-GB" sz="1600" dirty="0"/>
              <a:t>‘Threads’ include consumer awareness, food culture, food hygiene and safety, food origins and provenance, food preparation and cooking, healthy eating and nutrition, sensory evaluation, sustainability and climate change, and the science of food.</a:t>
            </a:r>
          </a:p>
        </p:txBody>
      </p:sp>
      <p:pic>
        <p:nvPicPr>
          <p:cNvPr id="14" name="Picture 13" descr="Screenshot of a screenshot of a computer screen&#10;&#10;AI-generated content may be incorrect.">
            <a:extLst>
              <a:ext uri="{FF2B5EF4-FFF2-40B4-BE49-F238E27FC236}">
                <a16:creationId xmlns:a16="http://schemas.microsoft.com/office/drawing/2014/main" id="{558BB653-6734-8366-42AE-8002AF37870D}"/>
              </a:ext>
            </a:extLst>
          </p:cNvPr>
          <p:cNvPicPr>
            <a:picLocks noChangeAspect="1"/>
          </p:cNvPicPr>
          <p:nvPr/>
        </p:nvPicPr>
        <p:blipFill>
          <a:blip r:embed="rId5"/>
          <a:stretch>
            <a:fillRect/>
          </a:stretch>
        </p:blipFill>
        <p:spPr>
          <a:xfrm>
            <a:off x="6317083" y="1624062"/>
            <a:ext cx="4657077" cy="5073475"/>
          </a:xfrm>
          <a:prstGeom prst="rect">
            <a:avLst/>
          </a:prstGeom>
          <a:ln>
            <a:solidFill>
              <a:schemeClr val="bg1">
                <a:lumMod val="95000"/>
              </a:schemeClr>
            </a:solidFill>
          </a:ln>
        </p:spPr>
      </p:pic>
    </p:spTree>
    <p:extLst>
      <p:ext uri="{BB962C8B-B14F-4D97-AF65-F5344CB8AC3E}">
        <p14:creationId xmlns:p14="http://schemas.microsoft.com/office/powerpoint/2010/main" val="2079352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76555-9435-21CD-0D64-68FF77101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C443C-D2B9-4F7B-46D3-F4C38CD4CD5B}"/>
              </a:ext>
            </a:extLst>
          </p:cNvPr>
          <p:cNvSpPr>
            <a:spLocks noGrp="1"/>
          </p:cNvSpPr>
          <p:nvPr>
            <p:ph type="ctrTitle"/>
          </p:nvPr>
        </p:nvSpPr>
        <p:spPr/>
        <p:txBody>
          <a:bodyPr/>
          <a:lstStyle/>
          <a:p>
            <a:r>
              <a:rPr lang="en-GB" noProof="0" dirty="0"/>
              <a:t>Secondary – subject content</a:t>
            </a:r>
          </a:p>
        </p:txBody>
      </p:sp>
      <p:sp>
        <p:nvSpPr>
          <p:cNvPr id="7" name="Action Button: Home 6">
            <a:hlinkClick r:id="rId2" action="ppaction://hlinksldjump" highlightClick="1"/>
            <a:extLst>
              <a:ext uri="{FF2B5EF4-FFF2-40B4-BE49-F238E27FC236}">
                <a16:creationId xmlns:a16="http://schemas.microsoft.com/office/drawing/2014/main" id="{6B31D7D7-49FB-D6B1-916B-DFEB441BD871}"/>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1CAD83A1-96BC-D763-A7E4-C18C6F4505AD}"/>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07F6F845-C65C-2974-67A0-A182725D99D0}"/>
              </a:ext>
            </a:extLst>
          </p:cNvPr>
          <p:cNvGrpSpPr/>
          <p:nvPr/>
        </p:nvGrpSpPr>
        <p:grpSpPr>
          <a:xfrm>
            <a:off x="3006011" y="5492048"/>
            <a:ext cx="3097776" cy="654908"/>
            <a:chOff x="3497807" y="4355112"/>
            <a:chExt cx="2454823" cy="654908"/>
          </a:xfrm>
        </p:grpSpPr>
        <p:sp>
          <p:nvSpPr>
            <p:cNvPr id="4" name="Rounded Rectangle 3">
              <a:extLst>
                <a:ext uri="{FF2B5EF4-FFF2-40B4-BE49-F238E27FC236}">
                  <a16:creationId xmlns:a16="http://schemas.microsoft.com/office/drawing/2014/main" id="{CF7555EE-E8CB-942A-5294-6E3E8685E0BD}"/>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00798873-60DC-F0E8-D85C-53244833571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19E035F1-DEC9-E52A-04FA-95C2B6652E2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hlinkClick r:id="rId3"/>
              <a:extLst>
                <a:ext uri="{FF2B5EF4-FFF2-40B4-BE49-F238E27FC236}">
                  <a16:creationId xmlns:a16="http://schemas.microsoft.com/office/drawing/2014/main" id="{1053E235-6A04-C8A0-E683-AE6BA0432428}"/>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
        <p:nvSpPr>
          <p:cNvPr id="11" name="Text Placeholder 2">
            <a:extLst>
              <a:ext uri="{FF2B5EF4-FFF2-40B4-BE49-F238E27FC236}">
                <a16:creationId xmlns:a16="http://schemas.microsoft.com/office/drawing/2014/main" id="{CDD46188-9801-BF79-AB90-38107E248CCA}"/>
              </a:ext>
            </a:extLst>
          </p:cNvPr>
          <p:cNvSpPr txBox="1">
            <a:spLocks/>
          </p:cNvSpPr>
          <p:nvPr/>
        </p:nvSpPr>
        <p:spPr>
          <a:xfrm>
            <a:off x="858318" y="1624062"/>
            <a:ext cx="5237682" cy="3724552"/>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subject content</a:t>
            </a:r>
          </a:p>
          <a:p>
            <a:r>
              <a:rPr lang="en-GB" sz="1600" dirty="0"/>
              <a:t>In each year, there are 4 units. Progression is built in throughout the year, as well as over Key Stages.</a:t>
            </a:r>
          </a:p>
          <a:p>
            <a:r>
              <a:rPr lang="en-GB" sz="1600" dirty="0"/>
              <a:t>For example, ‘cooking’ units in secondary are: Independent and confident cooking, Cooking techniques and proficiency, and Accurate and precise cooking</a:t>
            </a:r>
            <a:r>
              <a:rPr lang="en-GB" sz="1600" i="1" dirty="0"/>
              <a:t>.</a:t>
            </a:r>
          </a:p>
          <a:p>
            <a:r>
              <a:rPr lang="en-GB" sz="1600" dirty="0"/>
              <a:t>In each year group most lessons are practical, eight out of 12. The recipes used are predominately savoury (there is one sweet recipe per year group), plant-rich (with options for fish and meat), and celebrate diversity and inclusivity. </a:t>
            </a:r>
          </a:p>
          <a:p>
            <a:r>
              <a:rPr lang="en-GB" sz="1600" dirty="0"/>
              <a:t>All practical lessons embed other learning, such as health, food provenance, and/or food science.</a:t>
            </a:r>
          </a:p>
        </p:txBody>
      </p:sp>
      <p:sp>
        <p:nvSpPr>
          <p:cNvPr id="12" name="Text Placeholder 2">
            <a:extLst>
              <a:ext uri="{FF2B5EF4-FFF2-40B4-BE49-F238E27FC236}">
                <a16:creationId xmlns:a16="http://schemas.microsoft.com/office/drawing/2014/main" id="{38C635E4-E346-2755-8F89-EBF733A2C619}"/>
              </a:ext>
            </a:extLst>
          </p:cNvPr>
          <p:cNvSpPr txBox="1">
            <a:spLocks/>
          </p:cNvSpPr>
          <p:nvPr/>
        </p:nvSpPr>
        <p:spPr>
          <a:xfrm>
            <a:off x="6397189" y="4382414"/>
            <a:ext cx="4725923" cy="2219268"/>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subject content</a:t>
            </a:r>
          </a:p>
          <a:p>
            <a:r>
              <a:rPr lang="en-GB" sz="1500" noProof="0" dirty="0"/>
              <a:t>There are resources, tasks and support for KS3 in </a:t>
            </a:r>
            <a:r>
              <a:rPr lang="en-GB" sz="1500" noProof="0" dirty="0">
                <a:hlinkClick r:id="rId4"/>
              </a:rPr>
              <a:t>healthy eating</a:t>
            </a:r>
            <a:r>
              <a:rPr lang="en-GB" sz="1500" noProof="0" dirty="0"/>
              <a:t>, </a:t>
            </a:r>
            <a:r>
              <a:rPr lang="en-GB" sz="1500" noProof="0" dirty="0">
                <a:hlinkClick r:id="rId5"/>
              </a:rPr>
              <a:t>cooking</a:t>
            </a:r>
            <a:r>
              <a:rPr lang="en-GB" sz="1500" noProof="0" dirty="0"/>
              <a:t>, and </a:t>
            </a:r>
            <a:r>
              <a:rPr lang="en-GB" sz="1500" noProof="0" dirty="0">
                <a:hlinkClick r:id="rId6"/>
              </a:rPr>
              <a:t>where food comes from</a:t>
            </a:r>
            <a:r>
              <a:rPr lang="en-GB" sz="1500" noProof="0" dirty="0"/>
              <a:t>.</a:t>
            </a:r>
          </a:p>
          <a:p>
            <a:r>
              <a:rPr lang="en-GB" sz="1500" dirty="0">
                <a:hlinkClick r:id="rId7"/>
              </a:rPr>
              <a:t>Scheme of Work for Year 7, 8 and 9</a:t>
            </a:r>
            <a:r>
              <a:rPr lang="en-GB" sz="1500" dirty="0"/>
              <a:t>, with detailed lesson plans, and </a:t>
            </a:r>
            <a:r>
              <a:rPr lang="en-GB" sz="1500" dirty="0">
                <a:hlinkClick r:id="rId8"/>
              </a:rPr>
              <a:t>Licence to Cook </a:t>
            </a:r>
            <a:r>
              <a:rPr lang="en-GB" sz="1500" dirty="0"/>
              <a:t>gives extra support.</a:t>
            </a:r>
          </a:p>
          <a:p>
            <a:r>
              <a:rPr lang="en-GB" sz="1500" dirty="0">
                <a:hlinkClick r:id="rId9"/>
              </a:rPr>
              <a:t>Knowledge organisers </a:t>
            </a:r>
            <a:r>
              <a:rPr lang="en-GB" sz="1500" dirty="0"/>
              <a:t>set out key learning.</a:t>
            </a:r>
          </a:p>
        </p:txBody>
      </p:sp>
      <p:pic>
        <p:nvPicPr>
          <p:cNvPr id="13" name="Picture 12" descr="A screenshot of a school application&#10;&#10;AI-generated content may be incorrect.">
            <a:extLst>
              <a:ext uri="{FF2B5EF4-FFF2-40B4-BE49-F238E27FC236}">
                <a16:creationId xmlns:a16="http://schemas.microsoft.com/office/drawing/2014/main" id="{881D3232-5B1C-E688-D0CA-5F39C1D37EB4}"/>
              </a:ext>
            </a:extLst>
          </p:cNvPr>
          <p:cNvPicPr>
            <a:picLocks noChangeAspect="1"/>
          </p:cNvPicPr>
          <p:nvPr/>
        </p:nvPicPr>
        <p:blipFill>
          <a:blip r:embed="rId10"/>
          <a:stretch>
            <a:fillRect/>
          </a:stretch>
        </p:blipFill>
        <p:spPr>
          <a:xfrm>
            <a:off x="6397189" y="1598662"/>
            <a:ext cx="4782978" cy="2056116"/>
          </a:xfrm>
          <a:prstGeom prst="rect">
            <a:avLst/>
          </a:prstGeom>
        </p:spPr>
      </p:pic>
    </p:spTree>
    <p:extLst>
      <p:ext uri="{BB962C8B-B14F-4D97-AF65-F5344CB8AC3E}">
        <p14:creationId xmlns:p14="http://schemas.microsoft.com/office/powerpoint/2010/main" val="4223838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6E9B-55C5-0A6E-50F8-3C16308D0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5901D-D555-1AEA-98E0-D12B320DA6BA}"/>
              </a:ext>
            </a:extLst>
          </p:cNvPr>
          <p:cNvSpPr>
            <a:spLocks noGrp="1"/>
          </p:cNvSpPr>
          <p:nvPr>
            <p:ph type="ctrTitle"/>
          </p:nvPr>
        </p:nvSpPr>
        <p:spPr/>
        <p:txBody>
          <a:bodyPr/>
          <a:lstStyle/>
          <a:p>
            <a:r>
              <a:rPr lang="en-GB" noProof="0" dirty="0"/>
              <a:t>Secondary – slides &amp; videos</a:t>
            </a:r>
          </a:p>
        </p:txBody>
      </p:sp>
      <p:sp>
        <p:nvSpPr>
          <p:cNvPr id="7" name="Action Button: Home 6">
            <a:hlinkClick r:id="rId2" action="ppaction://hlinksldjump" highlightClick="1"/>
            <a:extLst>
              <a:ext uri="{FF2B5EF4-FFF2-40B4-BE49-F238E27FC236}">
                <a16:creationId xmlns:a16="http://schemas.microsoft.com/office/drawing/2014/main" id="{BFA0139B-F370-CA6A-E4A3-BDF0FA795A55}"/>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7A7495E0-F9DF-A611-9122-E8441C2EC3C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2B3E16ED-5602-AFC6-B0A8-A17758346BD3}"/>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B5A79F0F-696D-7232-D9DF-BC60268FAAD1}"/>
              </a:ext>
            </a:extLst>
          </p:cNvPr>
          <p:cNvSpPr txBox="1">
            <a:spLocks/>
          </p:cNvSpPr>
          <p:nvPr/>
        </p:nvSpPr>
        <p:spPr>
          <a:xfrm>
            <a:off x="858318" y="1624062"/>
            <a:ext cx="5705320" cy="3962546"/>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slides</a:t>
            </a:r>
          </a:p>
          <a:p>
            <a:r>
              <a:rPr lang="en-GB" sz="1600" dirty="0"/>
              <a:t>Each of the 36 secondary lessons has a slide deck (PowerPoint/Google Slide).</a:t>
            </a:r>
          </a:p>
          <a:p>
            <a:r>
              <a:rPr lang="en-GB" sz="1600" dirty="0"/>
              <a:t>The slide deck provides all the detail for the lesson, broken into ‘learning cycles’, helping not to overload pupils.</a:t>
            </a:r>
          </a:p>
          <a:p>
            <a:r>
              <a:rPr lang="en-GB" sz="1600" dirty="0"/>
              <a:t>Slides start with a pupil outcome and key words, and end with a summary.</a:t>
            </a:r>
          </a:p>
          <a:p>
            <a:r>
              <a:rPr lang="en-GB" sz="1600" dirty="0"/>
              <a:t>Throughout the slide deck, ‘checks for understanding’ are provided, supporting pupils' retention.</a:t>
            </a:r>
          </a:p>
          <a:p>
            <a:r>
              <a:rPr lang="en-GB" sz="1600" dirty="0"/>
              <a:t>At the end of each ‘learning cycle’ a task is provided (the task also appears on the pupil worksheet). </a:t>
            </a:r>
          </a:p>
          <a:p>
            <a:r>
              <a:rPr lang="en-GB" sz="1600" dirty="0"/>
              <a:t>The slide decks are completely editable – use what you want. For example, you might use the entire deck, or a selected slide to support an existing lesson. </a:t>
            </a:r>
          </a:p>
        </p:txBody>
      </p:sp>
      <p:sp>
        <p:nvSpPr>
          <p:cNvPr id="13" name="Text Placeholder 2">
            <a:extLst>
              <a:ext uri="{FF2B5EF4-FFF2-40B4-BE49-F238E27FC236}">
                <a16:creationId xmlns:a16="http://schemas.microsoft.com/office/drawing/2014/main" id="{E1B0D35A-CB18-3089-929B-0C994202855F}"/>
              </a:ext>
            </a:extLst>
          </p:cNvPr>
          <p:cNvSpPr txBox="1">
            <a:spLocks/>
          </p:cNvSpPr>
          <p:nvPr/>
        </p:nvSpPr>
        <p:spPr>
          <a:xfrm>
            <a:off x="6826685" y="5460321"/>
            <a:ext cx="4407729" cy="1127342"/>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slides</a:t>
            </a:r>
          </a:p>
          <a:p>
            <a:r>
              <a:rPr lang="en-GB" sz="1500" noProof="0" dirty="0"/>
              <a:t>There are lots of slides available for KS3 teaching in </a:t>
            </a:r>
            <a:r>
              <a:rPr lang="en-GB" sz="1500" dirty="0">
                <a:hlinkClick r:id="rId4"/>
              </a:rPr>
              <a:t>healthy eating</a:t>
            </a:r>
            <a:r>
              <a:rPr lang="en-GB" sz="1500" dirty="0"/>
              <a:t>, </a:t>
            </a:r>
            <a:r>
              <a:rPr lang="en-GB" sz="1500" dirty="0">
                <a:hlinkClick r:id="rId5"/>
              </a:rPr>
              <a:t>cooking</a:t>
            </a:r>
            <a:r>
              <a:rPr lang="en-GB" sz="1500" dirty="0"/>
              <a:t>, and </a:t>
            </a:r>
            <a:r>
              <a:rPr lang="en-GB" sz="1500" dirty="0">
                <a:hlinkClick r:id="rId6"/>
              </a:rPr>
              <a:t>where food comes from</a:t>
            </a:r>
            <a:r>
              <a:rPr lang="en-GB" sz="1500" dirty="0"/>
              <a:t> </a:t>
            </a:r>
            <a:r>
              <a:rPr lang="en-GB" sz="1500" noProof="0" dirty="0"/>
              <a:t>age phase sections.</a:t>
            </a:r>
          </a:p>
        </p:txBody>
      </p:sp>
      <p:pic>
        <p:nvPicPr>
          <p:cNvPr id="17" name="Picture 16" descr="A white rectangular object with black text&#10;&#10;AI-generated content may be incorrect.">
            <a:extLst>
              <a:ext uri="{FF2B5EF4-FFF2-40B4-BE49-F238E27FC236}">
                <a16:creationId xmlns:a16="http://schemas.microsoft.com/office/drawing/2014/main" id="{26C0CFA8-C239-9ECF-46A1-A8CCE7AC7D83}"/>
              </a:ext>
            </a:extLst>
          </p:cNvPr>
          <p:cNvPicPr>
            <a:picLocks noChangeAspect="1"/>
          </p:cNvPicPr>
          <p:nvPr/>
        </p:nvPicPr>
        <p:blipFill>
          <a:blip r:embed="rId7"/>
          <a:stretch>
            <a:fillRect/>
          </a:stretch>
        </p:blipFill>
        <p:spPr>
          <a:xfrm>
            <a:off x="7369299" y="296702"/>
            <a:ext cx="2527218" cy="1426513"/>
          </a:xfrm>
          <a:prstGeom prst="rect">
            <a:avLst/>
          </a:prstGeom>
          <a:ln>
            <a:solidFill>
              <a:schemeClr val="bg1">
                <a:lumMod val="95000"/>
              </a:schemeClr>
            </a:solidFill>
          </a:ln>
        </p:spPr>
      </p:pic>
      <p:pic>
        <p:nvPicPr>
          <p:cNvPr id="19" name="Picture 18" descr="A close-up of a paper&#10;&#10;AI-generated content may be incorrect.">
            <a:extLst>
              <a:ext uri="{FF2B5EF4-FFF2-40B4-BE49-F238E27FC236}">
                <a16:creationId xmlns:a16="http://schemas.microsoft.com/office/drawing/2014/main" id="{DA836CF5-2DA1-E042-9777-F09BE1794EB2}"/>
              </a:ext>
            </a:extLst>
          </p:cNvPr>
          <p:cNvPicPr>
            <a:picLocks noChangeAspect="1"/>
          </p:cNvPicPr>
          <p:nvPr/>
        </p:nvPicPr>
        <p:blipFill>
          <a:blip r:embed="rId8"/>
          <a:stretch>
            <a:fillRect/>
          </a:stretch>
        </p:blipFill>
        <p:spPr>
          <a:xfrm>
            <a:off x="9265491" y="1128870"/>
            <a:ext cx="2536024" cy="1417708"/>
          </a:xfrm>
          <a:prstGeom prst="rect">
            <a:avLst/>
          </a:prstGeom>
          <a:ln>
            <a:solidFill>
              <a:schemeClr val="bg1">
                <a:lumMod val="95000"/>
              </a:schemeClr>
            </a:solidFill>
          </a:ln>
        </p:spPr>
      </p:pic>
      <p:pic>
        <p:nvPicPr>
          <p:cNvPr id="21" name="Picture 20" descr="A screenshot of a computer&#10;&#10;AI-generated content may be incorrect.">
            <a:extLst>
              <a:ext uri="{FF2B5EF4-FFF2-40B4-BE49-F238E27FC236}">
                <a16:creationId xmlns:a16="http://schemas.microsoft.com/office/drawing/2014/main" id="{698EC52F-CF43-0DB5-35FF-00DD681A6455}"/>
              </a:ext>
            </a:extLst>
          </p:cNvPr>
          <p:cNvPicPr>
            <a:picLocks noChangeAspect="1"/>
          </p:cNvPicPr>
          <p:nvPr/>
        </p:nvPicPr>
        <p:blipFill>
          <a:blip r:embed="rId9"/>
          <a:stretch>
            <a:fillRect/>
          </a:stretch>
        </p:blipFill>
        <p:spPr>
          <a:xfrm>
            <a:off x="6826685" y="2199419"/>
            <a:ext cx="2540427" cy="1417708"/>
          </a:xfrm>
          <a:prstGeom prst="rect">
            <a:avLst/>
          </a:prstGeom>
          <a:ln>
            <a:solidFill>
              <a:schemeClr val="bg1">
                <a:lumMod val="95000"/>
              </a:schemeClr>
            </a:solidFill>
          </a:ln>
        </p:spPr>
      </p:pic>
      <p:pic>
        <p:nvPicPr>
          <p:cNvPr id="23" name="Picture 22" descr="A screenshot of a test&#10;&#10;AI-generated content may be incorrect.">
            <a:extLst>
              <a:ext uri="{FF2B5EF4-FFF2-40B4-BE49-F238E27FC236}">
                <a16:creationId xmlns:a16="http://schemas.microsoft.com/office/drawing/2014/main" id="{A69CA702-F23B-637B-D5B5-2BFC501C32CE}"/>
              </a:ext>
            </a:extLst>
          </p:cNvPr>
          <p:cNvPicPr>
            <a:picLocks noChangeAspect="1"/>
          </p:cNvPicPr>
          <p:nvPr/>
        </p:nvPicPr>
        <p:blipFill>
          <a:blip r:embed="rId10"/>
          <a:stretch>
            <a:fillRect/>
          </a:stretch>
        </p:blipFill>
        <p:spPr>
          <a:xfrm>
            <a:off x="9265491" y="2899468"/>
            <a:ext cx="2536024" cy="1426513"/>
          </a:xfrm>
          <a:prstGeom prst="rect">
            <a:avLst/>
          </a:prstGeom>
          <a:ln>
            <a:solidFill>
              <a:schemeClr val="bg1">
                <a:lumMod val="95000"/>
              </a:schemeClr>
            </a:solidFill>
          </a:ln>
        </p:spPr>
      </p:pic>
      <p:pic>
        <p:nvPicPr>
          <p:cNvPr id="25" name="Picture 24" descr="A close up of food&#10;&#10;AI-generated content may be incorrect.">
            <a:extLst>
              <a:ext uri="{FF2B5EF4-FFF2-40B4-BE49-F238E27FC236}">
                <a16:creationId xmlns:a16="http://schemas.microsoft.com/office/drawing/2014/main" id="{9C0A4B01-C5ED-3C95-2EDE-C65FBD5E5AEE}"/>
              </a:ext>
            </a:extLst>
          </p:cNvPr>
          <p:cNvPicPr>
            <a:picLocks noChangeAspect="1"/>
          </p:cNvPicPr>
          <p:nvPr/>
        </p:nvPicPr>
        <p:blipFill>
          <a:blip r:embed="rId11"/>
          <a:stretch>
            <a:fillRect/>
          </a:stretch>
        </p:blipFill>
        <p:spPr>
          <a:xfrm>
            <a:off x="6835491" y="3829870"/>
            <a:ext cx="2531621" cy="1417708"/>
          </a:xfrm>
          <a:prstGeom prst="rect">
            <a:avLst/>
          </a:prstGeom>
          <a:ln>
            <a:solidFill>
              <a:schemeClr val="bg1">
                <a:lumMod val="95000"/>
              </a:schemeClr>
            </a:solidFill>
          </a:ln>
        </p:spPr>
      </p:pic>
      <p:grpSp>
        <p:nvGrpSpPr>
          <p:cNvPr id="26" name="Group 25">
            <a:extLst>
              <a:ext uri="{FF2B5EF4-FFF2-40B4-BE49-F238E27FC236}">
                <a16:creationId xmlns:a16="http://schemas.microsoft.com/office/drawing/2014/main" id="{A6480298-1B15-9494-FD99-0F8E6317FC25}"/>
              </a:ext>
            </a:extLst>
          </p:cNvPr>
          <p:cNvGrpSpPr/>
          <p:nvPr/>
        </p:nvGrpSpPr>
        <p:grpSpPr>
          <a:xfrm>
            <a:off x="3465862" y="5696538"/>
            <a:ext cx="3097776" cy="654908"/>
            <a:chOff x="3497807" y="4355112"/>
            <a:chExt cx="2454823" cy="654908"/>
          </a:xfrm>
        </p:grpSpPr>
        <p:sp>
          <p:nvSpPr>
            <p:cNvPr id="27" name="Rounded Rectangle 26">
              <a:extLst>
                <a:ext uri="{FF2B5EF4-FFF2-40B4-BE49-F238E27FC236}">
                  <a16:creationId xmlns:a16="http://schemas.microsoft.com/office/drawing/2014/main" id="{6F44CD8D-0C8C-8237-4679-6B84A53A8745}"/>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ounded Rectangle 27">
              <a:extLst>
                <a:ext uri="{FF2B5EF4-FFF2-40B4-BE49-F238E27FC236}">
                  <a16:creationId xmlns:a16="http://schemas.microsoft.com/office/drawing/2014/main" id="{14755836-F8FA-F481-20C7-2619395664C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Rounded Rectangle 28">
              <a:extLst>
                <a:ext uri="{FF2B5EF4-FFF2-40B4-BE49-F238E27FC236}">
                  <a16:creationId xmlns:a16="http://schemas.microsoft.com/office/drawing/2014/main" id="{9AD6DEB8-EBD0-6485-CA49-7E5DF940E5F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0" name="Rounded Rectangle 29">
              <a:hlinkClick r:id="rId12"/>
              <a:extLst>
                <a:ext uri="{FF2B5EF4-FFF2-40B4-BE49-F238E27FC236}">
                  <a16:creationId xmlns:a16="http://schemas.microsoft.com/office/drawing/2014/main" id="{C32568CE-7D0B-5024-E5EB-8B8D7D41B9C6}"/>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4264060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ED6D-4FC8-FBEC-1BA4-6FDA9D896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A2832-5272-1296-5115-20216DAB626D}"/>
              </a:ext>
            </a:extLst>
          </p:cNvPr>
          <p:cNvSpPr>
            <a:spLocks noGrp="1"/>
          </p:cNvSpPr>
          <p:nvPr>
            <p:ph type="ctrTitle"/>
          </p:nvPr>
        </p:nvSpPr>
        <p:spPr/>
        <p:txBody>
          <a:bodyPr/>
          <a:lstStyle/>
          <a:p>
            <a:r>
              <a:rPr lang="en-GB" noProof="0" dirty="0"/>
              <a:t>Secondary – slides &amp; videos</a:t>
            </a:r>
          </a:p>
        </p:txBody>
      </p:sp>
      <p:sp>
        <p:nvSpPr>
          <p:cNvPr id="7" name="Action Button: Home 6">
            <a:hlinkClick r:id="rId2" action="ppaction://hlinksldjump" highlightClick="1"/>
            <a:extLst>
              <a:ext uri="{FF2B5EF4-FFF2-40B4-BE49-F238E27FC236}">
                <a16:creationId xmlns:a16="http://schemas.microsoft.com/office/drawing/2014/main" id="{CD1CDF79-7955-8BA5-C27C-18946E82C5BC}"/>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30D434F4-8DC8-EC83-7AD2-46DBA1D56276}"/>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EADE76B8-E064-CF08-D602-3847743C52E6}"/>
              </a:ext>
            </a:extLst>
          </p:cNvPr>
          <p:cNvSpPr txBox="1">
            <a:spLocks/>
          </p:cNvSpPr>
          <p:nvPr/>
        </p:nvSpPr>
        <p:spPr>
          <a:xfrm>
            <a:off x="858318" y="1624062"/>
            <a:ext cx="4991337" cy="3924968"/>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videos</a:t>
            </a:r>
          </a:p>
          <a:p>
            <a:r>
              <a:rPr lang="en-GB" sz="1500" dirty="0"/>
              <a:t>Each of the 36 secondary lessons has a video.</a:t>
            </a:r>
          </a:p>
          <a:p>
            <a:r>
              <a:rPr lang="en-GB" sz="1500" dirty="0"/>
              <a:t>The video is a complete presentation of the entire lesson by a food and nutrition teacher.</a:t>
            </a:r>
          </a:p>
          <a:p>
            <a:r>
              <a:rPr lang="en-GB" sz="1500" dirty="0"/>
              <a:t>The teacher goes through all the slides, asks questions and sets tasks (asking the teacher/pupil to pause the video), and discusses the answers.</a:t>
            </a:r>
          </a:p>
          <a:p>
            <a:r>
              <a:rPr lang="en-GB" sz="1500" dirty="0"/>
              <a:t>The videos could be used in a variety of settings:</a:t>
            </a:r>
          </a:p>
          <a:p>
            <a:pPr lvl="1"/>
            <a:r>
              <a:rPr lang="en-GB" sz="1500" dirty="0"/>
              <a:t>in class, with pupils following and answering questions, guided by the teacher</a:t>
            </a:r>
          </a:p>
          <a:p>
            <a:pPr lvl="1"/>
            <a:r>
              <a:rPr lang="en-GB" sz="1500" dirty="0"/>
              <a:t>independent study, using the worksheet (where appropriate as homework)</a:t>
            </a:r>
          </a:p>
          <a:p>
            <a:pPr lvl="1"/>
            <a:r>
              <a:rPr lang="en-GB" sz="1500" dirty="0"/>
              <a:t>as part of a CPD session, for example to cover new food skills or explore how concepts are explained </a:t>
            </a:r>
          </a:p>
        </p:txBody>
      </p:sp>
      <p:sp>
        <p:nvSpPr>
          <p:cNvPr id="12" name="Text Placeholder 2">
            <a:extLst>
              <a:ext uri="{FF2B5EF4-FFF2-40B4-BE49-F238E27FC236}">
                <a16:creationId xmlns:a16="http://schemas.microsoft.com/office/drawing/2014/main" id="{E117B16B-2AF5-6F82-6497-1F9D368B7533}"/>
              </a:ext>
            </a:extLst>
          </p:cNvPr>
          <p:cNvSpPr txBox="1">
            <a:spLocks/>
          </p:cNvSpPr>
          <p:nvPr/>
        </p:nvSpPr>
        <p:spPr>
          <a:xfrm>
            <a:off x="6342347" y="5613185"/>
            <a:ext cx="4752777" cy="909775"/>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videos</a:t>
            </a:r>
          </a:p>
          <a:p>
            <a:r>
              <a:rPr lang="en-GB" sz="1500" noProof="0" dirty="0"/>
              <a:t>There are a range of videos to support </a:t>
            </a:r>
            <a:r>
              <a:rPr lang="en-GB" sz="1500" noProof="0" dirty="0">
                <a:hlinkClick r:id="rId3"/>
              </a:rPr>
              <a:t>food skills and cooking</a:t>
            </a:r>
            <a:r>
              <a:rPr lang="en-GB" sz="1500" dirty="0"/>
              <a:t>.</a:t>
            </a:r>
            <a:endParaRPr lang="en-GB" sz="1500" noProof="0" dirty="0"/>
          </a:p>
        </p:txBody>
      </p:sp>
      <p:pic>
        <p:nvPicPr>
          <p:cNvPr id="19" name="Picture 18" descr="A screenshot of a video&#10;&#10;AI-generated content may be incorrect.">
            <a:extLst>
              <a:ext uri="{FF2B5EF4-FFF2-40B4-BE49-F238E27FC236}">
                <a16:creationId xmlns:a16="http://schemas.microsoft.com/office/drawing/2014/main" id="{9372D552-D59E-5AED-5CA8-7BA8DBD3B50F}"/>
              </a:ext>
            </a:extLst>
          </p:cNvPr>
          <p:cNvPicPr>
            <a:picLocks noChangeAspect="1"/>
          </p:cNvPicPr>
          <p:nvPr/>
        </p:nvPicPr>
        <p:blipFill>
          <a:blip r:embed="rId4"/>
          <a:stretch>
            <a:fillRect/>
          </a:stretch>
        </p:blipFill>
        <p:spPr>
          <a:xfrm>
            <a:off x="6342347" y="1624062"/>
            <a:ext cx="3428502" cy="1954516"/>
          </a:xfrm>
          <a:prstGeom prst="rect">
            <a:avLst/>
          </a:prstGeom>
        </p:spPr>
      </p:pic>
      <p:pic>
        <p:nvPicPr>
          <p:cNvPr id="21" name="Picture 20" descr="A screenshot of a video&#10;&#10;AI-generated content may be incorrect.">
            <a:extLst>
              <a:ext uri="{FF2B5EF4-FFF2-40B4-BE49-F238E27FC236}">
                <a16:creationId xmlns:a16="http://schemas.microsoft.com/office/drawing/2014/main" id="{C37ECF08-8A08-1C76-3610-2FA258982D1F}"/>
              </a:ext>
            </a:extLst>
          </p:cNvPr>
          <p:cNvPicPr>
            <a:picLocks noChangeAspect="1"/>
          </p:cNvPicPr>
          <p:nvPr/>
        </p:nvPicPr>
        <p:blipFill>
          <a:blip r:embed="rId5"/>
          <a:stretch>
            <a:fillRect/>
          </a:stretch>
        </p:blipFill>
        <p:spPr>
          <a:xfrm>
            <a:off x="7617874" y="3257108"/>
            <a:ext cx="3477250" cy="1976830"/>
          </a:xfrm>
          <a:prstGeom prst="rect">
            <a:avLst/>
          </a:prstGeom>
        </p:spPr>
      </p:pic>
      <p:grpSp>
        <p:nvGrpSpPr>
          <p:cNvPr id="22" name="Group 21">
            <a:extLst>
              <a:ext uri="{FF2B5EF4-FFF2-40B4-BE49-F238E27FC236}">
                <a16:creationId xmlns:a16="http://schemas.microsoft.com/office/drawing/2014/main" id="{8C22A61C-2A40-FDB8-8D98-E8F5312DA9B0}"/>
              </a:ext>
            </a:extLst>
          </p:cNvPr>
          <p:cNvGrpSpPr/>
          <p:nvPr/>
        </p:nvGrpSpPr>
        <p:grpSpPr>
          <a:xfrm>
            <a:off x="2751878" y="5688879"/>
            <a:ext cx="3097776" cy="654908"/>
            <a:chOff x="3497807" y="4355112"/>
            <a:chExt cx="2454823" cy="654908"/>
          </a:xfrm>
        </p:grpSpPr>
        <p:sp>
          <p:nvSpPr>
            <p:cNvPr id="23" name="Rounded Rectangle 22">
              <a:extLst>
                <a:ext uri="{FF2B5EF4-FFF2-40B4-BE49-F238E27FC236}">
                  <a16:creationId xmlns:a16="http://schemas.microsoft.com/office/drawing/2014/main" id="{2557389C-F06E-B669-B7E2-5DC329B2A404}"/>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extLst>
                <a:ext uri="{FF2B5EF4-FFF2-40B4-BE49-F238E27FC236}">
                  <a16:creationId xmlns:a16="http://schemas.microsoft.com/office/drawing/2014/main" id="{D78068DE-AC4D-F997-2E25-500B3D61A96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ounded Rectangle 24">
              <a:extLst>
                <a:ext uri="{FF2B5EF4-FFF2-40B4-BE49-F238E27FC236}">
                  <a16:creationId xmlns:a16="http://schemas.microsoft.com/office/drawing/2014/main" id="{80769002-D596-37FA-C9FC-03EA9741530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ounded Rectangle 25">
              <a:hlinkClick r:id="rId6"/>
              <a:extLst>
                <a:ext uri="{FF2B5EF4-FFF2-40B4-BE49-F238E27FC236}">
                  <a16:creationId xmlns:a16="http://schemas.microsoft.com/office/drawing/2014/main" id="{DE5081B7-5BA5-9237-2825-46CCE8F1F141}"/>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341248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54A0-DBE1-FBE6-1274-2F530488DF84}"/>
              </a:ext>
            </a:extLst>
          </p:cNvPr>
          <p:cNvSpPr>
            <a:spLocks noGrp="1"/>
          </p:cNvSpPr>
          <p:nvPr>
            <p:ph type="ctrTitle"/>
          </p:nvPr>
        </p:nvSpPr>
        <p:spPr>
          <a:xfrm>
            <a:off x="822554" y="978653"/>
            <a:ext cx="8418236" cy="691661"/>
          </a:xfrm>
        </p:spPr>
        <p:txBody>
          <a:bodyPr>
            <a:noAutofit/>
          </a:bodyPr>
          <a:lstStyle/>
          <a:p>
            <a:r>
              <a:rPr lang="en-GB" noProof="0" dirty="0"/>
              <a:t>Primary - training</a:t>
            </a:r>
          </a:p>
        </p:txBody>
      </p:sp>
      <p:sp>
        <p:nvSpPr>
          <p:cNvPr id="15" name="Text Placeholder 2">
            <a:extLst>
              <a:ext uri="{FF2B5EF4-FFF2-40B4-BE49-F238E27FC236}">
                <a16:creationId xmlns:a16="http://schemas.microsoft.com/office/drawing/2014/main" id="{0690C428-A0E6-D19E-BEF6-4F83C4B19C6E}"/>
              </a:ext>
            </a:extLst>
          </p:cNvPr>
          <p:cNvSpPr txBox="1">
            <a:spLocks/>
          </p:cNvSpPr>
          <p:nvPr/>
        </p:nvSpPr>
        <p:spPr>
          <a:xfrm>
            <a:off x="808891" y="3000232"/>
            <a:ext cx="10188624" cy="365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t>Click an option:</a:t>
            </a:r>
          </a:p>
        </p:txBody>
      </p:sp>
      <p:grpSp>
        <p:nvGrpSpPr>
          <p:cNvPr id="54" name="Group 53">
            <a:extLst>
              <a:ext uri="{FF2B5EF4-FFF2-40B4-BE49-F238E27FC236}">
                <a16:creationId xmlns:a16="http://schemas.microsoft.com/office/drawing/2014/main" id="{E4A15069-D5C8-E7B9-6C95-9BFA103D7601}"/>
              </a:ext>
            </a:extLst>
          </p:cNvPr>
          <p:cNvGrpSpPr/>
          <p:nvPr/>
        </p:nvGrpSpPr>
        <p:grpSpPr>
          <a:xfrm>
            <a:off x="982551" y="3612739"/>
            <a:ext cx="3097776" cy="654908"/>
            <a:chOff x="3497807" y="4355112"/>
            <a:chExt cx="2454823" cy="654908"/>
          </a:xfrm>
        </p:grpSpPr>
        <p:sp>
          <p:nvSpPr>
            <p:cNvPr id="55" name="Rounded Rectangle 54">
              <a:extLst>
                <a:ext uri="{FF2B5EF4-FFF2-40B4-BE49-F238E27FC236}">
                  <a16:creationId xmlns:a16="http://schemas.microsoft.com/office/drawing/2014/main" id="{6FD28DB5-5E30-7485-CB04-72FDAB3EAFA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6" name="Rounded Rectangle 55">
              <a:extLst>
                <a:ext uri="{FF2B5EF4-FFF2-40B4-BE49-F238E27FC236}">
                  <a16:creationId xmlns:a16="http://schemas.microsoft.com/office/drawing/2014/main" id="{EF5074DB-87C7-3191-95C5-FFE41EAB90E1}"/>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7" name="Rounded Rectangle 56">
              <a:extLst>
                <a:ext uri="{FF2B5EF4-FFF2-40B4-BE49-F238E27FC236}">
                  <a16:creationId xmlns:a16="http://schemas.microsoft.com/office/drawing/2014/main" id="{69DA211A-B66A-B469-BEED-14801F32795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Rounded Rectangle 57">
              <a:hlinkClick r:id="rId2" action="ppaction://hlinksldjump"/>
              <a:extLst>
                <a:ext uri="{FF2B5EF4-FFF2-40B4-BE49-F238E27FC236}">
                  <a16:creationId xmlns:a16="http://schemas.microsoft.com/office/drawing/2014/main" id="{3F3C423A-66BD-50AD-B33C-D7129A246D68}"/>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explore Oak</a:t>
              </a:r>
            </a:p>
          </p:txBody>
        </p:sp>
      </p:grpSp>
      <p:grpSp>
        <p:nvGrpSpPr>
          <p:cNvPr id="59" name="Group 58">
            <a:extLst>
              <a:ext uri="{FF2B5EF4-FFF2-40B4-BE49-F238E27FC236}">
                <a16:creationId xmlns:a16="http://schemas.microsoft.com/office/drawing/2014/main" id="{B7C24237-EC23-F663-2618-F5D1A53AE8A0}"/>
              </a:ext>
            </a:extLst>
          </p:cNvPr>
          <p:cNvGrpSpPr/>
          <p:nvPr/>
        </p:nvGrpSpPr>
        <p:grpSpPr>
          <a:xfrm>
            <a:off x="4573968" y="3603069"/>
            <a:ext cx="3097776" cy="654908"/>
            <a:chOff x="3497807" y="4355112"/>
            <a:chExt cx="2454823" cy="654908"/>
          </a:xfrm>
        </p:grpSpPr>
        <p:sp>
          <p:nvSpPr>
            <p:cNvPr id="60" name="Rounded Rectangle 59">
              <a:extLst>
                <a:ext uri="{FF2B5EF4-FFF2-40B4-BE49-F238E27FC236}">
                  <a16:creationId xmlns:a16="http://schemas.microsoft.com/office/drawing/2014/main" id="{1FBF67BA-6D20-0286-9A13-F6B0E6F2A69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1" name="Rounded Rectangle 60">
              <a:extLst>
                <a:ext uri="{FF2B5EF4-FFF2-40B4-BE49-F238E27FC236}">
                  <a16:creationId xmlns:a16="http://schemas.microsoft.com/office/drawing/2014/main" id="{D803A5F0-6104-0F8A-C6AA-862C5F63AC90}"/>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2" name="Rounded Rectangle 61">
              <a:extLst>
                <a:ext uri="{FF2B5EF4-FFF2-40B4-BE49-F238E27FC236}">
                  <a16:creationId xmlns:a16="http://schemas.microsoft.com/office/drawing/2014/main" id="{59D6D69A-456B-8604-CBCF-2B545A0F3EF3}"/>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3" name="Rounded Rectangle 62">
              <a:hlinkClick r:id="rId3" action="ppaction://hlinksldjump"/>
              <a:extLst>
                <a:ext uri="{FF2B5EF4-FFF2-40B4-BE49-F238E27FC236}">
                  <a16:creationId xmlns:a16="http://schemas.microsoft.com/office/drawing/2014/main" id="{18D264F1-87C1-63BC-1116-4FCE75E5745E}"/>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plan your CPD</a:t>
              </a:r>
            </a:p>
          </p:txBody>
        </p:sp>
      </p:grpSp>
      <p:sp>
        <p:nvSpPr>
          <p:cNvPr id="75" name="Action Button: Home 74">
            <a:hlinkClick r:id="rId4" action="ppaction://hlinksldjump" highlightClick="1"/>
            <a:extLst>
              <a:ext uri="{FF2B5EF4-FFF2-40B4-BE49-F238E27FC236}">
                <a16:creationId xmlns:a16="http://schemas.microsoft.com/office/drawing/2014/main" id="{0438AFA0-9652-9A91-A76B-9EDE21593B7F}"/>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6" name="Action Button: Back or Previous 75">
            <a:hlinkClick r:id="rId5" action="ppaction://hlinksldjump" highlightClick="1"/>
            <a:extLst>
              <a:ext uri="{FF2B5EF4-FFF2-40B4-BE49-F238E27FC236}">
                <a16:creationId xmlns:a16="http://schemas.microsoft.com/office/drawing/2014/main" id="{3159CF08-414B-D698-7244-7BCE09ECA350}"/>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73661557-5D43-A83E-8A49-CF5317AF32B9}"/>
              </a:ext>
            </a:extLst>
          </p:cNvPr>
          <p:cNvGrpSpPr/>
          <p:nvPr/>
        </p:nvGrpSpPr>
        <p:grpSpPr>
          <a:xfrm>
            <a:off x="8165385" y="3632080"/>
            <a:ext cx="3097776" cy="654908"/>
            <a:chOff x="3497807" y="4355112"/>
            <a:chExt cx="2454823" cy="654908"/>
          </a:xfrm>
        </p:grpSpPr>
        <p:sp>
          <p:nvSpPr>
            <p:cNvPr id="4" name="Rounded Rectangle 3">
              <a:extLst>
                <a:ext uri="{FF2B5EF4-FFF2-40B4-BE49-F238E27FC236}">
                  <a16:creationId xmlns:a16="http://schemas.microsoft.com/office/drawing/2014/main" id="{13A7D852-D5A1-6E95-8670-886D5878D2FF}"/>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55ADADC4-37F1-D73E-0ABE-9A6FD299E439}"/>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ounded Rectangle 6">
              <a:extLst>
                <a:ext uri="{FF2B5EF4-FFF2-40B4-BE49-F238E27FC236}">
                  <a16:creationId xmlns:a16="http://schemas.microsoft.com/office/drawing/2014/main" id="{3CD59A06-5A6F-8406-752F-DE7B450AEA76}"/>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ounded Rectangle 7">
              <a:hlinkClick r:id="rId6" action="ppaction://hlinksldjump"/>
              <a:extLst>
                <a:ext uri="{FF2B5EF4-FFF2-40B4-BE49-F238E27FC236}">
                  <a16:creationId xmlns:a16="http://schemas.microsoft.com/office/drawing/2014/main" id="{D993DDB6-D181-23C0-E56A-82BC7EB63D94}"/>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create your </a:t>
              </a:r>
              <a:r>
                <a:rPr lang="en-GB" sz="2200" b="1" noProof="0" dirty="0" err="1"/>
                <a:t>SoL</a:t>
              </a:r>
              <a:endParaRPr lang="en-GB" sz="2200" b="1" noProof="0" dirty="0"/>
            </a:p>
          </p:txBody>
        </p:sp>
      </p:grpSp>
      <p:grpSp>
        <p:nvGrpSpPr>
          <p:cNvPr id="9" name="Group 8">
            <a:extLst>
              <a:ext uri="{FF2B5EF4-FFF2-40B4-BE49-F238E27FC236}">
                <a16:creationId xmlns:a16="http://schemas.microsoft.com/office/drawing/2014/main" id="{4E457044-8B20-C8DB-F1EE-E0BF9574321E}"/>
              </a:ext>
            </a:extLst>
          </p:cNvPr>
          <p:cNvGrpSpPr/>
          <p:nvPr/>
        </p:nvGrpSpPr>
        <p:grpSpPr>
          <a:xfrm>
            <a:off x="2660266" y="4561222"/>
            <a:ext cx="3097776" cy="654908"/>
            <a:chOff x="3497807" y="4355112"/>
            <a:chExt cx="2454823" cy="654908"/>
          </a:xfrm>
        </p:grpSpPr>
        <p:sp>
          <p:nvSpPr>
            <p:cNvPr id="10" name="Rounded Rectangle 9">
              <a:extLst>
                <a:ext uri="{FF2B5EF4-FFF2-40B4-BE49-F238E27FC236}">
                  <a16:creationId xmlns:a16="http://schemas.microsoft.com/office/drawing/2014/main" id="{E9F79925-4A1B-8F98-C753-7149B127FA5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extLst>
                <a:ext uri="{FF2B5EF4-FFF2-40B4-BE49-F238E27FC236}">
                  <a16:creationId xmlns:a16="http://schemas.microsoft.com/office/drawing/2014/main" id="{7D0DB13D-4CB1-B1A6-C839-47AB921179F3}"/>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ounded Rectangle 11">
              <a:extLst>
                <a:ext uri="{FF2B5EF4-FFF2-40B4-BE49-F238E27FC236}">
                  <a16:creationId xmlns:a16="http://schemas.microsoft.com/office/drawing/2014/main" id="{6EEC2D6A-FA1F-F4DC-47CD-5BD0A339A97F}"/>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hlinkClick r:id="rId7" action="ppaction://hlinksldjump"/>
              <a:extLst>
                <a:ext uri="{FF2B5EF4-FFF2-40B4-BE49-F238E27FC236}">
                  <a16:creationId xmlns:a16="http://schemas.microsoft.com/office/drawing/2014/main" id="{AA3A577A-3627-9BF1-CB45-BE59CCD9A532}"/>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primary focus</a:t>
              </a:r>
            </a:p>
          </p:txBody>
        </p:sp>
      </p:grpSp>
      <p:grpSp>
        <p:nvGrpSpPr>
          <p:cNvPr id="20" name="Group 19">
            <a:extLst>
              <a:ext uri="{FF2B5EF4-FFF2-40B4-BE49-F238E27FC236}">
                <a16:creationId xmlns:a16="http://schemas.microsoft.com/office/drawing/2014/main" id="{3B7EE1B1-BA17-B3A5-092F-F223AED3C985}"/>
              </a:ext>
            </a:extLst>
          </p:cNvPr>
          <p:cNvGrpSpPr/>
          <p:nvPr/>
        </p:nvGrpSpPr>
        <p:grpSpPr>
          <a:xfrm>
            <a:off x="6433959" y="4580888"/>
            <a:ext cx="3097776" cy="654908"/>
            <a:chOff x="3497807" y="4355112"/>
            <a:chExt cx="2454823" cy="654908"/>
          </a:xfrm>
        </p:grpSpPr>
        <p:sp>
          <p:nvSpPr>
            <p:cNvPr id="21" name="Rounded Rectangle 20">
              <a:extLst>
                <a:ext uri="{FF2B5EF4-FFF2-40B4-BE49-F238E27FC236}">
                  <a16:creationId xmlns:a16="http://schemas.microsoft.com/office/drawing/2014/main" id="{5F09D8FA-C241-2097-9853-0BFE6669F206}"/>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extLst>
                <a:ext uri="{FF2B5EF4-FFF2-40B4-BE49-F238E27FC236}">
                  <a16:creationId xmlns:a16="http://schemas.microsoft.com/office/drawing/2014/main" id="{0EA53C13-6755-5A2E-792B-AC7188E2D994}"/>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3259077B-7456-D78B-B88C-5C5C91807A1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hlinkClick r:id="rId8" action="ppaction://hlinksldjump"/>
              <a:extLst>
                <a:ext uri="{FF2B5EF4-FFF2-40B4-BE49-F238E27FC236}">
                  <a16:creationId xmlns:a16="http://schemas.microsoft.com/office/drawing/2014/main" id="{BC0E016D-2FD5-508E-22DF-59BD2B73E850}"/>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additional needs</a:t>
              </a:r>
            </a:p>
          </p:txBody>
        </p:sp>
      </p:grpSp>
    </p:spTree>
    <p:extLst>
      <p:ext uri="{BB962C8B-B14F-4D97-AF65-F5344CB8AC3E}">
        <p14:creationId xmlns:p14="http://schemas.microsoft.com/office/powerpoint/2010/main" val="18430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1999-A932-B4C7-0A76-FF8BEABD5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9A061-2EC0-C38F-E58C-33FFCF966921}"/>
              </a:ext>
            </a:extLst>
          </p:cNvPr>
          <p:cNvSpPr>
            <a:spLocks noGrp="1"/>
          </p:cNvSpPr>
          <p:nvPr>
            <p:ph type="ctrTitle"/>
          </p:nvPr>
        </p:nvSpPr>
        <p:spPr/>
        <p:txBody>
          <a:bodyPr/>
          <a:lstStyle/>
          <a:p>
            <a:r>
              <a:rPr lang="en-GB" noProof="0" dirty="0"/>
              <a:t>Secondary – recipes</a:t>
            </a:r>
          </a:p>
        </p:txBody>
      </p:sp>
      <p:sp>
        <p:nvSpPr>
          <p:cNvPr id="7" name="Action Button: Home 6">
            <a:hlinkClick r:id="rId2" action="ppaction://hlinksldjump" highlightClick="1"/>
            <a:extLst>
              <a:ext uri="{FF2B5EF4-FFF2-40B4-BE49-F238E27FC236}">
                <a16:creationId xmlns:a16="http://schemas.microsoft.com/office/drawing/2014/main" id="{CCA02343-C8C5-D4BA-2A5E-AC7E6C3148A6}"/>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3860F75A-1BC3-E7AE-A0FD-6EB6470240BC}"/>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98E68AE0-8151-23A3-E0AE-8A742A1C7978}"/>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FCD53DB3-28E1-33C1-D5DC-C5D51C90D1FD}"/>
              </a:ext>
            </a:extLst>
          </p:cNvPr>
          <p:cNvSpPr txBox="1">
            <a:spLocks/>
          </p:cNvSpPr>
          <p:nvPr/>
        </p:nvSpPr>
        <p:spPr>
          <a:xfrm>
            <a:off x="858318" y="1624062"/>
            <a:ext cx="5598926" cy="353495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recipes</a:t>
            </a:r>
          </a:p>
          <a:p>
            <a:r>
              <a:rPr lang="en-GB" sz="1500" dirty="0"/>
              <a:t>Each year group has 12 lessons, six of which are ‘practical’ (e.g. cooking), making a total of 24 practical lessons in secondary.</a:t>
            </a:r>
          </a:p>
          <a:p>
            <a:r>
              <a:rPr lang="en-GB" sz="1500" dirty="0"/>
              <a:t>Practical lessons predominately savoury (there is one sweet recipe per year group).</a:t>
            </a:r>
          </a:p>
          <a:p>
            <a:r>
              <a:rPr lang="en-GB" sz="1500" dirty="0"/>
              <a:t>Food skill progression has been built into the lessons, based on research evidence and published frameworks, and pupil motor skill development. From Year 7 to 9 there is a clear push for precision and accuracy in food skill demonstration. </a:t>
            </a:r>
          </a:p>
          <a:p>
            <a:r>
              <a:rPr lang="en-GB" sz="1500" dirty="0"/>
              <a:t>All recipes are found within each lesson. They are in the slide deck, pupil worksheet and teacher additional information.</a:t>
            </a:r>
          </a:p>
          <a:p>
            <a:r>
              <a:rPr lang="en-GB" sz="1500" dirty="0"/>
              <a:t>The slide deck goes through the food skills for each recipe.</a:t>
            </a:r>
          </a:p>
        </p:txBody>
      </p:sp>
      <p:pic>
        <p:nvPicPr>
          <p:cNvPr id="19" name="Picture 18" descr="A recipe list with text&#10;&#10;AI-generated content may be incorrect.">
            <a:extLst>
              <a:ext uri="{FF2B5EF4-FFF2-40B4-BE49-F238E27FC236}">
                <a16:creationId xmlns:a16="http://schemas.microsoft.com/office/drawing/2014/main" id="{34D96606-A346-B352-E933-5FC925BD7852}"/>
              </a:ext>
            </a:extLst>
          </p:cNvPr>
          <p:cNvPicPr>
            <a:picLocks noChangeAspect="1"/>
          </p:cNvPicPr>
          <p:nvPr/>
        </p:nvPicPr>
        <p:blipFill>
          <a:blip r:embed="rId4"/>
          <a:stretch>
            <a:fillRect/>
          </a:stretch>
        </p:blipFill>
        <p:spPr>
          <a:xfrm>
            <a:off x="6735096" y="3799539"/>
            <a:ext cx="1921631" cy="2718964"/>
          </a:xfrm>
          <a:prstGeom prst="rect">
            <a:avLst/>
          </a:prstGeom>
          <a:ln>
            <a:solidFill>
              <a:schemeClr val="bg1">
                <a:lumMod val="95000"/>
              </a:schemeClr>
            </a:solidFill>
          </a:ln>
        </p:spPr>
      </p:pic>
      <p:pic>
        <p:nvPicPr>
          <p:cNvPr id="21" name="Picture 20" descr="A recipe of a dish&#10;&#10;AI-generated content may be incorrect.">
            <a:extLst>
              <a:ext uri="{FF2B5EF4-FFF2-40B4-BE49-F238E27FC236}">
                <a16:creationId xmlns:a16="http://schemas.microsoft.com/office/drawing/2014/main" id="{D834E7C1-F40C-80E2-0AAE-75F3B638214A}"/>
              </a:ext>
            </a:extLst>
          </p:cNvPr>
          <p:cNvPicPr>
            <a:picLocks noChangeAspect="1"/>
          </p:cNvPicPr>
          <p:nvPr/>
        </p:nvPicPr>
        <p:blipFill>
          <a:blip r:embed="rId5"/>
          <a:stretch>
            <a:fillRect/>
          </a:stretch>
        </p:blipFill>
        <p:spPr>
          <a:xfrm>
            <a:off x="8934579" y="4006645"/>
            <a:ext cx="1912861" cy="2718964"/>
          </a:xfrm>
          <a:prstGeom prst="rect">
            <a:avLst/>
          </a:prstGeom>
          <a:ln>
            <a:solidFill>
              <a:schemeClr val="bg1">
                <a:lumMod val="95000"/>
              </a:schemeClr>
            </a:solidFill>
          </a:ln>
        </p:spPr>
      </p:pic>
      <p:pic>
        <p:nvPicPr>
          <p:cNvPr id="23" name="Picture 22" descr="A close-up of a person cutting a potato&#10;&#10;AI-generated content may be incorrect.">
            <a:extLst>
              <a:ext uri="{FF2B5EF4-FFF2-40B4-BE49-F238E27FC236}">
                <a16:creationId xmlns:a16="http://schemas.microsoft.com/office/drawing/2014/main" id="{29A49DA0-C043-41ED-8572-D259F3ACB4A9}"/>
              </a:ext>
            </a:extLst>
          </p:cNvPr>
          <p:cNvPicPr>
            <a:picLocks noChangeAspect="1"/>
          </p:cNvPicPr>
          <p:nvPr/>
        </p:nvPicPr>
        <p:blipFill>
          <a:blip r:embed="rId6"/>
          <a:stretch>
            <a:fillRect/>
          </a:stretch>
        </p:blipFill>
        <p:spPr>
          <a:xfrm>
            <a:off x="6712229" y="475353"/>
            <a:ext cx="3285833" cy="1839383"/>
          </a:xfrm>
          <a:prstGeom prst="rect">
            <a:avLst/>
          </a:prstGeom>
          <a:ln>
            <a:solidFill>
              <a:schemeClr val="bg1">
                <a:lumMod val="95000"/>
              </a:schemeClr>
            </a:solidFill>
          </a:ln>
        </p:spPr>
      </p:pic>
      <p:pic>
        <p:nvPicPr>
          <p:cNvPr id="25" name="Picture 24" descr="A recipe on a screen&#10;&#10;AI-generated content may be incorrect.">
            <a:extLst>
              <a:ext uri="{FF2B5EF4-FFF2-40B4-BE49-F238E27FC236}">
                <a16:creationId xmlns:a16="http://schemas.microsoft.com/office/drawing/2014/main" id="{84809FA7-2C77-DD25-A147-392FD445B463}"/>
              </a:ext>
            </a:extLst>
          </p:cNvPr>
          <p:cNvPicPr>
            <a:picLocks noChangeAspect="1"/>
          </p:cNvPicPr>
          <p:nvPr/>
        </p:nvPicPr>
        <p:blipFill>
          <a:blip r:embed="rId7"/>
          <a:stretch>
            <a:fillRect/>
          </a:stretch>
        </p:blipFill>
        <p:spPr>
          <a:xfrm>
            <a:off x="8245846" y="1854890"/>
            <a:ext cx="3290325" cy="1839383"/>
          </a:xfrm>
          <a:prstGeom prst="rect">
            <a:avLst/>
          </a:prstGeom>
          <a:ln>
            <a:solidFill>
              <a:schemeClr val="bg1">
                <a:lumMod val="95000"/>
              </a:schemeClr>
            </a:solidFill>
          </a:ln>
        </p:spPr>
      </p:pic>
      <p:grpSp>
        <p:nvGrpSpPr>
          <p:cNvPr id="26" name="Group 25">
            <a:extLst>
              <a:ext uri="{FF2B5EF4-FFF2-40B4-BE49-F238E27FC236}">
                <a16:creationId xmlns:a16="http://schemas.microsoft.com/office/drawing/2014/main" id="{F0EB6948-03AA-6110-DFB2-C4C45D116B20}"/>
              </a:ext>
            </a:extLst>
          </p:cNvPr>
          <p:cNvGrpSpPr/>
          <p:nvPr/>
        </p:nvGrpSpPr>
        <p:grpSpPr>
          <a:xfrm>
            <a:off x="3298373" y="5334363"/>
            <a:ext cx="3097776" cy="654908"/>
            <a:chOff x="3497807" y="4355112"/>
            <a:chExt cx="2454823" cy="654908"/>
          </a:xfrm>
        </p:grpSpPr>
        <p:sp>
          <p:nvSpPr>
            <p:cNvPr id="27" name="Rounded Rectangle 26">
              <a:extLst>
                <a:ext uri="{FF2B5EF4-FFF2-40B4-BE49-F238E27FC236}">
                  <a16:creationId xmlns:a16="http://schemas.microsoft.com/office/drawing/2014/main" id="{F0662A7A-474B-EE37-209C-8405498C7A5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ounded Rectangle 27">
              <a:extLst>
                <a:ext uri="{FF2B5EF4-FFF2-40B4-BE49-F238E27FC236}">
                  <a16:creationId xmlns:a16="http://schemas.microsoft.com/office/drawing/2014/main" id="{B7261E72-C48F-E16C-3BED-951E9E09085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Rounded Rectangle 28">
              <a:extLst>
                <a:ext uri="{FF2B5EF4-FFF2-40B4-BE49-F238E27FC236}">
                  <a16:creationId xmlns:a16="http://schemas.microsoft.com/office/drawing/2014/main" id="{3B1B795E-A383-3636-48E3-34B8DC8510AA}"/>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0" name="Rounded Rectangle 29">
              <a:hlinkClick r:id="rId8"/>
              <a:extLst>
                <a:ext uri="{FF2B5EF4-FFF2-40B4-BE49-F238E27FC236}">
                  <a16:creationId xmlns:a16="http://schemas.microsoft.com/office/drawing/2014/main" id="{D6D7602A-22A8-7577-F5D0-173CE014ADD5}"/>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77986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98BE-D322-C21B-141B-2F76987BD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FF8C4-0653-936F-34C7-01B9F7A06E6E}"/>
              </a:ext>
            </a:extLst>
          </p:cNvPr>
          <p:cNvSpPr>
            <a:spLocks noGrp="1"/>
          </p:cNvSpPr>
          <p:nvPr>
            <p:ph type="ctrTitle"/>
          </p:nvPr>
        </p:nvSpPr>
        <p:spPr/>
        <p:txBody>
          <a:bodyPr/>
          <a:lstStyle/>
          <a:p>
            <a:r>
              <a:rPr lang="en-GB" noProof="0" dirty="0"/>
              <a:t>Secondary – recipes</a:t>
            </a:r>
          </a:p>
        </p:txBody>
      </p:sp>
      <p:sp>
        <p:nvSpPr>
          <p:cNvPr id="7" name="Action Button: Home 6">
            <a:hlinkClick r:id="rId2" action="ppaction://hlinksldjump" highlightClick="1"/>
            <a:extLst>
              <a:ext uri="{FF2B5EF4-FFF2-40B4-BE49-F238E27FC236}">
                <a16:creationId xmlns:a16="http://schemas.microsoft.com/office/drawing/2014/main" id="{C273E261-2201-F5EA-A6D0-0C7B46D46148}"/>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9F60267F-E442-33DF-5C76-DC78EDDF4F51}"/>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CCA7859F-8890-FF41-4815-3412397A4322}"/>
              </a:ext>
            </a:extLst>
          </p:cNvPr>
          <p:cNvSpPr txBox="1">
            <a:spLocks/>
          </p:cNvSpPr>
          <p:nvPr/>
        </p:nvSpPr>
        <p:spPr>
          <a:xfrm>
            <a:off x="858318" y="1624062"/>
            <a:ext cx="5642690" cy="3937493"/>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recipes</a:t>
            </a:r>
          </a:p>
          <a:p>
            <a:r>
              <a:rPr lang="en-GB" sz="1500" dirty="0"/>
              <a:t>All recipes are flexible and can be edited. </a:t>
            </a:r>
          </a:p>
          <a:p>
            <a:r>
              <a:rPr lang="en-GB" sz="1500" dirty="0"/>
              <a:t>Most provide opportunities for pupils to be creative.</a:t>
            </a:r>
          </a:p>
          <a:p>
            <a:r>
              <a:rPr lang="en-GB" sz="1500" dirty="0"/>
              <a:t>Recipes are plant-rich, with options for fish and meat to be added.</a:t>
            </a:r>
          </a:p>
          <a:p>
            <a:r>
              <a:rPr lang="en-GB" sz="1500" dirty="0"/>
              <a:t>In the ‘additional materials’ (teacher support), there is additional advice and support, including modifying the recipes for those with allergies, or following vegan or vegetarian diets. </a:t>
            </a:r>
          </a:p>
          <a:p>
            <a:r>
              <a:rPr lang="en-GB" sz="1500" dirty="0"/>
              <a:t>Recipes link to other learning, such as health or food origins, as well as exploring the social context and dimension of food. </a:t>
            </a:r>
          </a:p>
          <a:p>
            <a:r>
              <a:rPr lang="en-GB" sz="1500" dirty="0"/>
              <a:t>A range of recipes have been included, celebrating diversity and inclusivity.</a:t>
            </a:r>
          </a:p>
          <a:p>
            <a:r>
              <a:rPr lang="en-GB" sz="1500" dirty="0"/>
              <a:t>There are 36 practical lessons (recipes) in primary which could also be used as inspiration. </a:t>
            </a:r>
          </a:p>
        </p:txBody>
      </p:sp>
      <p:sp>
        <p:nvSpPr>
          <p:cNvPr id="12" name="Text Placeholder 2">
            <a:extLst>
              <a:ext uri="{FF2B5EF4-FFF2-40B4-BE49-F238E27FC236}">
                <a16:creationId xmlns:a16="http://schemas.microsoft.com/office/drawing/2014/main" id="{0936C6D4-92E7-5E7C-8513-39A5C6E2DCC9}"/>
              </a:ext>
            </a:extLst>
          </p:cNvPr>
          <p:cNvSpPr txBox="1">
            <a:spLocks/>
          </p:cNvSpPr>
          <p:nvPr/>
        </p:nvSpPr>
        <p:spPr>
          <a:xfrm>
            <a:off x="6814159" y="5145096"/>
            <a:ext cx="4218899" cy="1377864"/>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recipes</a:t>
            </a:r>
          </a:p>
          <a:p>
            <a:r>
              <a:rPr lang="en-GB" sz="1500" noProof="0" dirty="0">
                <a:hlinkClick r:id="rId3"/>
              </a:rPr>
              <a:t>Discover a selection of recipes </a:t>
            </a:r>
            <a:r>
              <a:rPr lang="en-GB" sz="1500" noProof="0" dirty="0"/>
              <a:t>designed to support your teaching.</a:t>
            </a:r>
          </a:p>
          <a:p>
            <a:r>
              <a:rPr lang="en-GB" sz="1500" dirty="0"/>
              <a:t>View the ‘</a:t>
            </a:r>
            <a:r>
              <a:rPr lang="en-GB" sz="1500" dirty="0">
                <a:hlinkClick r:id="rId4"/>
              </a:rPr>
              <a:t>top 25</a:t>
            </a:r>
            <a:r>
              <a:rPr lang="en-GB" sz="1500" dirty="0"/>
              <a:t>’ recipes, updated with extra support.</a:t>
            </a:r>
            <a:endParaRPr lang="en-GB" sz="1500" noProof="0" dirty="0"/>
          </a:p>
        </p:txBody>
      </p:sp>
      <p:pic>
        <p:nvPicPr>
          <p:cNvPr id="1027" name="Picture 3">
            <a:extLst>
              <a:ext uri="{FF2B5EF4-FFF2-40B4-BE49-F238E27FC236}">
                <a16:creationId xmlns:a16="http://schemas.microsoft.com/office/drawing/2014/main" id="{6E70EC98-B392-94A2-C1F2-0A5D2DFEE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343" y="703384"/>
            <a:ext cx="4192530" cy="235626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D8A847-E889-94CF-9E5C-B3BACD646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6814" y="2404019"/>
            <a:ext cx="4195388" cy="235626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8BE3144-09CB-8EE9-DF86-C88072FE01B5}"/>
              </a:ext>
            </a:extLst>
          </p:cNvPr>
          <p:cNvGrpSpPr/>
          <p:nvPr/>
        </p:nvGrpSpPr>
        <p:grpSpPr>
          <a:xfrm>
            <a:off x="3307434" y="5688879"/>
            <a:ext cx="3097776" cy="654908"/>
            <a:chOff x="3497807" y="4355112"/>
            <a:chExt cx="2454823" cy="654908"/>
          </a:xfrm>
        </p:grpSpPr>
        <p:sp>
          <p:nvSpPr>
            <p:cNvPr id="19" name="Rounded Rectangle 18">
              <a:extLst>
                <a:ext uri="{FF2B5EF4-FFF2-40B4-BE49-F238E27FC236}">
                  <a16:creationId xmlns:a16="http://schemas.microsoft.com/office/drawing/2014/main" id="{103B3421-6EAD-834D-84F6-8756AE220AB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ounded Rectangle 19">
              <a:extLst>
                <a:ext uri="{FF2B5EF4-FFF2-40B4-BE49-F238E27FC236}">
                  <a16:creationId xmlns:a16="http://schemas.microsoft.com/office/drawing/2014/main" id="{2A1AA552-F21D-E006-5761-4E82E80DFAB2}"/>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ounded Rectangle 20">
              <a:extLst>
                <a:ext uri="{FF2B5EF4-FFF2-40B4-BE49-F238E27FC236}">
                  <a16:creationId xmlns:a16="http://schemas.microsoft.com/office/drawing/2014/main" id="{7BA43282-8E42-1070-CBCE-70E5787AB128}"/>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hlinkClick r:id="rId7"/>
              <a:extLst>
                <a:ext uri="{FF2B5EF4-FFF2-40B4-BE49-F238E27FC236}">
                  <a16:creationId xmlns:a16="http://schemas.microsoft.com/office/drawing/2014/main" id="{97AB5730-2108-2791-A699-1455C1A10FDE}"/>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4157569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78F09-FAC8-DC19-8811-304E48DCD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43D17-9B3C-FE68-4B5D-DFB2645BC62E}"/>
              </a:ext>
            </a:extLst>
          </p:cNvPr>
          <p:cNvSpPr>
            <a:spLocks noGrp="1"/>
          </p:cNvSpPr>
          <p:nvPr>
            <p:ph type="ctrTitle"/>
          </p:nvPr>
        </p:nvSpPr>
        <p:spPr/>
        <p:txBody>
          <a:bodyPr/>
          <a:lstStyle/>
          <a:p>
            <a:r>
              <a:rPr lang="en-GB" noProof="0" dirty="0"/>
              <a:t>Secondary – assessment</a:t>
            </a:r>
          </a:p>
        </p:txBody>
      </p:sp>
      <p:sp>
        <p:nvSpPr>
          <p:cNvPr id="7" name="Action Button: Home 6">
            <a:hlinkClick r:id="rId2" action="ppaction://hlinksldjump" highlightClick="1"/>
            <a:extLst>
              <a:ext uri="{FF2B5EF4-FFF2-40B4-BE49-F238E27FC236}">
                <a16:creationId xmlns:a16="http://schemas.microsoft.com/office/drawing/2014/main" id="{5469280F-7F97-2B8A-B45C-402F658ACE53}"/>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F2121240-BF9E-FDCC-729A-CBCFBC159104}"/>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468A3461-9432-2365-3C9C-8133639BC3E2}"/>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7A56160F-A3BC-712B-8389-17CA9C91031B}"/>
              </a:ext>
            </a:extLst>
          </p:cNvPr>
          <p:cNvSpPr txBox="1">
            <a:spLocks/>
          </p:cNvSpPr>
          <p:nvPr/>
        </p:nvSpPr>
        <p:spPr>
          <a:xfrm>
            <a:off x="858317" y="1624062"/>
            <a:ext cx="6218887" cy="423811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assessment</a:t>
            </a:r>
          </a:p>
          <a:p>
            <a:r>
              <a:rPr lang="en-GB" sz="1500" dirty="0"/>
              <a:t>Each lesson has several assessment points which could be used in your own teaching.</a:t>
            </a:r>
          </a:p>
          <a:p>
            <a:r>
              <a:rPr lang="en-GB" sz="1500" dirty="0"/>
              <a:t>Key assessment points </a:t>
            </a:r>
          </a:p>
          <a:p>
            <a:pPr lvl="1"/>
            <a:r>
              <a:rPr lang="en-GB" sz="1500" b="1" dirty="0"/>
              <a:t>Starter quiz </a:t>
            </a:r>
            <a:r>
              <a:rPr lang="en-GB" sz="1500" dirty="0"/>
              <a:t>– available as a worksheet, which pupils could complete before/at the start of the lesson to check prior knowledge. An answer sheet is also provided. Quizzes are found with each lesson</a:t>
            </a:r>
          </a:p>
          <a:p>
            <a:pPr lvl="1"/>
            <a:r>
              <a:rPr lang="en-GB" sz="1500" b="1" dirty="0"/>
              <a:t>Exit quiz </a:t>
            </a:r>
            <a:r>
              <a:rPr lang="en-GB" sz="1500" dirty="0"/>
              <a:t>- will test your pupils' understanding of the key learning points. An answer sheet is also provided. Quizzes are found with each lesson.</a:t>
            </a:r>
          </a:p>
          <a:p>
            <a:pPr lvl="1"/>
            <a:r>
              <a:rPr lang="en-GB" sz="1500" b="1" dirty="0"/>
              <a:t>‘Checks for understanding’ - </a:t>
            </a:r>
            <a:r>
              <a:rPr lang="en-GB" sz="1500" dirty="0"/>
              <a:t>each ‘learning cycle’ in a lesson features explanations with ‘checks for understanding’ </a:t>
            </a:r>
          </a:p>
          <a:p>
            <a:pPr lvl="1"/>
            <a:r>
              <a:rPr lang="en-GB" sz="1500" b="1" dirty="0"/>
              <a:t>‘Tasks’ </a:t>
            </a:r>
            <a:r>
              <a:rPr lang="en-GB" sz="1500" dirty="0"/>
              <a:t>- each ‘learning cycle’ in a lesson includes a practice task</a:t>
            </a:r>
          </a:p>
          <a:p>
            <a:pPr lvl="1"/>
            <a:r>
              <a:rPr lang="en-GB" sz="1500" b="1" dirty="0"/>
              <a:t>Worksheets</a:t>
            </a:r>
            <a:r>
              <a:rPr lang="en-GB" sz="1500" dirty="0"/>
              <a:t> – this has the ‘tasks’ from the lesson, in a format that can easily be completed by the pupil.</a:t>
            </a:r>
          </a:p>
        </p:txBody>
      </p:sp>
      <p:pic>
        <p:nvPicPr>
          <p:cNvPr id="23" name="Picture 22" descr="A close-up of a questionnaire&#10;&#10;AI-generated content may be incorrect.">
            <a:extLst>
              <a:ext uri="{FF2B5EF4-FFF2-40B4-BE49-F238E27FC236}">
                <a16:creationId xmlns:a16="http://schemas.microsoft.com/office/drawing/2014/main" id="{41D85F15-FF93-43AA-86DF-53A8850ABC02}"/>
              </a:ext>
            </a:extLst>
          </p:cNvPr>
          <p:cNvPicPr>
            <a:picLocks noChangeAspect="1"/>
          </p:cNvPicPr>
          <p:nvPr/>
        </p:nvPicPr>
        <p:blipFill>
          <a:blip r:embed="rId4"/>
          <a:stretch>
            <a:fillRect/>
          </a:stretch>
        </p:blipFill>
        <p:spPr>
          <a:xfrm>
            <a:off x="7430882" y="208474"/>
            <a:ext cx="1923246" cy="2506133"/>
          </a:xfrm>
          <a:prstGeom prst="rect">
            <a:avLst/>
          </a:prstGeom>
          <a:ln>
            <a:solidFill>
              <a:schemeClr val="bg1">
                <a:lumMod val="85000"/>
              </a:schemeClr>
            </a:solidFill>
          </a:ln>
        </p:spPr>
      </p:pic>
      <p:pic>
        <p:nvPicPr>
          <p:cNvPr id="25" name="Picture 24" descr="A close-up of a questionnaire&#10;&#10;AI-generated content may be incorrect.">
            <a:extLst>
              <a:ext uri="{FF2B5EF4-FFF2-40B4-BE49-F238E27FC236}">
                <a16:creationId xmlns:a16="http://schemas.microsoft.com/office/drawing/2014/main" id="{3420E284-543C-466D-5ACB-489203570BC2}"/>
              </a:ext>
            </a:extLst>
          </p:cNvPr>
          <p:cNvPicPr>
            <a:picLocks noChangeAspect="1"/>
          </p:cNvPicPr>
          <p:nvPr/>
        </p:nvPicPr>
        <p:blipFill>
          <a:blip r:embed="rId5"/>
          <a:stretch>
            <a:fillRect/>
          </a:stretch>
        </p:blipFill>
        <p:spPr>
          <a:xfrm>
            <a:off x="9742630" y="208473"/>
            <a:ext cx="1936685" cy="2506133"/>
          </a:xfrm>
          <a:prstGeom prst="rect">
            <a:avLst/>
          </a:prstGeom>
          <a:ln>
            <a:solidFill>
              <a:schemeClr val="bg1">
                <a:lumMod val="85000"/>
              </a:schemeClr>
            </a:solidFill>
          </a:ln>
        </p:spPr>
      </p:pic>
      <p:pic>
        <p:nvPicPr>
          <p:cNvPr id="19" name="Picture 18" descr="A paper with text and images&#10;&#10;AI-generated content may be incorrect.">
            <a:extLst>
              <a:ext uri="{FF2B5EF4-FFF2-40B4-BE49-F238E27FC236}">
                <a16:creationId xmlns:a16="http://schemas.microsoft.com/office/drawing/2014/main" id="{DAAC280D-36D3-ECBF-C9D0-059E37136BF7}"/>
              </a:ext>
            </a:extLst>
          </p:cNvPr>
          <p:cNvPicPr>
            <a:picLocks noChangeAspect="1"/>
          </p:cNvPicPr>
          <p:nvPr/>
        </p:nvPicPr>
        <p:blipFill>
          <a:blip r:embed="rId6"/>
          <a:stretch>
            <a:fillRect/>
          </a:stretch>
        </p:blipFill>
        <p:spPr>
          <a:xfrm>
            <a:off x="8682029" y="1170857"/>
            <a:ext cx="1850850" cy="2619022"/>
          </a:xfrm>
          <a:prstGeom prst="rect">
            <a:avLst/>
          </a:prstGeom>
          <a:ln>
            <a:solidFill>
              <a:schemeClr val="bg1">
                <a:lumMod val="85000"/>
              </a:schemeClr>
            </a:solidFill>
          </a:ln>
        </p:spPr>
      </p:pic>
      <p:pic>
        <p:nvPicPr>
          <p:cNvPr id="27" name="Picture 26" descr="A pizza pie with a black rim and a black plate with white text&#10;&#10;AI-generated content may be incorrect.">
            <a:extLst>
              <a:ext uri="{FF2B5EF4-FFF2-40B4-BE49-F238E27FC236}">
                <a16:creationId xmlns:a16="http://schemas.microsoft.com/office/drawing/2014/main" id="{FD9E5665-772B-9F0E-A568-ACDEA193F632}"/>
              </a:ext>
            </a:extLst>
          </p:cNvPr>
          <p:cNvPicPr>
            <a:picLocks noChangeAspect="1"/>
          </p:cNvPicPr>
          <p:nvPr/>
        </p:nvPicPr>
        <p:blipFill>
          <a:blip r:embed="rId7"/>
          <a:stretch>
            <a:fillRect/>
          </a:stretch>
        </p:blipFill>
        <p:spPr>
          <a:xfrm>
            <a:off x="7247196" y="3258422"/>
            <a:ext cx="2869667" cy="1614813"/>
          </a:xfrm>
          <a:prstGeom prst="rect">
            <a:avLst/>
          </a:prstGeom>
          <a:ln>
            <a:solidFill>
              <a:schemeClr val="bg1">
                <a:lumMod val="85000"/>
              </a:schemeClr>
            </a:solidFill>
          </a:ln>
        </p:spPr>
      </p:pic>
      <p:pic>
        <p:nvPicPr>
          <p:cNvPr id="29" name="Picture 28" descr="A screenshot of a computer&#10;&#10;AI-generated content may be incorrect.">
            <a:extLst>
              <a:ext uri="{FF2B5EF4-FFF2-40B4-BE49-F238E27FC236}">
                <a16:creationId xmlns:a16="http://schemas.microsoft.com/office/drawing/2014/main" id="{9DEB0FBD-A4DE-226F-2DD2-4216E356CF59}"/>
              </a:ext>
            </a:extLst>
          </p:cNvPr>
          <p:cNvPicPr>
            <a:picLocks noChangeAspect="1"/>
          </p:cNvPicPr>
          <p:nvPr/>
        </p:nvPicPr>
        <p:blipFill>
          <a:blip r:embed="rId8"/>
          <a:stretch>
            <a:fillRect/>
          </a:stretch>
        </p:blipFill>
        <p:spPr>
          <a:xfrm>
            <a:off x="8983826" y="4298974"/>
            <a:ext cx="2874667" cy="1614813"/>
          </a:xfrm>
          <a:prstGeom prst="rect">
            <a:avLst/>
          </a:prstGeom>
          <a:ln>
            <a:solidFill>
              <a:schemeClr val="bg1">
                <a:lumMod val="85000"/>
              </a:schemeClr>
            </a:solidFill>
          </a:ln>
        </p:spPr>
      </p:pic>
      <p:grpSp>
        <p:nvGrpSpPr>
          <p:cNvPr id="30" name="Group 29">
            <a:extLst>
              <a:ext uri="{FF2B5EF4-FFF2-40B4-BE49-F238E27FC236}">
                <a16:creationId xmlns:a16="http://schemas.microsoft.com/office/drawing/2014/main" id="{482E7BFD-CD24-8977-BD64-8B62AE29E3F7}"/>
              </a:ext>
            </a:extLst>
          </p:cNvPr>
          <p:cNvGrpSpPr/>
          <p:nvPr/>
        </p:nvGrpSpPr>
        <p:grpSpPr>
          <a:xfrm>
            <a:off x="3979428" y="6016333"/>
            <a:ext cx="3097776" cy="654908"/>
            <a:chOff x="3497807" y="4355112"/>
            <a:chExt cx="2454823" cy="654908"/>
          </a:xfrm>
        </p:grpSpPr>
        <p:sp>
          <p:nvSpPr>
            <p:cNvPr id="31" name="Rounded Rectangle 30">
              <a:extLst>
                <a:ext uri="{FF2B5EF4-FFF2-40B4-BE49-F238E27FC236}">
                  <a16:creationId xmlns:a16="http://schemas.microsoft.com/office/drawing/2014/main" id="{BC4E099E-4DF1-5FFD-0151-DF43541CA3E0}"/>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Rounded Rectangle 31">
              <a:extLst>
                <a:ext uri="{FF2B5EF4-FFF2-40B4-BE49-F238E27FC236}">
                  <a16:creationId xmlns:a16="http://schemas.microsoft.com/office/drawing/2014/main" id="{E310280E-26A1-5C93-6C70-3541B36E8525}"/>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3" name="Rounded Rectangle 32">
              <a:extLst>
                <a:ext uri="{FF2B5EF4-FFF2-40B4-BE49-F238E27FC236}">
                  <a16:creationId xmlns:a16="http://schemas.microsoft.com/office/drawing/2014/main" id="{72363C90-2CE8-2597-8A2A-CB949B5D8EF3}"/>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4" name="Rounded Rectangle 33">
              <a:hlinkClick r:id="rId9"/>
              <a:extLst>
                <a:ext uri="{FF2B5EF4-FFF2-40B4-BE49-F238E27FC236}">
                  <a16:creationId xmlns:a16="http://schemas.microsoft.com/office/drawing/2014/main" id="{9A8D3656-FDC4-78C5-6CC4-F053876AC0D3}"/>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2559111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24E5-202D-2C0B-8CD2-018548CBA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7D6B2-F301-D0F1-FE94-D7B14C31D531}"/>
              </a:ext>
            </a:extLst>
          </p:cNvPr>
          <p:cNvSpPr>
            <a:spLocks noGrp="1"/>
          </p:cNvSpPr>
          <p:nvPr>
            <p:ph type="ctrTitle"/>
          </p:nvPr>
        </p:nvSpPr>
        <p:spPr/>
        <p:txBody>
          <a:bodyPr/>
          <a:lstStyle/>
          <a:p>
            <a:r>
              <a:rPr lang="en-GB" noProof="0" dirty="0"/>
              <a:t>Secondary – assessment</a:t>
            </a:r>
          </a:p>
        </p:txBody>
      </p:sp>
      <p:sp>
        <p:nvSpPr>
          <p:cNvPr id="7" name="Action Button: Home 6">
            <a:hlinkClick r:id="rId2" action="ppaction://hlinksldjump" highlightClick="1"/>
            <a:extLst>
              <a:ext uri="{FF2B5EF4-FFF2-40B4-BE49-F238E27FC236}">
                <a16:creationId xmlns:a16="http://schemas.microsoft.com/office/drawing/2014/main" id="{58A6EF66-E4DF-B288-07CD-83011938D087}"/>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74475765-88EC-DCCF-FBDA-8E9336F8C5E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4FD19084-198D-A053-935F-758D334641EC}"/>
              </a:ext>
            </a:extLst>
          </p:cNvPr>
          <p:cNvSpPr txBox="1">
            <a:spLocks/>
          </p:cNvSpPr>
          <p:nvPr/>
        </p:nvSpPr>
        <p:spPr>
          <a:xfrm>
            <a:off x="858318" y="1624063"/>
            <a:ext cx="5855634" cy="3899916"/>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online support</a:t>
            </a:r>
          </a:p>
          <a:p>
            <a:r>
              <a:rPr lang="en-GB" sz="1500" dirty="0"/>
              <a:t>There is a pupil area on the Oak National Academy website.</a:t>
            </a:r>
          </a:p>
          <a:p>
            <a:r>
              <a:rPr lang="en-GB" sz="1500" dirty="0"/>
              <a:t>Pupils can select their year group, subject, unit and then lesson.</a:t>
            </a:r>
          </a:p>
          <a:p>
            <a:r>
              <a:rPr lang="en-GB" sz="1500" dirty="0"/>
              <a:t>You could give pupils the direct link to the unit or lesson.</a:t>
            </a:r>
          </a:p>
          <a:p>
            <a:r>
              <a:rPr lang="en-GB" sz="1500" dirty="0"/>
              <a:t>Pupils are provided with:</a:t>
            </a:r>
          </a:p>
          <a:p>
            <a:pPr lvl="1"/>
            <a:r>
              <a:rPr lang="en-GB" sz="1500" dirty="0"/>
              <a:t>Introduction (details about the lesson, plus a worksheet download)</a:t>
            </a:r>
          </a:p>
          <a:p>
            <a:pPr lvl="1"/>
            <a:r>
              <a:rPr lang="en-GB" sz="1500" dirty="0"/>
              <a:t>Starter quiz (online questions – their score is highlighted)</a:t>
            </a:r>
          </a:p>
          <a:p>
            <a:pPr lvl="1"/>
            <a:r>
              <a:rPr lang="en-GB" sz="1500" dirty="0"/>
              <a:t>Lesson video (they could play the video, using the worksheet)</a:t>
            </a:r>
          </a:p>
          <a:p>
            <a:pPr lvl="1"/>
            <a:r>
              <a:rPr lang="en-GB" sz="1500" dirty="0"/>
              <a:t>Exit quiz (online questions – their score is highlighted)</a:t>
            </a:r>
          </a:p>
          <a:p>
            <a:r>
              <a:rPr lang="en-GB" sz="1500" dirty="0"/>
              <a:t>At the end, there is the option to print the results (useful as evidence), as well as share the ‘link’ with the teacher (where appropriate).   </a:t>
            </a:r>
          </a:p>
        </p:txBody>
      </p:sp>
      <p:sp>
        <p:nvSpPr>
          <p:cNvPr id="12" name="Text Placeholder 2">
            <a:extLst>
              <a:ext uri="{FF2B5EF4-FFF2-40B4-BE49-F238E27FC236}">
                <a16:creationId xmlns:a16="http://schemas.microsoft.com/office/drawing/2014/main" id="{59ED9788-D536-F802-563B-58ED02F39CE2}"/>
              </a:ext>
            </a:extLst>
          </p:cNvPr>
          <p:cNvSpPr txBox="1">
            <a:spLocks/>
          </p:cNvSpPr>
          <p:nvPr/>
        </p:nvSpPr>
        <p:spPr>
          <a:xfrm>
            <a:off x="6901475" y="4810462"/>
            <a:ext cx="4344160" cy="1797233"/>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assessment and online</a:t>
            </a:r>
          </a:p>
          <a:p>
            <a:r>
              <a:rPr lang="en-GB" sz="1500" dirty="0"/>
              <a:t>There are worksheets and assessment tools for KS3 in the </a:t>
            </a:r>
            <a:r>
              <a:rPr lang="en-GB" sz="1500" dirty="0">
                <a:hlinkClick r:id="rId3"/>
              </a:rPr>
              <a:t>healthy eating</a:t>
            </a:r>
            <a:r>
              <a:rPr lang="en-GB" sz="1500" dirty="0"/>
              <a:t>, </a:t>
            </a:r>
            <a:r>
              <a:rPr lang="en-GB" sz="1500" dirty="0">
                <a:hlinkClick r:id="rId4"/>
              </a:rPr>
              <a:t>cooking</a:t>
            </a:r>
            <a:r>
              <a:rPr lang="en-GB" sz="1500" dirty="0"/>
              <a:t>, and </a:t>
            </a:r>
            <a:r>
              <a:rPr lang="en-GB" sz="1500" dirty="0">
                <a:hlinkClick r:id="rId5"/>
              </a:rPr>
              <a:t>where food comes from</a:t>
            </a:r>
            <a:r>
              <a:rPr lang="en-GB" sz="1500" dirty="0"/>
              <a:t> sections.</a:t>
            </a:r>
            <a:endParaRPr lang="en-GB" sz="1500" noProof="0" dirty="0"/>
          </a:p>
          <a:p>
            <a:r>
              <a:rPr lang="en-GB" sz="1500" noProof="0" dirty="0"/>
              <a:t>Check out the </a:t>
            </a:r>
            <a:r>
              <a:rPr lang="en-GB" sz="1500" noProof="0" dirty="0">
                <a:hlinkClick r:id="rId6"/>
              </a:rPr>
              <a:t>individual and class quizzes</a:t>
            </a:r>
            <a:r>
              <a:rPr lang="en-GB" sz="1500" noProof="0" dirty="0"/>
              <a:t>.</a:t>
            </a:r>
            <a:endParaRPr lang="en-GB" sz="1500" dirty="0"/>
          </a:p>
          <a:p>
            <a:r>
              <a:rPr lang="en-GB" sz="1500" noProof="0" dirty="0">
                <a:hlinkClick r:id="rId7"/>
              </a:rPr>
              <a:t>Explore food </a:t>
            </a:r>
            <a:r>
              <a:rPr lang="en-GB" sz="1500" noProof="0" dirty="0"/>
              <a:t>– support for nutritional analysis.</a:t>
            </a:r>
          </a:p>
        </p:txBody>
      </p:sp>
      <p:pic>
        <p:nvPicPr>
          <p:cNvPr id="19" name="Picture 18" descr="A screenshot of a computer&#10;&#10;AI-generated content may be incorrect.">
            <a:extLst>
              <a:ext uri="{FF2B5EF4-FFF2-40B4-BE49-F238E27FC236}">
                <a16:creationId xmlns:a16="http://schemas.microsoft.com/office/drawing/2014/main" id="{2572207D-F1B7-5B45-D3F9-A70C465FA2E7}"/>
              </a:ext>
            </a:extLst>
          </p:cNvPr>
          <p:cNvPicPr>
            <a:picLocks noChangeAspect="1"/>
          </p:cNvPicPr>
          <p:nvPr/>
        </p:nvPicPr>
        <p:blipFill>
          <a:blip r:embed="rId8"/>
          <a:stretch>
            <a:fillRect/>
          </a:stretch>
        </p:blipFill>
        <p:spPr>
          <a:xfrm>
            <a:off x="7551578" y="470920"/>
            <a:ext cx="4263154" cy="2172833"/>
          </a:xfrm>
          <a:prstGeom prst="rect">
            <a:avLst/>
          </a:prstGeom>
          <a:ln>
            <a:solidFill>
              <a:schemeClr val="bg1">
                <a:lumMod val="95000"/>
              </a:schemeClr>
            </a:solidFill>
          </a:ln>
        </p:spPr>
      </p:pic>
      <p:pic>
        <p:nvPicPr>
          <p:cNvPr id="21" name="Picture 20" descr="A screenshot of a survey&#10;&#10;AI-generated content may be incorrect.">
            <a:extLst>
              <a:ext uri="{FF2B5EF4-FFF2-40B4-BE49-F238E27FC236}">
                <a16:creationId xmlns:a16="http://schemas.microsoft.com/office/drawing/2014/main" id="{DC747DA7-B036-7D31-39C1-AA15283379F5}"/>
              </a:ext>
            </a:extLst>
          </p:cNvPr>
          <p:cNvPicPr>
            <a:picLocks noChangeAspect="1"/>
          </p:cNvPicPr>
          <p:nvPr/>
        </p:nvPicPr>
        <p:blipFill>
          <a:blip r:embed="rId9"/>
          <a:stretch>
            <a:fillRect/>
          </a:stretch>
        </p:blipFill>
        <p:spPr>
          <a:xfrm>
            <a:off x="6925891" y="2537579"/>
            <a:ext cx="2757264" cy="2018557"/>
          </a:xfrm>
          <a:prstGeom prst="rect">
            <a:avLst/>
          </a:prstGeom>
          <a:ln>
            <a:solidFill>
              <a:schemeClr val="bg1">
                <a:lumMod val="95000"/>
              </a:schemeClr>
            </a:solidFill>
          </a:ln>
        </p:spPr>
      </p:pic>
      <p:grpSp>
        <p:nvGrpSpPr>
          <p:cNvPr id="22" name="Group 21">
            <a:extLst>
              <a:ext uri="{FF2B5EF4-FFF2-40B4-BE49-F238E27FC236}">
                <a16:creationId xmlns:a16="http://schemas.microsoft.com/office/drawing/2014/main" id="{310D987F-160A-D621-B9FC-F54F22B20F64}"/>
              </a:ext>
            </a:extLst>
          </p:cNvPr>
          <p:cNvGrpSpPr/>
          <p:nvPr/>
        </p:nvGrpSpPr>
        <p:grpSpPr>
          <a:xfrm>
            <a:off x="3465862" y="5696538"/>
            <a:ext cx="3097776" cy="654908"/>
            <a:chOff x="3497807" y="4355112"/>
            <a:chExt cx="2454823" cy="654908"/>
          </a:xfrm>
        </p:grpSpPr>
        <p:sp>
          <p:nvSpPr>
            <p:cNvPr id="23" name="Rounded Rectangle 22">
              <a:extLst>
                <a:ext uri="{FF2B5EF4-FFF2-40B4-BE49-F238E27FC236}">
                  <a16:creationId xmlns:a16="http://schemas.microsoft.com/office/drawing/2014/main" id="{AD62C59E-E372-A1AD-194F-771F68127755}"/>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extLst>
                <a:ext uri="{FF2B5EF4-FFF2-40B4-BE49-F238E27FC236}">
                  <a16:creationId xmlns:a16="http://schemas.microsoft.com/office/drawing/2014/main" id="{C8FDE670-3BEA-EA8A-DC8A-BF5E8E23B425}"/>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ounded Rectangle 24">
              <a:extLst>
                <a:ext uri="{FF2B5EF4-FFF2-40B4-BE49-F238E27FC236}">
                  <a16:creationId xmlns:a16="http://schemas.microsoft.com/office/drawing/2014/main" id="{6B1EAA79-B0A6-3535-0504-F164423A681D}"/>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ounded Rectangle 25">
              <a:hlinkClick r:id="rId10"/>
              <a:extLst>
                <a:ext uri="{FF2B5EF4-FFF2-40B4-BE49-F238E27FC236}">
                  <a16:creationId xmlns:a16="http://schemas.microsoft.com/office/drawing/2014/main" id="{754038B4-0D5E-A653-781E-9D10DB842256}"/>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362190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7820-FC7E-ED5C-3E43-78A4FCE6B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6EE92-ADD6-768C-2001-9EC8107EEE35}"/>
              </a:ext>
            </a:extLst>
          </p:cNvPr>
          <p:cNvSpPr>
            <a:spLocks noGrp="1"/>
          </p:cNvSpPr>
          <p:nvPr>
            <p:ph type="ctrTitle"/>
          </p:nvPr>
        </p:nvSpPr>
        <p:spPr/>
        <p:txBody>
          <a:bodyPr/>
          <a:lstStyle/>
          <a:p>
            <a:r>
              <a:rPr lang="en-GB" noProof="0" dirty="0"/>
              <a:t>Secondary – independent learners</a:t>
            </a:r>
          </a:p>
        </p:txBody>
      </p:sp>
      <p:sp>
        <p:nvSpPr>
          <p:cNvPr id="7" name="Action Button: Home 6">
            <a:hlinkClick r:id="rId2" action="ppaction://hlinksldjump" highlightClick="1"/>
            <a:extLst>
              <a:ext uri="{FF2B5EF4-FFF2-40B4-BE49-F238E27FC236}">
                <a16:creationId xmlns:a16="http://schemas.microsoft.com/office/drawing/2014/main" id="{E7720F72-FCC4-6321-C4E5-6F4BB72C5D0B}"/>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Back or Previous 2">
            <a:hlinkClick r:id="rId3" action="ppaction://hlinksldjump" highlightClick="1"/>
            <a:extLst>
              <a:ext uri="{FF2B5EF4-FFF2-40B4-BE49-F238E27FC236}">
                <a16:creationId xmlns:a16="http://schemas.microsoft.com/office/drawing/2014/main" id="{41DFD6F3-C952-F6F8-F18F-DCE65F060F24}"/>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Action Button: Forwards or Next 3">
            <a:hlinkClick r:id="" action="ppaction://hlinkshowjump?jump=nextslide" highlightClick="1"/>
            <a:extLst>
              <a:ext uri="{FF2B5EF4-FFF2-40B4-BE49-F238E27FC236}">
                <a16:creationId xmlns:a16="http://schemas.microsoft.com/office/drawing/2014/main" id="{3FAE4B24-5E5B-AA13-A3CF-A72AB59A2DF2}"/>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2">
            <a:extLst>
              <a:ext uri="{FF2B5EF4-FFF2-40B4-BE49-F238E27FC236}">
                <a16:creationId xmlns:a16="http://schemas.microsoft.com/office/drawing/2014/main" id="{C9A1A46A-3798-5110-09C8-4CFF87A70783}"/>
              </a:ext>
            </a:extLst>
          </p:cNvPr>
          <p:cNvSpPr txBox="1">
            <a:spLocks/>
          </p:cNvSpPr>
          <p:nvPr/>
        </p:nvSpPr>
        <p:spPr>
          <a:xfrm>
            <a:off x="858318" y="1624063"/>
            <a:ext cx="5237682" cy="2860255"/>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independent learners</a:t>
            </a:r>
          </a:p>
          <a:p>
            <a:r>
              <a:rPr lang="en-GB" sz="1500" dirty="0"/>
              <a:t>When pupils are ready, there are several ways the Oak materials can be used to support independent learning.</a:t>
            </a:r>
          </a:p>
          <a:p>
            <a:r>
              <a:rPr lang="en-GB" sz="1500" dirty="0"/>
              <a:t>For example pupils could:</a:t>
            </a:r>
          </a:p>
          <a:p>
            <a:pPr lvl="1"/>
            <a:r>
              <a:rPr lang="en-GB" sz="1500" dirty="0"/>
              <a:t>take the starter quiz</a:t>
            </a:r>
          </a:p>
          <a:p>
            <a:pPr lvl="1"/>
            <a:r>
              <a:rPr lang="en-GB" sz="1500" dirty="0"/>
              <a:t>watch the lesson video</a:t>
            </a:r>
          </a:p>
          <a:p>
            <a:pPr lvl="1"/>
            <a:r>
              <a:rPr lang="en-GB" sz="1500" dirty="0"/>
              <a:t>answering the ‘checks for understanding’, pausing the video when instructed </a:t>
            </a:r>
          </a:p>
          <a:p>
            <a:pPr lvl="1"/>
            <a:r>
              <a:rPr lang="en-GB" sz="1500" dirty="0"/>
              <a:t>complete the worksheet of tasks</a:t>
            </a:r>
          </a:p>
          <a:p>
            <a:pPr lvl="1"/>
            <a:r>
              <a:rPr lang="en-GB" sz="1500" dirty="0"/>
              <a:t>take the exit quiz </a:t>
            </a:r>
          </a:p>
        </p:txBody>
      </p:sp>
      <p:pic>
        <p:nvPicPr>
          <p:cNvPr id="17" name="Picture 16" descr="A close-up of a form&#10;&#10;AI-generated content may be incorrect.">
            <a:extLst>
              <a:ext uri="{FF2B5EF4-FFF2-40B4-BE49-F238E27FC236}">
                <a16:creationId xmlns:a16="http://schemas.microsoft.com/office/drawing/2014/main" id="{C5BCC5C4-8BB1-608C-9CFE-EF2901624F08}"/>
              </a:ext>
            </a:extLst>
          </p:cNvPr>
          <p:cNvPicPr>
            <a:picLocks noChangeAspect="1"/>
          </p:cNvPicPr>
          <p:nvPr/>
        </p:nvPicPr>
        <p:blipFill>
          <a:blip r:embed="rId4"/>
          <a:stretch>
            <a:fillRect/>
          </a:stretch>
        </p:blipFill>
        <p:spPr>
          <a:xfrm>
            <a:off x="9451564" y="1611460"/>
            <a:ext cx="2167312" cy="3094750"/>
          </a:xfrm>
          <a:prstGeom prst="rect">
            <a:avLst/>
          </a:prstGeom>
          <a:ln>
            <a:solidFill>
              <a:schemeClr val="bg1">
                <a:lumMod val="85000"/>
              </a:schemeClr>
            </a:solidFill>
          </a:ln>
        </p:spPr>
      </p:pic>
      <p:pic>
        <p:nvPicPr>
          <p:cNvPr id="19" name="Picture 18" descr="A close-up of a questionnaire&#10;&#10;AI-generated content may be incorrect.">
            <a:extLst>
              <a:ext uri="{FF2B5EF4-FFF2-40B4-BE49-F238E27FC236}">
                <a16:creationId xmlns:a16="http://schemas.microsoft.com/office/drawing/2014/main" id="{ED96062E-1232-10B6-740B-603489244953}"/>
              </a:ext>
            </a:extLst>
          </p:cNvPr>
          <p:cNvPicPr>
            <a:picLocks noChangeAspect="1"/>
          </p:cNvPicPr>
          <p:nvPr/>
        </p:nvPicPr>
        <p:blipFill>
          <a:blip r:embed="rId5"/>
          <a:stretch>
            <a:fillRect/>
          </a:stretch>
        </p:blipFill>
        <p:spPr>
          <a:xfrm>
            <a:off x="6497616" y="1624063"/>
            <a:ext cx="2552332" cy="3328479"/>
          </a:xfrm>
          <a:prstGeom prst="rect">
            <a:avLst/>
          </a:prstGeom>
          <a:ln>
            <a:solidFill>
              <a:schemeClr val="bg1">
                <a:lumMod val="85000"/>
              </a:schemeClr>
            </a:solidFill>
          </a:ln>
        </p:spPr>
      </p:pic>
      <p:pic>
        <p:nvPicPr>
          <p:cNvPr id="15" name="Picture 14" descr="A close-up of a questionnaire&#10;&#10;AI-generated content may be incorrect.">
            <a:extLst>
              <a:ext uri="{FF2B5EF4-FFF2-40B4-BE49-F238E27FC236}">
                <a16:creationId xmlns:a16="http://schemas.microsoft.com/office/drawing/2014/main" id="{404F14E7-8431-1945-650C-3FEE15645404}"/>
              </a:ext>
            </a:extLst>
          </p:cNvPr>
          <p:cNvPicPr>
            <a:picLocks noChangeAspect="1"/>
          </p:cNvPicPr>
          <p:nvPr/>
        </p:nvPicPr>
        <p:blipFill>
          <a:blip r:embed="rId6"/>
          <a:stretch>
            <a:fillRect/>
          </a:stretch>
        </p:blipFill>
        <p:spPr>
          <a:xfrm>
            <a:off x="7624234" y="3501506"/>
            <a:ext cx="2374597" cy="3093960"/>
          </a:xfrm>
          <a:prstGeom prst="rect">
            <a:avLst/>
          </a:prstGeom>
          <a:ln>
            <a:solidFill>
              <a:schemeClr val="bg1">
                <a:lumMod val="85000"/>
              </a:schemeClr>
            </a:solidFill>
          </a:ln>
        </p:spPr>
      </p:pic>
      <p:grpSp>
        <p:nvGrpSpPr>
          <p:cNvPr id="25" name="Group 24">
            <a:extLst>
              <a:ext uri="{FF2B5EF4-FFF2-40B4-BE49-F238E27FC236}">
                <a16:creationId xmlns:a16="http://schemas.microsoft.com/office/drawing/2014/main" id="{0D60A6A2-7110-6283-E2F3-6627E2EB46DC}"/>
              </a:ext>
            </a:extLst>
          </p:cNvPr>
          <p:cNvGrpSpPr/>
          <p:nvPr/>
        </p:nvGrpSpPr>
        <p:grpSpPr>
          <a:xfrm>
            <a:off x="2998224" y="4625088"/>
            <a:ext cx="3097776" cy="654908"/>
            <a:chOff x="3497807" y="4355112"/>
            <a:chExt cx="2454823" cy="654908"/>
          </a:xfrm>
        </p:grpSpPr>
        <p:sp>
          <p:nvSpPr>
            <p:cNvPr id="26" name="Rounded Rectangle 25">
              <a:extLst>
                <a:ext uri="{FF2B5EF4-FFF2-40B4-BE49-F238E27FC236}">
                  <a16:creationId xmlns:a16="http://schemas.microsoft.com/office/drawing/2014/main" id="{74C9355E-30F6-4F2F-41B8-69645F2B8EE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Rounded Rectangle 26">
              <a:extLst>
                <a:ext uri="{FF2B5EF4-FFF2-40B4-BE49-F238E27FC236}">
                  <a16:creationId xmlns:a16="http://schemas.microsoft.com/office/drawing/2014/main" id="{5EDC9793-F507-D15F-E7A4-16A49F2D10ED}"/>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ounded Rectangle 27">
              <a:extLst>
                <a:ext uri="{FF2B5EF4-FFF2-40B4-BE49-F238E27FC236}">
                  <a16:creationId xmlns:a16="http://schemas.microsoft.com/office/drawing/2014/main" id="{C6AD8686-F6E5-5CAD-0666-A705872D0E3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Rounded Rectangle 28">
              <a:hlinkClick r:id="rId7"/>
              <a:extLst>
                <a:ext uri="{FF2B5EF4-FFF2-40B4-BE49-F238E27FC236}">
                  <a16:creationId xmlns:a16="http://schemas.microsoft.com/office/drawing/2014/main" id="{76C72984-BC40-7DC8-76B1-8FAFA03A0FD8}"/>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3690371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46C0-C729-3AC5-556B-A43276FA3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8B392-8ACE-AFEF-6660-459E0A30DE19}"/>
              </a:ext>
            </a:extLst>
          </p:cNvPr>
          <p:cNvSpPr>
            <a:spLocks noGrp="1"/>
          </p:cNvSpPr>
          <p:nvPr>
            <p:ph type="ctrTitle"/>
          </p:nvPr>
        </p:nvSpPr>
        <p:spPr/>
        <p:txBody>
          <a:bodyPr/>
          <a:lstStyle/>
          <a:p>
            <a:r>
              <a:rPr lang="en-GB" noProof="0" dirty="0"/>
              <a:t>Secondary – independent learners</a:t>
            </a:r>
          </a:p>
        </p:txBody>
      </p:sp>
      <p:sp>
        <p:nvSpPr>
          <p:cNvPr id="7" name="Action Button: Home 6">
            <a:hlinkClick r:id="rId2" action="ppaction://hlinksldjump" highlightClick="1"/>
            <a:extLst>
              <a:ext uri="{FF2B5EF4-FFF2-40B4-BE49-F238E27FC236}">
                <a16:creationId xmlns:a16="http://schemas.microsoft.com/office/drawing/2014/main" id="{B55C724F-4164-2970-7222-F0CA8CA5B9E5}"/>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349FA34D-8825-2337-1641-4D0A472BEA58}"/>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2">
            <a:extLst>
              <a:ext uri="{FF2B5EF4-FFF2-40B4-BE49-F238E27FC236}">
                <a16:creationId xmlns:a16="http://schemas.microsoft.com/office/drawing/2014/main" id="{B373FE6F-941B-82A4-CBE0-782567BC05C3}"/>
              </a:ext>
            </a:extLst>
          </p:cNvPr>
          <p:cNvSpPr txBox="1">
            <a:spLocks/>
          </p:cNvSpPr>
          <p:nvPr/>
        </p:nvSpPr>
        <p:spPr>
          <a:xfrm>
            <a:off x="6976997" y="5142049"/>
            <a:ext cx="4193846" cy="1478071"/>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1" noProof="0" dirty="0"/>
              <a:t>Food – a fact of life</a:t>
            </a:r>
            <a:r>
              <a:rPr lang="en-GB" sz="1500" b="1" noProof="0" dirty="0"/>
              <a:t>: independent learners</a:t>
            </a:r>
          </a:p>
          <a:p>
            <a:r>
              <a:rPr lang="en-GB" sz="1500" dirty="0"/>
              <a:t>Use the </a:t>
            </a:r>
            <a:r>
              <a:rPr lang="en-GB" sz="1500" dirty="0">
                <a:hlinkClick r:id="rId3"/>
              </a:rPr>
              <a:t>Food route</a:t>
            </a:r>
            <a:r>
              <a:rPr lang="en-GB" sz="1500" dirty="0"/>
              <a:t> journals, for work around cooking, food safety, consumer awareness, health, and being active.</a:t>
            </a:r>
          </a:p>
          <a:p>
            <a:r>
              <a:rPr lang="en-GB" sz="1500" dirty="0"/>
              <a:t>Get creative with the </a:t>
            </a:r>
            <a:r>
              <a:rPr lang="en-GB" sz="1500" dirty="0">
                <a:hlinkClick r:id="rId4"/>
              </a:rPr>
              <a:t>Learn with stories</a:t>
            </a:r>
            <a:r>
              <a:rPr lang="en-GB" sz="1500" dirty="0"/>
              <a:t>.</a:t>
            </a:r>
          </a:p>
        </p:txBody>
      </p:sp>
      <p:sp>
        <p:nvSpPr>
          <p:cNvPr id="12" name="Text Placeholder 2">
            <a:extLst>
              <a:ext uri="{FF2B5EF4-FFF2-40B4-BE49-F238E27FC236}">
                <a16:creationId xmlns:a16="http://schemas.microsoft.com/office/drawing/2014/main" id="{23884AB9-1534-9E5A-8438-3F1F42A419B2}"/>
              </a:ext>
            </a:extLst>
          </p:cNvPr>
          <p:cNvSpPr txBox="1">
            <a:spLocks/>
          </p:cNvSpPr>
          <p:nvPr/>
        </p:nvSpPr>
        <p:spPr>
          <a:xfrm>
            <a:off x="858318" y="1624063"/>
            <a:ext cx="5730372" cy="4075279"/>
          </a:xfrm>
          <a:prstGeom prst="rect">
            <a:avLst/>
          </a:prstGeom>
          <a:ln>
            <a:solidFill>
              <a:srgbClr val="53B05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noProof="0" dirty="0"/>
              <a:t>Oak: online support</a:t>
            </a:r>
          </a:p>
          <a:p>
            <a:r>
              <a:rPr lang="en-GB" sz="1500" dirty="0"/>
              <a:t>There is a pupil area on the Oak National Academy website.</a:t>
            </a:r>
          </a:p>
          <a:p>
            <a:r>
              <a:rPr lang="en-GB" sz="1500" dirty="0"/>
              <a:t>Pupils can select their year group, subject, unit and then lesson.</a:t>
            </a:r>
          </a:p>
          <a:p>
            <a:r>
              <a:rPr lang="en-GB" sz="1500" dirty="0"/>
              <a:t>You could give pupils the direct link to the unit or lesson.</a:t>
            </a:r>
          </a:p>
          <a:p>
            <a:r>
              <a:rPr lang="en-GB" sz="1500" dirty="0"/>
              <a:t>Pupils are provided with:</a:t>
            </a:r>
          </a:p>
          <a:p>
            <a:pPr lvl="1"/>
            <a:r>
              <a:rPr lang="en-GB" sz="1500" dirty="0"/>
              <a:t>Introduction (details about the lesson, plus a worksheet download)</a:t>
            </a:r>
          </a:p>
          <a:p>
            <a:pPr lvl="1"/>
            <a:r>
              <a:rPr lang="en-GB" sz="1500" dirty="0"/>
              <a:t>Starter quiz (online questions – their score is highlighted)</a:t>
            </a:r>
          </a:p>
          <a:p>
            <a:pPr lvl="1"/>
            <a:r>
              <a:rPr lang="en-GB" sz="1500" dirty="0"/>
              <a:t>Lesson video (they could play the video, using the worksheet)</a:t>
            </a:r>
          </a:p>
          <a:p>
            <a:pPr lvl="1"/>
            <a:r>
              <a:rPr lang="en-GB" sz="1500" dirty="0"/>
              <a:t>Exit quiz (online questions – their score is highlighted)</a:t>
            </a:r>
          </a:p>
          <a:p>
            <a:r>
              <a:rPr lang="en-GB" sz="1500" dirty="0"/>
              <a:t>At the end, there is the option to print the results (useful as evidence), as well as share the ‘link’ with the teacher (where appropriate).   </a:t>
            </a:r>
          </a:p>
        </p:txBody>
      </p:sp>
      <p:pic>
        <p:nvPicPr>
          <p:cNvPr id="14" name="Picture 13" descr="A screenshot of a web page&#10;&#10;AI-generated content may be incorrect.">
            <a:extLst>
              <a:ext uri="{FF2B5EF4-FFF2-40B4-BE49-F238E27FC236}">
                <a16:creationId xmlns:a16="http://schemas.microsoft.com/office/drawing/2014/main" id="{297DE53F-2613-BF37-551D-876B832A6990}"/>
              </a:ext>
            </a:extLst>
          </p:cNvPr>
          <p:cNvPicPr>
            <a:picLocks noChangeAspect="1"/>
          </p:cNvPicPr>
          <p:nvPr/>
        </p:nvPicPr>
        <p:blipFill>
          <a:blip r:embed="rId5"/>
          <a:stretch>
            <a:fillRect/>
          </a:stretch>
        </p:blipFill>
        <p:spPr>
          <a:xfrm>
            <a:off x="6763344" y="1624064"/>
            <a:ext cx="4390097" cy="2597208"/>
          </a:xfrm>
          <a:prstGeom prst="rect">
            <a:avLst/>
          </a:prstGeom>
          <a:ln>
            <a:solidFill>
              <a:schemeClr val="bg1">
                <a:lumMod val="85000"/>
              </a:schemeClr>
            </a:solidFill>
          </a:ln>
        </p:spPr>
      </p:pic>
      <p:grpSp>
        <p:nvGrpSpPr>
          <p:cNvPr id="20" name="Group 19">
            <a:extLst>
              <a:ext uri="{FF2B5EF4-FFF2-40B4-BE49-F238E27FC236}">
                <a16:creationId xmlns:a16="http://schemas.microsoft.com/office/drawing/2014/main" id="{F78F42B8-582B-EA1E-F8DA-D00A4D8CBEC7}"/>
              </a:ext>
            </a:extLst>
          </p:cNvPr>
          <p:cNvGrpSpPr/>
          <p:nvPr/>
        </p:nvGrpSpPr>
        <p:grpSpPr>
          <a:xfrm>
            <a:off x="3490914" y="5881084"/>
            <a:ext cx="3097776" cy="654908"/>
            <a:chOff x="3497807" y="4355112"/>
            <a:chExt cx="2454823" cy="654908"/>
          </a:xfrm>
        </p:grpSpPr>
        <p:sp>
          <p:nvSpPr>
            <p:cNvPr id="21" name="Rounded Rectangle 20">
              <a:extLst>
                <a:ext uri="{FF2B5EF4-FFF2-40B4-BE49-F238E27FC236}">
                  <a16:creationId xmlns:a16="http://schemas.microsoft.com/office/drawing/2014/main" id="{2D26EF85-6C73-4DB5-884C-128036EA169C}"/>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ounded Rectangle 21">
              <a:extLst>
                <a:ext uri="{FF2B5EF4-FFF2-40B4-BE49-F238E27FC236}">
                  <a16:creationId xmlns:a16="http://schemas.microsoft.com/office/drawing/2014/main" id="{8685275B-1AF1-EC8D-98D0-26AC37D67525}"/>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ounded Rectangle 22">
              <a:extLst>
                <a:ext uri="{FF2B5EF4-FFF2-40B4-BE49-F238E27FC236}">
                  <a16:creationId xmlns:a16="http://schemas.microsoft.com/office/drawing/2014/main" id="{EED8EFC5-FE17-1937-3CC9-BB05750BB629}"/>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ounded Rectangle 23">
              <a:hlinkClick r:id="rId6"/>
              <a:extLst>
                <a:ext uri="{FF2B5EF4-FFF2-40B4-BE49-F238E27FC236}">
                  <a16:creationId xmlns:a16="http://schemas.microsoft.com/office/drawing/2014/main" id="{93EB5E4C-A773-0279-BDA7-175FCFD10610}"/>
                </a:ext>
              </a:extLst>
            </p:cNvPr>
            <p:cNvSpPr/>
            <p:nvPr/>
          </p:nvSpPr>
          <p:spPr>
            <a:xfrm>
              <a:off x="3566809" y="4409035"/>
              <a:ext cx="2264944"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View on Oak</a:t>
              </a:r>
            </a:p>
          </p:txBody>
        </p:sp>
      </p:grpSp>
    </p:spTree>
    <p:extLst>
      <p:ext uri="{BB962C8B-B14F-4D97-AF65-F5344CB8AC3E}">
        <p14:creationId xmlns:p14="http://schemas.microsoft.com/office/powerpoint/2010/main" val="2996881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C189-ADE1-9245-9053-9E690E565D00}"/>
              </a:ext>
            </a:extLst>
          </p:cNvPr>
          <p:cNvSpPr>
            <a:spLocks noGrp="1"/>
          </p:cNvSpPr>
          <p:nvPr>
            <p:ph type="ctrTitle"/>
          </p:nvPr>
        </p:nvSpPr>
        <p:spPr>
          <a:xfrm>
            <a:off x="1734065" y="1913795"/>
            <a:ext cx="8723870" cy="872063"/>
          </a:xfrm>
        </p:spPr>
        <p:txBody>
          <a:bodyPr>
            <a:normAutofit fontScale="90000"/>
          </a:bodyPr>
          <a:lstStyle/>
          <a:p>
            <a:r>
              <a:rPr lang="en-GB" sz="3000" b="1" noProof="0" dirty="0"/>
              <a:t>Thank you for using the training and resources decision tree.</a:t>
            </a:r>
            <a:br>
              <a:rPr lang="en-GB" sz="3000" b="1" noProof="0" dirty="0"/>
            </a:br>
            <a:br>
              <a:rPr lang="en-GB" sz="3000" b="1" noProof="0" dirty="0"/>
            </a:br>
            <a:r>
              <a:rPr lang="en-GB" sz="3000" noProof="0" dirty="0"/>
              <a:t>For further advice, support and training, go to: </a:t>
            </a:r>
            <a:r>
              <a:rPr lang="en-GB" sz="3000" dirty="0">
                <a:hlinkClick r:id="rId2"/>
              </a:rPr>
              <a:t>https://foodafactoflife.org.uk/professional-development/oak-food-curriculum-to-classroom/</a:t>
            </a:r>
            <a:r>
              <a:rPr lang="en-GB" sz="3000" dirty="0"/>
              <a:t> </a:t>
            </a:r>
            <a:endParaRPr lang="en-GB" sz="3000" noProof="0" dirty="0"/>
          </a:p>
        </p:txBody>
      </p:sp>
      <p:sp>
        <p:nvSpPr>
          <p:cNvPr id="3" name="Action Button: Custom 2">
            <a:hlinkClick r:id="" action="ppaction://hlinkshowjump?jump=endshow" highlightClick="1"/>
            <a:extLst>
              <a:ext uri="{FF2B5EF4-FFF2-40B4-BE49-F238E27FC236}">
                <a16:creationId xmlns:a16="http://schemas.microsoft.com/office/drawing/2014/main" id="{556EE7E0-A13A-4391-A818-13684FE8B4B0}"/>
              </a:ext>
            </a:extLst>
          </p:cNvPr>
          <p:cNvSpPr/>
          <p:nvPr/>
        </p:nvSpPr>
        <p:spPr>
          <a:xfrm>
            <a:off x="862998" y="6164614"/>
            <a:ext cx="367990" cy="358346"/>
          </a:xfrm>
          <a:prstGeom prst="actionButtonBlank">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60" noProof="0" dirty="0">
                <a:solidFill>
                  <a:schemeClr val="accent1">
                    <a:lumMod val="50000"/>
                  </a:schemeClr>
                </a:solidFill>
              </a:rPr>
              <a:t>exit</a:t>
            </a:r>
          </a:p>
        </p:txBody>
      </p:sp>
      <p:sp>
        <p:nvSpPr>
          <p:cNvPr id="4" name="Action Button: Home 3">
            <a:hlinkClick r:id="rId3" action="ppaction://hlinksldjump" highlightClick="1"/>
            <a:extLst>
              <a:ext uri="{FF2B5EF4-FFF2-40B4-BE49-F238E27FC236}">
                <a16:creationId xmlns:a16="http://schemas.microsoft.com/office/drawing/2014/main" id="{84828BE5-38B0-C6F7-DD9B-C13FEF675DB7}"/>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13333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967A-39C7-199E-3FE9-774CA9B5A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666DD-192F-7C9A-6297-51605BC8A0AF}"/>
              </a:ext>
            </a:extLst>
          </p:cNvPr>
          <p:cNvSpPr>
            <a:spLocks noGrp="1"/>
          </p:cNvSpPr>
          <p:nvPr>
            <p:ph type="ctrTitle"/>
          </p:nvPr>
        </p:nvSpPr>
        <p:spPr/>
        <p:txBody>
          <a:bodyPr/>
          <a:lstStyle/>
          <a:p>
            <a:r>
              <a:rPr lang="en-GB" noProof="0" dirty="0"/>
              <a:t>Primary – explore Oak</a:t>
            </a:r>
          </a:p>
        </p:txBody>
      </p:sp>
      <p:sp>
        <p:nvSpPr>
          <p:cNvPr id="5" name="Text Placeholder 2">
            <a:extLst>
              <a:ext uri="{FF2B5EF4-FFF2-40B4-BE49-F238E27FC236}">
                <a16:creationId xmlns:a16="http://schemas.microsoft.com/office/drawing/2014/main" id="{7ECFA393-00B4-76BA-C87E-5FFEDFEFA45B}"/>
              </a:ext>
            </a:extLst>
          </p:cNvPr>
          <p:cNvSpPr txBox="1">
            <a:spLocks/>
          </p:cNvSpPr>
          <p:nvPr/>
        </p:nvSpPr>
        <p:spPr>
          <a:xfrm>
            <a:off x="858318" y="1624062"/>
            <a:ext cx="6738236" cy="4305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latin typeface="+mn-lt"/>
              </a:rPr>
              <a:t>Getting started with Oak: What the new food curriculum offers you </a:t>
            </a:r>
          </a:p>
          <a:p>
            <a:pPr marL="0" indent="0">
              <a:buNone/>
            </a:pPr>
            <a:endParaRPr lang="en-GB" sz="1600" noProof="0" dirty="0">
              <a:latin typeface="+mn-lt"/>
            </a:endParaRPr>
          </a:p>
          <a:p>
            <a:pPr marL="0" indent="0">
              <a:buNone/>
            </a:pPr>
            <a:r>
              <a:rPr lang="en-GB" sz="1600" noProof="0" dirty="0">
                <a:latin typeface="+mn-lt"/>
              </a:rPr>
              <a:t>• Welcome and purpose of the Oak food curriculum</a:t>
            </a:r>
          </a:p>
          <a:p>
            <a:pPr marL="0" indent="0">
              <a:buNone/>
            </a:pPr>
            <a:r>
              <a:rPr lang="en-GB" sz="1600" noProof="0" dirty="0">
                <a:latin typeface="+mn-lt"/>
              </a:rPr>
              <a:t>• Curriculum overview and structure</a:t>
            </a:r>
          </a:p>
          <a:p>
            <a:pPr marL="0" indent="0">
              <a:buNone/>
            </a:pPr>
            <a:r>
              <a:rPr lang="en-GB" sz="1600" noProof="0" dirty="0">
                <a:latin typeface="+mn-lt"/>
              </a:rPr>
              <a:t>• Explore key principles: knowledge and vocabulary rich, sequenced and coherent, flexible, accessible, diverse and evidence-informed</a:t>
            </a:r>
          </a:p>
          <a:p>
            <a:pPr marL="0" indent="0">
              <a:buNone/>
            </a:pPr>
            <a:r>
              <a:rPr lang="en-GB" sz="1600" noProof="0" dirty="0">
                <a:latin typeface="+mn-lt"/>
              </a:rPr>
              <a:t>• Overview of lessons and materials available</a:t>
            </a:r>
          </a:p>
          <a:p>
            <a:pPr marL="0" indent="0">
              <a:buNone/>
            </a:pPr>
            <a:r>
              <a:rPr lang="en-GB" sz="1600" noProof="0" dirty="0">
                <a:latin typeface="+mn-lt"/>
              </a:rPr>
              <a:t>• Practical guidance and demonstration - how to access everything for free</a:t>
            </a:r>
          </a:p>
          <a:p>
            <a:pPr marL="0" indent="0">
              <a:buNone/>
            </a:pPr>
            <a:r>
              <a:rPr lang="en-GB" sz="1600" noProof="0" dirty="0">
                <a:latin typeface="+mn-lt"/>
              </a:rPr>
              <a:t>• Implementation in your school</a:t>
            </a:r>
          </a:p>
          <a:p>
            <a:pPr marL="0" indent="0">
              <a:buNone/>
            </a:pPr>
            <a:r>
              <a:rPr lang="en-GB" sz="1600" noProof="0" dirty="0">
                <a:latin typeface="+mn-lt"/>
              </a:rPr>
              <a:t>• Next steps for you</a:t>
            </a:r>
          </a:p>
        </p:txBody>
      </p:sp>
      <p:sp>
        <p:nvSpPr>
          <p:cNvPr id="7" name="Action Button: Home 6">
            <a:hlinkClick r:id="rId2" action="ppaction://hlinksldjump" highlightClick="1"/>
            <a:extLst>
              <a:ext uri="{FF2B5EF4-FFF2-40B4-BE49-F238E27FC236}">
                <a16:creationId xmlns:a16="http://schemas.microsoft.com/office/drawing/2014/main" id="{4898A158-A9A6-A2B0-1A67-E40A9F21B5D0}"/>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rId3" action="ppaction://hlinksldjump" highlightClick="1"/>
            <a:extLst>
              <a:ext uri="{FF2B5EF4-FFF2-40B4-BE49-F238E27FC236}">
                <a16:creationId xmlns:a16="http://schemas.microsoft.com/office/drawing/2014/main" id="{CF2EDD15-7F52-7505-D2ED-95193281B9C2}"/>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2089438B-323E-2E65-33A3-17B09AA6C908}"/>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4" name="Group 3">
            <a:extLst>
              <a:ext uri="{FF2B5EF4-FFF2-40B4-BE49-F238E27FC236}">
                <a16:creationId xmlns:a16="http://schemas.microsoft.com/office/drawing/2014/main" id="{4B684B0D-A327-C972-82A3-894A718FD387}"/>
              </a:ext>
            </a:extLst>
          </p:cNvPr>
          <p:cNvGrpSpPr/>
          <p:nvPr/>
        </p:nvGrpSpPr>
        <p:grpSpPr>
          <a:xfrm>
            <a:off x="8240495" y="6016333"/>
            <a:ext cx="2454823" cy="654908"/>
            <a:chOff x="3497807" y="4355112"/>
            <a:chExt cx="2454823" cy="654908"/>
          </a:xfrm>
        </p:grpSpPr>
        <p:sp>
          <p:nvSpPr>
            <p:cNvPr id="6" name="Rounded Rectangle 5">
              <a:extLst>
                <a:ext uri="{FF2B5EF4-FFF2-40B4-BE49-F238E27FC236}">
                  <a16:creationId xmlns:a16="http://schemas.microsoft.com/office/drawing/2014/main" id="{F54C2972-352E-8290-08F5-2A9206B03FB1}"/>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138BA3FD-D3A2-3D54-2CFF-228DFCE76302}"/>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extLst>
                <a:ext uri="{FF2B5EF4-FFF2-40B4-BE49-F238E27FC236}">
                  <a16:creationId xmlns:a16="http://schemas.microsoft.com/office/drawing/2014/main" id="{8D2655B5-3D90-984A-690F-4EAE970F1DAB}"/>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ounded Rectangle 10">
              <a:hlinkClick r:id="rId4"/>
              <a:extLst>
                <a:ext uri="{FF2B5EF4-FFF2-40B4-BE49-F238E27FC236}">
                  <a16:creationId xmlns:a16="http://schemas.microsoft.com/office/drawing/2014/main" id="{597782C1-CBA9-42D9-2AE2-026AFBD03AAA}"/>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t>Access now</a:t>
              </a:r>
              <a:endParaRPr lang="en-GB" sz="2200" b="1" noProof="0" dirty="0"/>
            </a:p>
          </p:txBody>
        </p:sp>
      </p:grpSp>
      <p:pic>
        <p:nvPicPr>
          <p:cNvPr id="12" name="Picture 11" descr="A screenshot of a computer&#10;&#10;AI-generated content may be incorrect.">
            <a:extLst>
              <a:ext uri="{FF2B5EF4-FFF2-40B4-BE49-F238E27FC236}">
                <a16:creationId xmlns:a16="http://schemas.microsoft.com/office/drawing/2014/main" id="{41DAA835-F70E-8549-676E-0A46436228BF}"/>
              </a:ext>
            </a:extLst>
          </p:cNvPr>
          <p:cNvPicPr>
            <a:picLocks noChangeAspect="1"/>
          </p:cNvPicPr>
          <p:nvPr/>
        </p:nvPicPr>
        <p:blipFill>
          <a:blip r:embed="rId5"/>
          <a:stretch>
            <a:fillRect/>
          </a:stretch>
        </p:blipFill>
        <p:spPr>
          <a:xfrm>
            <a:off x="7709443" y="1624062"/>
            <a:ext cx="3995441" cy="2632132"/>
          </a:xfrm>
          <a:prstGeom prst="rect">
            <a:avLst/>
          </a:prstGeom>
        </p:spPr>
      </p:pic>
    </p:spTree>
    <p:extLst>
      <p:ext uri="{BB962C8B-B14F-4D97-AF65-F5344CB8AC3E}">
        <p14:creationId xmlns:p14="http://schemas.microsoft.com/office/powerpoint/2010/main" val="140918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3969-C3B9-4791-DF36-36BE4CFE5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24A49-F58E-5DBD-467F-848A278C53EE}"/>
              </a:ext>
            </a:extLst>
          </p:cNvPr>
          <p:cNvSpPr>
            <a:spLocks noGrp="1"/>
          </p:cNvSpPr>
          <p:nvPr>
            <p:ph type="ctrTitle"/>
          </p:nvPr>
        </p:nvSpPr>
        <p:spPr/>
        <p:txBody>
          <a:bodyPr/>
          <a:lstStyle/>
          <a:p>
            <a:r>
              <a:rPr lang="en-GB" noProof="0" dirty="0"/>
              <a:t>Primary – explore Oak</a:t>
            </a:r>
          </a:p>
        </p:txBody>
      </p:sp>
      <p:sp>
        <p:nvSpPr>
          <p:cNvPr id="5" name="Text Placeholder 2">
            <a:extLst>
              <a:ext uri="{FF2B5EF4-FFF2-40B4-BE49-F238E27FC236}">
                <a16:creationId xmlns:a16="http://schemas.microsoft.com/office/drawing/2014/main" id="{A3495BEF-3B1E-8A43-253E-ED6C45B49A86}"/>
              </a:ext>
            </a:extLst>
          </p:cNvPr>
          <p:cNvSpPr txBox="1">
            <a:spLocks/>
          </p:cNvSpPr>
          <p:nvPr/>
        </p:nvSpPr>
        <p:spPr>
          <a:xfrm>
            <a:off x="858317" y="1624062"/>
            <a:ext cx="6840705"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Inside the curriculum: Unpacking Oak’s approach to food</a:t>
            </a:r>
          </a:p>
          <a:p>
            <a:pPr marL="0" indent="0">
              <a:buNone/>
            </a:pPr>
            <a:endParaRPr lang="en-GB" sz="1600" b="1" noProof="0" dirty="0"/>
          </a:p>
          <a:p>
            <a:r>
              <a:rPr lang="en-GB" sz="1600" noProof="0" dirty="0"/>
              <a:t>Curriculum aims and purpose, including aspects of practical work, health and sustainable eating, and cultural appreciation</a:t>
            </a:r>
          </a:p>
          <a:p>
            <a:r>
              <a:rPr lang="en-GB" sz="1600" noProof="0" dirty="0"/>
              <a:t>Curriculum structure, threads, units and lessons, within a social context</a:t>
            </a:r>
          </a:p>
          <a:p>
            <a:r>
              <a:rPr lang="en-GB" sz="1600" noProof="0" dirty="0"/>
              <a:t>Exploring the 108 lessons: slides, videos, worksheets, quizzes, recipes, and teacher support materials</a:t>
            </a:r>
          </a:p>
          <a:p>
            <a:r>
              <a:rPr lang="en-GB" sz="1600" noProof="0" dirty="0"/>
              <a:t>Practical food work and embedding knowledge</a:t>
            </a:r>
          </a:p>
          <a:p>
            <a:r>
              <a:rPr lang="en-GB" sz="1600" noProof="0" dirty="0"/>
              <a:t>Support and resources available for FREE for you</a:t>
            </a:r>
          </a:p>
          <a:p>
            <a:r>
              <a:rPr lang="en-GB" sz="1600" noProof="0" dirty="0"/>
              <a:t>Next steps for you</a:t>
            </a:r>
          </a:p>
        </p:txBody>
      </p:sp>
      <p:sp>
        <p:nvSpPr>
          <p:cNvPr id="7" name="Action Button: Home 6">
            <a:hlinkClick r:id="rId2" action="ppaction://hlinksldjump" highlightClick="1"/>
            <a:extLst>
              <a:ext uri="{FF2B5EF4-FFF2-40B4-BE49-F238E27FC236}">
                <a16:creationId xmlns:a16="http://schemas.microsoft.com/office/drawing/2014/main" id="{AAE6CB13-ED1A-C04A-1EF6-E4DFD6A7999D}"/>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B192F270-7563-EA1A-D4F1-ED87E0E1478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 10">
            <a:extLst>
              <a:ext uri="{FF2B5EF4-FFF2-40B4-BE49-F238E27FC236}">
                <a16:creationId xmlns:a16="http://schemas.microsoft.com/office/drawing/2014/main" id="{E1F0017D-14F9-92AB-A019-9ACA334E7E97}"/>
              </a:ext>
            </a:extLst>
          </p:cNvPr>
          <p:cNvGrpSpPr/>
          <p:nvPr/>
        </p:nvGrpSpPr>
        <p:grpSpPr>
          <a:xfrm>
            <a:off x="8240495" y="6016333"/>
            <a:ext cx="2454823" cy="654908"/>
            <a:chOff x="3497807" y="4355112"/>
            <a:chExt cx="2454823" cy="654908"/>
          </a:xfrm>
        </p:grpSpPr>
        <p:sp>
          <p:nvSpPr>
            <p:cNvPr id="12" name="Rounded Rectangle 11">
              <a:extLst>
                <a:ext uri="{FF2B5EF4-FFF2-40B4-BE49-F238E27FC236}">
                  <a16:creationId xmlns:a16="http://schemas.microsoft.com/office/drawing/2014/main" id="{24C4A38E-CF2E-7460-CDA9-416BA5816B17}"/>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ounded Rectangle 12">
              <a:extLst>
                <a:ext uri="{FF2B5EF4-FFF2-40B4-BE49-F238E27FC236}">
                  <a16:creationId xmlns:a16="http://schemas.microsoft.com/office/drawing/2014/main" id="{20E7099D-EDD3-9DD4-A59E-D5CE1CF2EB7E}"/>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6C3EF5FE-7106-5DBC-D9DC-5653E1988DC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hlinkClick r:id="rId3"/>
              <a:extLst>
                <a:ext uri="{FF2B5EF4-FFF2-40B4-BE49-F238E27FC236}">
                  <a16:creationId xmlns:a16="http://schemas.microsoft.com/office/drawing/2014/main" id="{8E2FE67D-19C0-0EB4-D803-1083662C78B5}"/>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6" name="Picture 5" descr="A screenshot of a video game&#10;&#10;AI-generated content may be incorrect.">
            <a:extLst>
              <a:ext uri="{FF2B5EF4-FFF2-40B4-BE49-F238E27FC236}">
                <a16:creationId xmlns:a16="http://schemas.microsoft.com/office/drawing/2014/main" id="{260A2C58-BBE0-4B16-47DF-88CB30770B15}"/>
              </a:ext>
            </a:extLst>
          </p:cNvPr>
          <p:cNvPicPr>
            <a:picLocks noChangeAspect="1"/>
          </p:cNvPicPr>
          <p:nvPr/>
        </p:nvPicPr>
        <p:blipFill>
          <a:blip r:embed="rId4"/>
          <a:stretch>
            <a:fillRect/>
          </a:stretch>
        </p:blipFill>
        <p:spPr>
          <a:xfrm>
            <a:off x="8049059" y="1019471"/>
            <a:ext cx="2758235" cy="2328708"/>
          </a:xfrm>
          <a:prstGeom prst="rect">
            <a:avLst/>
          </a:prstGeom>
          <a:ln>
            <a:solidFill>
              <a:schemeClr val="bg1">
                <a:lumMod val="85000"/>
              </a:schemeClr>
            </a:solidFill>
          </a:ln>
        </p:spPr>
      </p:pic>
      <p:pic>
        <p:nvPicPr>
          <p:cNvPr id="10" name="Picture 9" descr="A screenshot of a menu&#10;&#10;AI-generated content may be incorrect.">
            <a:extLst>
              <a:ext uri="{FF2B5EF4-FFF2-40B4-BE49-F238E27FC236}">
                <a16:creationId xmlns:a16="http://schemas.microsoft.com/office/drawing/2014/main" id="{3FBB7AF0-AB22-797A-5CC8-8B2309C98491}"/>
              </a:ext>
            </a:extLst>
          </p:cNvPr>
          <p:cNvPicPr>
            <a:picLocks noChangeAspect="1"/>
          </p:cNvPicPr>
          <p:nvPr/>
        </p:nvPicPr>
        <p:blipFill>
          <a:blip r:embed="rId5"/>
          <a:stretch>
            <a:fillRect/>
          </a:stretch>
        </p:blipFill>
        <p:spPr>
          <a:xfrm>
            <a:off x="9184271" y="3517902"/>
            <a:ext cx="2725173" cy="2328708"/>
          </a:xfrm>
          <a:prstGeom prst="rect">
            <a:avLst/>
          </a:prstGeom>
          <a:ln>
            <a:solidFill>
              <a:schemeClr val="bg1">
                <a:lumMod val="85000"/>
              </a:schemeClr>
            </a:solidFill>
          </a:ln>
        </p:spPr>
      </p:pic>
    </p:spTree>
    <p:extLst>
      <p:ext uri="{BB962C8B-B14F-4D97-AF65-F5344CB8AC3E}">
        <p14:creationId xmlns:p14="http://schemas.microsoft.com/office/powerpoint/2010/main" val="3853319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2B5B-51A9-F658-AA10-414D7A575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37000-E15C-6CFD-EBD8-01F57C092348}"/>
              </a:ext>
            </a:extLst>
          </p:cNvPr>
          <p:cNvSpPr>
            <a:spLocks noGrp="1"/>
          </p:cNvSpPr>
          <p:nvPr>
            <p:ph type="ctrTitle"/>
          </p:nvPr>
        </p:nvSpPr>
        <p:spPr/>
        <p:txBody>
          <a:bodyPr/>
          <a:lstStyle/>
          <a:p>
            <a:r>
              <a:rPr lang="en-GB" noProof="0" dirty="0"/>
              <a:t>Primary – plan your CPD</a:t>
            </a:r>
          </a:p>
        </p:txBody>
      </p:sp>
      <p:sp>
        <p:nvSpPr>
          <p:cNvPr id="5" name="Text Placeholder 2">
            <a:extLst>
              <a:ext uri="{FF2B5EF4-FFF2-40B4-BE49-F238E27FC236}">
                <a16:creationId xmlns:a16="http://schemas.microsoft.com/office/drawing/2014/main" id="{90ABB1B9-A65D-F7B4-9FB6-4448D39018E2}"/>
              </a:ext>
            </a:extLst>
          </p:cNvPr>
          <p:cNvSpPr txBox="1">
            <a:spLocks/>
          </p:cNvSpPr>
          <p:nvPr/>
        </p:nvSpPr>
        <p:spPr>
          <a:xfrm>
            <a:off x="858318" y="1624062"/>
            <a:ext cx="7247104" cy="864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Map your own path: Planning CPD that works for you and your team</a:t>
            </a:r>
          </a:p>
          <a:p>
            <a:pPr marL="0" indent="0">
              <a:buNone/>
            </a:pPr>
            <a:endParaRPr lang="en-GB" sz="1600" noProof="0" dirty="0"/>
          </a:p>
          <a:p>
            <a:r>
              <a:rPr lang="en-GB" sz="1600" noProof="0" dirty="0"/>
              <a:t>Exploring Oak's curriculum and teaching resources</a:t>
            </a:r>
          </a:p>
          <a:p>
            <a:r>
              <a:rPr lang="en-GB" sz="1600" noProof="0" dirty="0"/>
              <a:t>Using Oak materials for CPD development</a:t>
            </a:r>
          </a:p>
          <a:p>
            <a:pPr lvl="1"/>
            <a:r>
              <a:rPr lang="en-GB" sz="1600" noProof="0" dirty="0"/>
              <a:t>lesson videos: watch to observe pedagogy, vocabulary use, modelling</a:t>
            </a:r>
          </a:p>
          <a:p>
            <a:pPr lvl="1"/>
            <a:r>
              <a:rPr lang="en-GB" sz="1600" noProof="0" dirty="0"/>
              <a:t>lesson slides, quizzes and worksheets: reflect on what subject knowledge teachers need to support these</a:t>
            </a:r>
          </a:p>
          <a:p>
            <a:pPr lvl="1"/>
            <a:r>
              <a:rPr lang="en-GB" sz="1600" noProof="0" dirty="0"/>
              <a:t>recipes: opportunities for departmental practice, rehearsal, resource planning</a:t>
            </a:r>
          </a:p>
          <a:p>
            <a:r>
              <a:rPr lang="en-GB" sz="1600" noProof="0" dirty="0"/>
              <a:t>Planning your own CPD using interactive tools</a:t>
            </a:r>
          </a:p>
          <a:p>
            <a:pPr lvl="1"/>
            <a:r>
              <a:rPr lang="en-GB" sz="1600" noProof="0" dirty="0"/>
              <a:t>competence rating and personalised plans</a:t>
            </a:r>
          </a:p>
          <a:p>
            <a:pPr lvl="1"/>
            <a:r>
              <a:rPr lang="en-GB" sz="1600" noProof="0" dirty="0"/>
              <a:t>SMART goal setting</a:t>
            </a:r>
          </a:p>
          <a:p>
            <a:r>
              <a:rPr lang="en-GB" sz="1600" noProof="0" dirty="0"/>
              <a:t>Next steps for you</a:t>
            </a:r>
          </a:p>
        </p:txBody>
      </p:sp>
      <p:sp>
        <p:nvSpPr>
          <p:cNvPr id="7" name="Action Button: Home 6">
            <a:hlinkClick r:id="rId2" action="ppaction://hlinksldjump" highlightClick="1"/>
            <a:extLst>
              <a:ext uri="{FF2B5EF4-FFF2-40B4-BE49-F238E27FC236}">
                <a16:creationId xmlns:a16="http://schemas.microsoft.com/office/drawing/2014/main" id="{26E2067D-FA0F-F2BB-9380-010B4FF582A9}"/>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rId3" action="ppaction://hlinksldjump" highlightClick="1"/>
            <a:extLst>
              <a:ext uri="{FF2B5EF4-FFF2-40B4-BE49-F238E27FC236}">
                <a16:creationId xmlns:a16="http://schemas.microsoft.com/office/drawing/2014/main" id="{C86C47D5-E7C3-B3DA-B078-189EB12F254A}"/>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Action Button: Forwards or Next 2">
            <a:hlinkClick r:id="" action="ppaction://hlinkshowjump?jump=nextslide" highlightClick="1"/>
            <a:extLst>
              <a:ext uri="{FF2B5EF4-FFF2-40B4-BE49-F238E27FC236}">
                <a16:creationId xmlns:a16="http://schemas.microsoft.com/office/drawing/2014/main" id="{38A3F90C-2EA1-2483-C678-8017CFEE8911}"/>
              </a:ext>
            </a:extLst>
          </p:cNvPr>
          <p:cNvSpPr/>
          <p:nvPr/>
        </p:nvSpPr>
        <p:spPr>
          <a:xfrm>
            <a:off x="1217840" y="6164614"/>
            <a:ext cx="363018" cy="358346"/>
          </a:xfrm>
          <a:prstGeom prst="actionButtonForwardNext">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 11">
            <a:extLst>
              <a:ext uri="{FF2B5EF4-FFF2-40B4-BE49-F238E27FC236}">
                <a16:creationId xmlns:a16="http://schemas.microsoft.com/office/drawing/2014/main" id="{9DD1F2BF-EBF0-6350-ADB3-521E1B656720}"/>
              </a:ext>
            </a:extLst>
          </p:cNvPr>
          <p:cNvGrpSpPr/>
          <p:nvPr/>
        </p:nvGrpSpPr>
        <p:grpSpPr>
          <a:xfrm>
            <a:off x="8240495" y="6016333"/>
            <a:ext cx="2454823" cy="654908"/>
            <a:chOff x="3497807" y="4355112"/>
            <a:chExt cx="2454823" cy="654908"/>
          </a:xfrm>
        </p:grpSpPr>
        <p:sp>
          <p:nvSpPr>
            <p:cNvPr id="13" name="Rounded Rectangle 12">
              <a:extLst>
                <a:ext uri="{FF2B5EF4-FFF2-40B4-BE49-F238E27FC236}">
                  <a16:creationId xmlns:a16="http://schemas.microsoft.com/office/drawing/2014/main" id="{C047CC1C-CD21-3596-67AE-C2285E7263EE}"/>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ounded Rectangle 13">
              <a:extLst>
                <a:ext uri="{FF2B5EF4-FFF2-40B4-BE49-F238E27FC236}">
                  <a16:creationId xmlns:a16="http://schemas.microsoft.com/office/drawing/2014/main" id="{EF653FB3-51BE-2F6E-BB6B-4966AE157A8B}"/>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ounded Rectangle 14">
              <a:extLst>
                <a:ext uri="{FF2B5EF4-FFF2-40B4-BE49-F238E27FC236}">
                  <a16:creationId xmlns:a16="http://schemas.microsoft.com/office/drawing/2014/main" id="{1D7C1D58-D999-7BFD-4F0D-B2D2D2CEA9F0}"/>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ounded Rectangle 15">
              <a:hlinkClick r:id="rId4"/>
              <a:extLst>
                <a:ext uri="{FF2B5EF4-FFF2-40B4-BE49-F238E27FC236}">
                  <a16:creationId xmlns:a16="http://schemas.microsoft.com/office/drawing/2014/main" id="{E91F3506-8EC1-B853-928A-5CC3D3F4BA6D}"/>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pic>
        <p:nvPicPr>
          <p:cNvPr id="4" name="Picture 3" descr="A screenshot of a video&#10;&#10;AI-generated content may be incorrect.">
            <a:extLst>
              <a:ext uri="{FF2B5EF4-FFF2-40B4-BE49-F238E27FC236}">
                <a16:creationId xmlns:a16="http://schemas.microsoft.com/office/drawing/2014/main" id="{C0FB70C4-3CC6-7E2C-FF91-79D2CC3C2A0F}"/>
              </a:ext>
            </a:extLst>
          </p:cNvPr>
          <p:cNvPicPr>
            <a:picLocks noChangeAspect="1"/>
          </p:cNvPicPr>
          <p:nvPr/>
        </p:nvPicPr>
        <p:blipFill>
          <a:blip r:embed="rId5"/>
          <a:stretch>
            <a:fillRect/>
          </a:stretch>
        </p:blipFill>
        <p:spPr>
          <a:xfrm>
            <a:off x="8977715" y="1151067"/>
            <a:ext cx="2939487" cy="1682444"/>
          </a:xfrm>
          <a:prstGeom prst="rect">
            <a:avLst/>
          </a:prstGeom>
        </p:spPr>
      </p:pic>
      <p:pic>
        <p:nvPicPr>
          <p:cNvPr id="6" name="Picture 5" descr="A paper with text and images&#10;&#10;AI-generated content may be incorrect.">
            <a:extLst>
              <a:ext uri="{FF2B5EF4-FFF2-40B4-BE49-F238E27FC236}">
                <a16:creationId xmlns:a16="http://schemas.microsoft.com/office/drawing/2014/main" id="{1D7E9436-9B62-8087-96E4-F4AA4298B16B}"/>
              </a:ext>
            </a:extLst>
          </p:cNvPr>
          <p:cNvPicPr>
            <a:picLocks noChangeAspect="1"/>
          </p:cNvPicPr>
          <p:nvPr/>
        </p:nvPicPr>
        <p:blipFill>
          <a:blip r:embed="rId6"/>
          <a:stretch>
            <a:fillRect/>
          </a:stretch>
        </p:blipFill>
        <p:spPr>
          <a:xfrm>
            <a:off x="8105422" y="2045239"/>
            <a:ext cx="1871856" cy="2657643"/>
          </a:xfrm>
          <a:prstGeom prst="rect">
            <a:avLst/>
          </a:prstGeom>
          <a:ln>
            <a:solidFill>
              <a:schemeClr val="bg1">
                <a:lumMod val="85000"/>
              </a:schemeClr>
            </a:solidFill>
          </a:ln>
        </p:spPr>
      </p:pic>
      <p:pic>
        <p:nvPicPr>
          <p:cNvPr id="10" name="Picture 9" descr="A screenshot of a document&#10;&#10;AI-generated content may be incorrect.">
            <a:extLst>
              <a:ext uri="{FF2B5EF4-FFF2-40B4-BE49-F238E27FC236}">
                <a16:creationId xmlns:a16="http://schemas.microsoft.com/office/drawing/2014/main" id="{A9F6B65E-A2AE-BE46-3FFA-BAC06A2D8A59}"/>
              </a:ext>
            </a:extLst>
          </p:cNvPr>
          <p:cNvPicPr>
            <a:picLocks noChangeAspect="1"/>
          </p:cNvPicPr>
          <p:nvPr/>
        </p:nvPicPr>
        <p:blipFill>
          <a:blip r:embed="rId7"/>
          <a:stretch>
            <a:fillRect/>
          </a:stretch>
        </p:blipFill>
        <p:spPr>
          <a:xfrm>
            <a:off x="9182972" y="3695545"/>
            <a:ext cx="2727771" cy="2081643"/>
          </a:xfrm>
          <a:prstGeom prst="rect">
            <a:avLst/>
          </a:prstGeom>
          <a:ln>
            <a:solidFill>
              <a:schemeClr val="bg1">
                <a:lumMod val="85000"/>
              </a:schemeClr>
            </a:solidFill>
          </a:ln>
        </p:spPr>
      </p:pic>
    </p:spTree>
    <p:extLst>
      <p:ext uri="{BB962C8B-B14F-4D97-AF65-F5344CB8AC3E}">
        <p14:creationId xmlns:p14="http://schemas.microsoft.com/office/powerpoint/2010/main" val="3790976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2DE71-3C9F-E9BB-B67C-24309C1CD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AE91-F02B-923D-6459-F2D79A511135}"/>
              </a:ext>
            </a:extLst>
          </p:cNvPr>
          <p:cNvSpPr>
            <a:spLocks noGrp="1"/>
          </p:cNvSpPr>
          <p:nvPr>
            <p:ph type="ctrTitle"/>
          </p:nvPr>
        </p:nvSpPr>
        <p:spPr/>
        <p:txBody>
          <a:bodyPr/>
          <a:lstStyle/>
          <a:p>
            <a:r>
              <a:rPr lang="en-GB" noProof="0" dirty="0"/>
              <a:t>Primary – plan your CPD</a:t>
            </a:r>
          </a:p>
        </p:txBody>
      </p:sp>
      <p:sp>
        <p:nvSpPr>
          <p:cNvPr id="5" name="Text Placeholder 2">
            <a:extLst>
              <a:ext uri="{FF2B5EF4-FFF2-40B4-BE49-F238E27FC236}">
                <a16:creationId xmlns:a16="http://schemas.microsoft.com/office/drawing/2014/main" id="{CBCE66F6-5CD3-64CC-68FE-74B53C8ADA7B}"/>
              </a:ext>
            </a:extLst>
          </p:cNvPr>
          <p:cNvSpPr txBox="1">
            <a:spLocks/>
          </p:cNvSpPr>
          <p:nvPr/>
        </p:nvSpPr>
        <p:spPr>
          <a:xfrm>
            <a:off x="858318" y="1624062"/>
            <a:ext cx="8059904" cy="407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noProof="0" dirty="0"/>
              <a:t>10 CPD Courses</a:t>
            </a:r>
          </a:p>
          <a:p>
            <a:pPr marL="0" indent="0">
              <a:buNone/>
            </a:pPr>
            <a:r>
              <a:rPr lang="en-GB" sz="1600" noProof="0" dirty="0"/>
              <a:t>There are 10 different Oak courses available to support your professional development. Review each to see which is most appropriate for your needs. </a:t>
            </a:r>
          </a:p>
          <a:p>
            <a:pPr marL="457200" indent="-457200">
              <a:buFont typeface="+mj-lt"/>
              <a:buAutoNum type="arabicPeriod"/>
            </a:pPr>
            <a:r>
              <a:rPr lang="en-GB" sz="1400" noProof="0" dirty="0"/>
              <a:t>Getting started with Oak: What the new food curriculum offers you</a:t>
            </a:r>
          </a:p>
          <a:p>
            <a:pPr marL="457200" indent="-457200">
              <a:buFont typeface="+mj-lt"/>
              <a:buAutoNum type="arabicPeriod"/>
            </a:pPr>
            <a:r>
              <a:rPr lang="en-GB" sz="1400" noProof="0" dirty="0"/>
              <a:t>Map your own path: Planning CPD that works for you and your team</a:t>
            </a:r>
          </a:p>
          <a:p>
            <a:pPr marL="457200" indent="-457200">
              <a:buFont typeface="+mj-lt"/>
              <a:buAutoNum type="arabicPeriod"/>
            </a:pPr>
            <a:r>
              <a:rPr lang="en-GB" sz="1400" noProof="0" dirty="0"/>
              <a:t>Inside the curriculum: Unpacking Oak’s approach to food</a:t>
            </a:r>
          </a:p>
          <a:p>
            <a:pPr marL="457200" indent="-457200">
              <a:buFont typeface="+mj-lt"/>
              <a:buAutoNum type="arabicPeriod"/>
            </a:pPr>
            <a:r>
              <a:rPr lang="en-GB" sz="1400" noProof="0" dirty="0"/>
              <a:t>Primary food teaching made easy with Oak</a:t>
            </a:r>
          </a:p>
          <a:p>
            <a:pPr marL="457200" indent="-457200">
              <a:buFont typeface="+mj-lt"/>
              <a:buAutoNum type="arabicPeriod"/>
            </a:pPr>
            <a:r>
              <a:rPr lang="en-GB" sz="1400" noProof="0" dirty="0"/>
              <a:t>Bringing Oak to life in secondary food lessons</a:t>
            </a:r>
          </a:p>
          <a:p>
            <a:pPr marL="457200" indent="-457200">
              <a:buFont typeface="+mj-lt"/>
              <a:buAutoNum type="arabicPeriod"/>
            </a:pPr>
            <a:r>
              <a:rPr lang="en-GB" sz="1400" noProof="0" dirty="0"/>
              <a:t>Making Oak work in primary: Practical tips for the classroom</a:t>
            </a:r>
          </a:p>
          <a:p>
            <a:pPr marL="457200" indent="-457200">
              <a:buFont typeface="+mj-lt"/>
              <a:buAutoNum type="arabicPeriod"/>
            </a:pPr>
            <a:r>
              <a:rPr lang="en-GB" sz="1400" noProof="0" dirty="0"/>
              <a:t>Making Oak work in secondary: Strategies for success</a:t>
            </a:r>
          </a:p>
          <a:p>
            <a:pPr marL="457200" indent="-457200">
              <a:buFont typeface="+mj-lt"/>
              <a:buAutoNum type="arabicPeriod"/>
            </a:pPr>
            <a:r>
              <a:rPr lang="en-GB" sz="1400" noProof="0" dirty="0"/>
              <a:t>Designing a modern food curriculum with Oak as your foundation</a:t>
            </a:r>
          </a:p>
          <a:p>
            <a:pPr marL="457200" indent="-457200">
              <a:buFont typeface="+mj-lt"/>
              <a:buAutoNum type="arabicPeriod"/>
            </a:pPr>
            <a:r>
              <a:rPr lang="en-GB" sz="1400" noProof="0" dirty="0"/>
              <a:t>Inclusive food education: Adapting Oak for learners with additional needs</a:t>
            </a:r>
          </a:p>
          <a:p>
            <a:pPr marL="457200" indent="-457200">
              <a:buFont typeface="+mj-lt"/>
              <a:buAutoNum type="arabicPeriod"/>
            </a:pPr>
            <a:r>
              <a:rPr lang="en-GB" sz="1400" noProof="0" dirty="0"/>
              <a:t>Empowering pupils: Using Oak for independent and home learning</a:t>
            </a:r>
          </a:p>
          <a:p>
            <a:endParaRPr lang="en-GB" sz="2000" noProof="0" dirty="0"/>
          </a:p>
        </p:txBody>
      </p:sp>
      <p:sp>
        <p:nvSpPr>
          <p:cNvPr id="7" name="Action Button: Home 6">
            <a:hlinkClick r:id="rId2" action="ppaction://hlinksldjump" highlightClick="1"/>
            <a:extLst>
              <a:ext uri="{FF2B5EF4-FFF2-40B4-BE49-F238E27FC236}">
                <a16:creationId xmlns:a16="http://schemas.microsoft.com/office/drawing/2014/main" id="{B2B75C0D-255E-2610-4915-00D5CA0441C5}"/>
              </a:ext>
            </a:extLst>
          </p:cNvPr>
          <p:cNvSpPr/>
          <p:nvPr/>
        </p:nvSpPr>
        <p:spPr>
          <a:xfrm>
            <a:off x="401596" y="6164614"/>
            <a:ext cx="358346" cy="358346"/>
          </a:xfrm>
          <a:prstGeom prst="actionButtonHome">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Action Button: Back or Previous 7">
            <a:hlinkClick r:id="" action="ppaction://hlinkshowjump?jump=previousslide" highlightClick="1"/>
            <a:extLst>
              <a:ext uri="{FF2B5EF4-FFF2-40B4-BE49-F238E27FC236}">
                <a16:creationId xmlns:a16="http://schemas.microsoft.com/office/drawing/2014/main" id="{1101873C-6BDE-748E-9683-847CD5326035}"/>
              </a:ext>
            </a:extLst>
          </p:cNvPr>
          <p:cNvSpPr/>
          <p:nvPr/>
        </p:nvSpPr>
        <p:spPr>
          <a:xfrm>
            <a:off x="808891" y="6164614"/>
            <a:ext cx="360000" cy="358346"/>
          </a:xfrm>
          <a:prstGeom prst="actionButtonBackPrevious">
            <a:avLst/>
          </a:prstGeom>
          <a:solidFill>
            <a:srgbClr val="92D050"/>
          </a:solidFill>
          <a:ln>
            <a:solidFill>
              <a:srgbClr val="53B0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 2">
            <a:extLst>
              <a:ext uri="{FF2B5EF4-FFF2-40B4-BE49-F238E27FC236}">
                <a16:creationId xmlns:a16="http://schemas.microsoft.com/office/drawing/2014/main" id="{03606328-C520-BFE9-9251-FD2F1C4CD679}"/>
              </a:ext>
            </a:extLst>
          </p:cNvPr>
          <p:cNvGrpSpPr/>
          <p:nvPr/>
        </p:nvGrpSpPr>
        <p:grpSpPr>
          <a:xfrm>
            <a:off x="8240495" y="6016333"/>
            <a:ext cx="2454823" cy="654908"/>
            <a:chOff x="3497807" y="4355112"/>
            <a:chExt cx="2454823" cy="654908"/>
          </a:xfrm>
        </p:grpSpPr>
        <p:sp>
          <p:nvSpPr>
            <p:cNvPr id="4" name="Rounded Rectangle 3">
              <a:extLst>
                <a:ext uri="{FF2B5EF4-FFF2-40B4-BE49-F238E27FC236}">
                  <a16:creationId xmlns:a16="http://schemas.microsoft.com/office/drawing/2014/main" id="{83A99622-8CFC-DADD-6028-9819681E8EDD}"/>
                </a:ext>
              </a:extLst>
            </p:cNvPr>
            <p:cNvSpPr/>
            <p:nvPr/>
          </p:nvSpPr>
          <p:spPr>
            <a:xfrm>
              <a:off x="3497807" y="4355112"/>
              <a:ext cx="2454823" cy="6549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ounded Rectangle 5">
              <a:extLst>
                <a:ext uri="{FF2B5EF4-FFF2-40B4-BE49-F238E27FC236}">
                  <a16:creationId xmlns:a16="http://schemas.microsoft.com/office/drawing/2014/main" id="{CECBF81D-5DEA-9DB3-CCF8-F33DB7CEBA26}"/>
                </a:ext>
              </a:extLst>
            </p:cNvPr>
            <p:cNvSpPr/>
            <p:nvPr/>
          </p:nvSpPr>
          <p:spPr>
            <a:xfrm>
              <a:off x="3566809" y="4391764"/>
              <a:ext cx="2299019" cy="531779"/>
            </a:xfrm>
            <a:prstGeom prst="roundRect">
              <a:avLst>
                <a:gd name="adj" fmla="val 50000"/>
              </a:avLst>
            </a:prstGeom>
            <a:solidFill>
              <a:srgbClr val="FDC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ounded Rectangle 8">
              <a:extLst>
                <a:ext uri="{FF2B5EF4-FFF2-40B4-BE49-F238E27FC236}">
                  <a16:creationId xmlns:a16="http://schemas.microsoft.com/office/drawing/2014/main" id="{02925F33-0068-7DD2-866A-21BCF01B4664}"/>
                </a:ext>
              </a:extLst>
            </p:cNvPr>
            <p:cNvSpPr/>
            <p:nvPr/>
          </p:nvSpPr>
          <p:spPr>
            <a:xfrm>
              <a:off x="3566809" y="4462960"/>
              <a:ext cx="2237361" cy="497235"/>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ounded Rectangle 9">
              <a:hlinkClick r:id="rId3"/>
              <a:extLst>
                <a:ext uri="{FF2B5EF4-FFF2-40B4-BE49-F238E27FC236}">
                  <a16:creationId xmlns:a16="http://schemas.microsoft.com/office/drawing/2014/main" id="{26CEDCCD-4786-6626-5965-7DD99B21DC46}"/>
                </a:ext>
              </a:extLst>
            </p:cNvPr>
            <p:cNvSpPr/>
            <p:nvPr/>
          </p:nvSpPr>
          <p:spPr>
            <a:xfrm>
              <a:off x="3566807" y="4409035"/>
              <a:ext cx="2299019" cy="5145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t>Access now</a:t>
              </a:r>
            </a:p>
          </p:txBody>
        </p:sp>
      </p:grpSp>
    </p:spTree>
    <p:extLst>
      <p:ext uri="{BB962C8B-B14F-4D97-AF65-F5344CB8AC3E}">
        <p14:creationId xmlns:p14="http://schemas.microsoft.com/office/powerpoint/2010/main" val="416458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BNF">
      <a:dk1>
        <a:srgbClr val="000000"/>
      </a:dk1>
      <a:lt1>
        <a:srgbClr val="FFFFFF"/>
      </a:lt1>
      <a:dk2>
        <a:srgbClr val="000000"/>
      </a:dk2>
      <a:lt2>
        <a:srgbClr val="E7E6E6"/>
      </a:lt2>
      <a:accent1>
        <a:srgbClr val="53B058"/>
      </a:accent1>
      <a:accent2>
        <a:srgbClr val="E53812"/>
      </a:accent2>
      <a:accent3>
        <a:srgbClr val="FDC92F"/>
      </a:accent3>
      <a:accent4>
        <a:srgbClr val="DB7850"/>
      </a:accent4>
      <a:accent5>
        <a:srgbClr val="226E9D"/>
      </a:accent5>
      <a:accent6>
        <a:srgbClr val="EC696D"/>
      </a:accent6>
      <a:hlink>
        <a:srgbClr val="0563C1"/>
      </a:hlink>
      <a:folHlink>
        <a:srgbClr val="EB67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BNF-PPT-Core_Final" id="{60C8C6D4-853B-40FD-9F41-F11A1D220E30}" vid="{0005D563-93DA-4025-9576-DF85EF4DA6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3bd75c-2c0f-42ec-881a-8c8145746009" xsi:nil="true"/>
    <lcf76f155ced4ddcb4097134ff3c332f xmlns="4c7d02dd-d8f6-4ac9-bd74-b11e6dbbf82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ce0553dddd25d99b22cfbc3590afeb1a">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c216a21d9ec43ded0ea9f5496cf36e2c"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607A0-CB04-499A-863B-3B807C1C2487}">
  <ds:schemaRefs>
    <ds:schemaRef ds:uri="http://purl.org/dc/terms/"/>
    <ds:schemaRef ds:uri="http://schemas.openxmlformats.org/package/2006/metadata/core-properties"/>
    <ds:schemaRef ds:uri="http://schemas.microsoft.com/office/2006/metadata/properties"/>
    <ds:schemaRef ds:uri="e23bd75c-2c0f-42ec-881a-8c8145746009"/>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1f56eadb-4c92-4b7e-b07a-a54cec0eff51"/>
    <ds:schemaRef ds:uri="4c7d02dd-d8f6-4ac9-bd74-b11e6dbbf829"/>
  </ds:schemaRefs>
</ds:datastoreItem>
</file>

<file path=customXml/itemProps2.xml><?xml version="1.0" encoding="utf-8"?>
<ds:datastoreItem xmlns:ds="http://schemas.openxmlformats.org/officeDocument/2006/customXml" ds:itemID="{593F1269-12CB-4DC7-B489-454ED5B98202}">
  <ds:schemaRefs>
    <ds:schemaRef ds:uri="http://schemas.microsoft.com/sharepoint/v3/contenttype/forms"/>
  </ds:schemaRefs>
</ds:datastoreItem>
</file>

<file path=customXml/itemProps3.xml><?xml version="1.0" encoding="utf-8"?>
<ds:datastoreItem xmlns:ds="http://schemas.openxmlformats.org/officeDocument/2006/customXml" ds:itemID="{5582EF42-4684-4AE5-97B2-F115B2824FEA}"/>
</file>

<file path=docProps/app.xml><?xml version="1.0" encoding="utf-8"?>
<Properties xmlns="http://schemas.openxmlformats.org/officeDocument/2006/extended-properties" xmlns:vt="http://schemas.openxmlformats.org/officeDocument/2006/docPropsVTypes">
  <Template>BNF-PPT-Core_Final</Template>
  <TotalTime>894</TotalTime>
  <Words>5896</Words>
  <Application>Microsoft Macintosh PowerPoint</Application>
  <PresentationFormat>Widescreen</PresentationFormat>
  <Paragraphs>618</Paragraphs>
  <Slides>56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Georgia</vt:lpstr>
      <vt:lpstr>Office Theme</vt:lpstr>
      <vt:lpstr>Training and resources decision tree (KS1-3)</vt:lpstr>
      <vt:lpstr>Welcome</vt:lpstr>
      <vt:lpstr>Which age phase do you teach?</vt:lpstr>
      <vt:lpstr>Primary: What area do you want to explore?</vt:lpstr>
      <vt:lpstr>Primary - training</vt:lpstr>
      <vt:lpstr>Primary – explore Oak</vt:lpstr>
      <vt:lpstr>Primary – explore Oak</vt:lpstr>
      <vt:lpstr>Primary – plan your CPD</vt:lpstr>
      <vt:lpstr>Primary – plan your CPD</vt:lpstr>
      <vt:lpstr>Primary – create your SoL</vt:lpstr>
      <vt:lpstr>Primary – create your SoL</vt:lpstr>
      <vt:lpstr>Primary – primary focus</vt:lpstr>
      <vt:lpstr>Primary – primary focus</vt:lpstr>
      <vt:lpstr>Primary – additional needs</vt:lpstr>
      <vt:lpstr>Primary – additional needs</vt:lpstr>
      <vt:lpstr>Primary - resources</vt:lpstr>
      <vt:lpstr>Primary – units and lessons</vt:lpstr>
      <vt:lpstr>Primary – units and lessons</vt:lpstr>
      <vt:lpstr>Primary – subject content</vt:lpstr>
      <vt:lpstr>Primary – subject content</vt:lpstr>
      <vt:lpstr>Primary – slides &amp; videos</vt:lpstr>
      <vt:lpstr>Primary – slides &amp; videos</vt:lpstr>
      <vt:lpstr>Primary – recipes</vt:lpstr>
      <vt:lpstr>Primary – recipes</vt:lpstr>
      <vt:lpstr>Primary – assessment</vt:lpstr>
      <vt:lpstr>Primary – assessment</vt:lpstr>
      <vt:lpstr>Primary – independent learners</vt:lpstr>
      <vt:lpstr>Primary – independent learners</vt:lpstr>
      <vt:lpstr>Secondary: What area do you want to explore?</vt:lpstr>
      <vt:lpstr>Secondary - training</vt:lpstr>
      <vt:lpstr>Secondary – explore Oak</vt:lpstr>
      <vt:lpstr>Secondary – explore Oak</vt:lpstr>
      <vt:lpstr>Secondary – plan your CPD</vt:lpstr>
      <vt:lpstr>Secondary – plan your CPD</vt:lpstr>
      <vt:lpstr>Secondary – create your SoL</vt:lpstr>
      <vt:lpstr>Secondary – create your SoL</vt:lpstr>
      <vt:lpstr>Secondary – secondary focus</vt:lpstr>
      <vt:lpstr>Secondary – secondary focus</vt:lpstr>
      <vt:lpstr>Secondary – assessment</vt:lpstr>
      <vt:lpstr>Secondary – assessment</vt:lpstr>
      <vt:lpstr>Secondary – additional needs</vt:lpstr>
      <vt:lpstr>Secondary – additional needs</vt:lpstr>
      <vt:lpstr>Secondary - resources</vt:lpstr>
      <vt:lpstr>Secondary – units and lessons</vt:lpstr>
      <vt:lpstr>Secondary – units and lessons</vt:lpstr>
      <vt:lpstr>Secondary – subject content</vt:lpstr>
      <vt:lpstr>Secondary – subject content</vt:lpstr>
      <vt:lpstr>Secondary – slides &amp; videos</vt:lpstr>
      <vt:lpstr>Secondary – slides &amp; videos</vt:lpstr>
      <vt:lpstr>Secondary – recipes</vt:lpstr>
      <vt:lpstr>Secondary – recipes</vt:lpstr>
      <vt:lpstr>Secondary – assessment</vt:lpstr>
      <vt:lpstr>Secondary – assessment</vt:lpstr>
      <vt:lpstr>Secondary – independent learners</vt:lpstr>
      <vt:lpstr>Secondary – independent learners</vt:lpstr>
      <vt:lpstr>Thank you for using the training and resources decision tree.  For further advice, support and training, go to: https://foodafactoflife.org.uk/professional-development/oak-food-curriculum-to-classroom/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 Meek</dc:creator>
  <cp:lastModifiedBy>roy ballam</cp:lastModifiedBy>
  <cp:revision>69</cp:revision>
  <dcterms:created xsi:type="dcterms:W3CDTF">2025-08-11T11:36:46Z</dcterms:created>
  <dcterms:modified xsi:type="dcterms:W3CDTF">2026-04-01T13:33:47Z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MediaServiceImageTags">
    <vt:lpwstr/>
  </property>
  <property fmtid="{D5CDD505-2E9C-101B-9397-08002B2CF9AE}" pid="4" name="LastModifiedDateTime_Client">
    <vt:filetime>2023-02-10T00:40:57Z</vt:filetime>
  </property>
</Properties>
</file>