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6" r:id="rId6"/>
    <p:sldMasterId id="2147483662" r:id="rId7"/>
  </p:sldMasterIdLst>
  <p:notesMasterIdLst>
    <p:notesMasterId r:id="rId24"/>
  </p:notesMasterIdLst>
  <p:sldIdLst>
    <p:sldId id="287" r:id="rId8"/>
    <p:sldId id="286" r:id="rId9"/>
    <p:sldId id="293" r:id="rId10"/>
    <p:sldId id="302" r:id="rId11"/>
    <p:sldId id="265" r:id="rId12"/>
    <p:sldId id="264" r:id="rId13"/>
    <p:sldId id="277" r:id="rId14"/>
    <p:sldId id="290" r:id="rId15"/>
    <p:sldId id="301" r:id="rId16"/>
    <p:sldId id="288" r:id="rId17"/>
    <p:sldId id="295" r:id="rId18"/>
    <p:sldId id="303" r:id="rId19"/>
    <p:sldId id="304" r:id="rId20"/>
    <p:sldId id="305" r:id="rId21"/>
    <p:sldId id="307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E6144C-14BA-4EF9-61ED-859BA2598D84}" name="Frances Meek" initials="FM" userId="S::F.Meek@nutrition.org.uk::f3af35cc-3229-46e1-af36-3525661cfbd3" providerId="AD"/>
  <p188:author id="{3895C956-E7D1-F27D-6138-0088B35A53B4}" name="f_mather@yahoo.com" initials="f_" userId="S::urn:spo:guest#f_mather@yahoo.com::" providerId="AD"/>
  <p188:author id="{A7191E5A-F250-6271-A89B-BFC5FFCE1A38}" name="Fiona Mather" initials="FM" userId="S::FMather@westfield.newcastle.sch.uk::9681e01e-704d-4a2f-89ee-aef893e3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A41"/>
    <a:srgbClr val="DAE6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F1B80-9F16-480F-B3A0-6513EE2EF4D4}" v="1" dt="2026-06-09T13:36:28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58"/>
  </p:normalViewPr>
  <p:slideViewPr>
    <p:cSldViewPr snapToGrid="0">
      <p:cViewPr varScale="1">
        <p:scale>
          <a:sx n="59" d="100"/>
          <a:sy n="59" d="100"/>
        </p:scale>
        <p:origin x="6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a Condon" userId="62ca7181-df71-4740-a21a-4649c658ad3a" providerId="ADAL" clId="{9CA04E6F-9B24-452A-BDA3-5D96B223031B}"/>
    <pc:docChg chg="delMainMaster modMainMaster">
      <pc:chgData name="Orla Condon" userId="62ca7181-df71-4740-a21a-4649c658ad3a" providerId="ADAL" clId="{9CA04E6F-9B24-452A-BDA3-5D96B223031B}" dt="2026-06-09T13:36:39.938" v="2"/>
      <pc:docMkLst>
        <pc:docMk/>
      </pc:docMkLst>
      <pc:sldMasterChg chg="del delSldLayout">
        <pc:chgData name="Orla Condon" userId="62ca7181-df71-4740-a21a-4649c658ad3a" providerId="ADAL" clId="{9CA04E6F-9B24-452A-BDA3-5D96B223031B}" dt="2026-06-09T13:36:39.892" v="0"/>
        <pc:sldMasterMkLst>
          <pc:docMk/>
          <pc:sldMasterMk cId="1498317190" sldId="2147483650"/>
        </pc:sldMasterMkLst>
        <pc:sldLayoutChg chg="del">
          <pc:chgData name="Orla Condon" userId="62ca7181-df71-4740-a21a-4649c658ad3a" providerId="ADAL" clId="{9CA04E6F-9B24-452A-BDA3-5D96B223031B}" dt="2026-06-09T13:36:39.892" v="0"/>
          <pc:sldLayoutMkLst>
            <pc:docMk/>
            <pc:sldMasterMk cId="1498317190" sldId="2147483650"/>
            <pc:sldLayoutMk cId="823767608" sldId="2147483651"/>
          </pc:sldLayoutMkLst>
        </pc:sldLayoutChg>
      </pc:sldMasterChg>
      <pc:sldMasterChg chg="modSldLayout sldLayoutOrd">
        <pc:chgData name="Orla Condon" userId="62ca7181-df71-4740-a21a-4649c658ad3a" providerId="ADAL" clId="{9CA04E6F-9B24-452A-BDA3-5D96B223031B}" dt="2026-06-09T13:36:39.922" v="1"/>
        <pc:sldMasterMkLst>
          <pc:docMk/>
          <pc:sldMasterMk cId="1788143608" sldId="2147483656"/>
        </pc:sldMasterMkLst>
        <pc:sldLayoutChg chg="modSp mod ord">
          <pc:chgData name="Orla Condon" userId="62ca7181-df71-4740-a21a-4649c658ad3a" providerId="ADAL" clId="{9CA04E6F-9B24-452A-BDA3-5D96B223031B}" dt="2026-06-09T13:36:39.922" v="1"/>
          <pc:sldLayoutMkLst>
            <pc:docMk/>
            <pc:sldMasterMk cId="1788143608" sldId="2147483656"/>
            <pc:sldLayoutMk cId="2975876030" sldId="2147483665"/>
          </pc:sldLayoutMkLst>
          <pc:spChg chg="mod">
            <ac:chgData name="Orla Condon" userId="62ca7181-df71-4740-a21a-4649c658ad3a" providerId="ADAL" clId="{9CA04E6F-9B24-452A-BDA3-5D96B223031B}" dt="2026-06-09T13:36:39.922" v="1"/>
            <ac:spMkLst>
              <pc:docMk/>
              <pc:sldMasterMk cId="1788143608" sldId="2147483656"/>
              <pc:sldLayoutMk cId="2975876030" sldId="2147483665"/>
              <ac:spMk id="5" creationId="{00000000-0000-0000-0000-000000000000}"/>
            </ac:spMkLst>
          </pc:spChg>
          <pc:spChg chg="mod">
            <ac:chgData name="Orla Condon" userId="62ca7181-df71-4740-a21a-4649c658ad3a" providerId="ADAL" clId="{9CA04E6F-9B24-452A-BDA3-5D96B223031B}" dt="2026-06-09T13:36:39.922" v="1"/>
            <ac:spMkLst>
              <pc:docMk/>
              <pc:sldMasterMk cId="1788143608" sldId="2147483656"/>
              <pc:sldLayoutMk cId="2975876030" sldId="2147483665"/>
              <ac:spMk id="13" creationId="{00000000-0000-0000-0000-000000000000}"/>
            </ac:spMkLst>
          </pc:spChg>
        </pc:sldLayoutChg>
      </pc:sldMasterChg>
      <pc:sldMasterChg chg="del sldLayoutOrd">
        <pc:chgData name="Orla Condon" userId="62ca7181-df71-4740-a21a-4649c658ad3a" providerId="ADAL" clId="{9CA04E6F-9B24-452A-BDA3-5D96B223031B}" dt="2026-06-09T13:36:39.938" v="2"/>
        <pc:sldMasterMkLst>
          <pc:docMk/>
          <pc:sldMasterMk cId="2090495021" sldId="2147483664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899D-B4BE-4C8B-A951-DBA2069E2A37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4F94B-23E3-4DCD-922E-DEA8F3421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3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4F94B-23E3-4DCD-922E-DEA8F3421E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Ingredients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19053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/>
              <a:t>For further information, go to:</a:t>
            </a:r>
          </a:p>
          <a:p>
            <a:pPr marL="0" indent="0" algn="ctr">
              <a:buNone/>
            </a:pPr>
            <a:r>
              <a:rPr lang="en-GB" sz="360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odafactoflife.org.uk/recipes/11-14-l2c/scone-based-pizza/" TargetMode="Externa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oodafactoflife.org.uk/" TargetMode="Externa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67586"/>
            <a:ext cx="6761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</a:t>
            </a: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Scone based pizza 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www.foodafactoflife.org.uk</a:t>
            </a:r>
            <a:r>
              <a:rPr lang="en-US" sz="9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2025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2025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foodafactoflife.org.uk%2Fmedia%2Fxnbbtkan%2Fmodify" TargetMode="External"/><Relationship Id="rId2" Type="http://schemas.openxmlformats.org/officeDocument/2006/relationships/hyperlink" Target="https://www.foodafactoflife.org.uk/media/xnbbtkan/modifying-a-recipe-ws-1114c3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s://www.foodafactoflife.org.uk/11-14-years/schemes-of-work-11-14-years/" TargetMode="External"/><Relationship Id="rId4" Type="http://schemas.openxmlformats.org/officeDocument/2006/relationships/hyperlink" Target="https://www.foodafactoflife.org.uk/media/7998/year-8-lesson-plan-14-1114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oELTFsZ04DE?feature=oembed" TargetMode="External"/><Relationship Id="rId1" Type="http://schemas.openxmlformats.org/officeDocument/2006/relationships/video" Target="https://www.youtube.com/embed/qasVFsGkOE8?feature=oembed" TargetMode="External"/><Relationship Id="rId6" Type="http://schemas.openxmlformats.org/officeDocument/2006/relationships/hyperlink" Target="https://youtu.be/oELTFsZ04DE" TargetMode="External"/><Relationship Id="rId5" Type="http://schemas.openxmlformats.org/officeDocument/2006/relationships/image" Target="../media/image10.jpg"/><Relationship Id="rId10" Type="http://schemas.openxmlformats.org/officeDocument/2006/relationships/image" Target="../media/image14.jpeg"/><Relationship Id="rId4" Type="http://schemas.openxmlformats.org/officeDocument/2006/relationships/hyperlink" Target="https://youtu.be/qasVFsGkOE8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1E67-24C7-FDE5-0A9D-D482C76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0628-A9FA-3FD5-79DD-7FA5D52E5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Scone-based pizza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5306A-AAAA-737D-CE74-AE9E59A61F16}"/>
              </a:ext>
            </a:extLst>
          </p:cNvPr>
          <p:cNvSpPr txBox="1"/>
          <p:nvPr/>
        </p:nvSpPr>
        <p:spPr>
          <a:xfrm>
            <a:off x="1142452" y="4264573"/>
            <a:ext cx="35523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Complexity: medium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8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DA618-1CDD-1725-AFBF-8C9D764F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3232C1-A2C9-E67A-8053-FA780B5DEAE7}"/>
              </a:ext>
            </a:extLst>
          </p:cNvPr>
          <p:cNvSpPr/>
          <p:nvPr/>
        </p:nvSpPr>
        <p:spPr>
          <a:xfrm>
            <a:off x="995829" y="2301465"/>
            <a:ext cx="8012247" cy="2041936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C00B9-80AA-A91E-3A14-233E1134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/>
              <a:t>Top tips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5AD2C3-3977-79F4-7A2B-483785D1D744}"/>
              </a:ext>
            </a:extLst>
          </p:cNvPr>
          <p:cNvSpPr txBox="1"/>
          <p:nvPr/>
        </p:nvSpPr>
        <p:spPr>
          <a:xfrm>
            <a:off x="1141526" y="2470967"/>
            <a:ext cx="792250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Reduce food waste: Add leftover vegetables to your pizza.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Focus on fibre: Replace the white flour with 75g wholemeal flour for an extra fibre boost.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Turn up the flavour: Experiment with different toppings such as tuna, onion, pineapple or different types of cheese.    </a:t>
            </a:r>
          </a:p>
        </p:txBody>
      </p:sp>
    </p:spTree>
    <p:extLst>
      <p:ext uri="{BB962C8B-B14F-4D97-AF65-F5344CB8AC3E}">
        <p14:creationId xmlns:p14="http://schemas.microsoft.com/office/powerpoint/2010/main" val="321020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31F1-B4EF-4BE2-152D-BC4D74CAA0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Food science 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AFBFE-D5A7-FE61-9DB7-8E9B448E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31524" cy="3600000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5E8284F6-3120-E3E8-C453-CB7FDC3AD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 bwMode="auto">
          <a:xfrm>
            <a:off x="8967380" y="2283798"/>
            <a:ext cx="3009475" cy="2927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9ADF608-DFB5-C24D-DF19-8BA09013420E}"/>
              </a:ext>
            </a:extLst>
          </p:cNvPr>
          <p:cNvSpPr txBox="1">
            <a:spLocks/>
          </p:cNvSpPr>
          <p:nvPr/>
        </p:nvSpPr>
        <p:spPr>
          <a:xfrm>
            <a:off x="1269559" y="2283798"/>
            <a:ext cx="7597536" cy="4087646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charset="0"/>
              <a:buNone/>
            </a:pPr>
            <a:r>
              <a:rPr lang="en-GB" b="1" dirty="0"/>
              <a:t>​</a:t>
            </a:r>
            <a:r>
              <a:rPr lang="en-GB" sz="2000" b="1" dirty="0"/>
              <a:t>Shortening</a:t>
            </a:r>
          </a:p>
          <a:p>
            <a:pPr marL="0" indent="0" fontAlgn="base">
              <a:buNone/>
            </a:pPr>
            <a:r>
              <a:rPr lang="en-GB" sz="2000" dirty="0"/>
              <a:t>Scones use fat to give them their characteristic crumbly texture. 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The fats coats the flour particles and prevents them from absorbing water. This reduces the gluten development, which would cause the dough to become elastic.</a:t>
            </a:r>
            <a:endParaRPr lang="en-GB" sz="2000" b="1" dirty="0"/>
          </a:p>
          <a:p>
            <a:pPr marL="0" indent="0" fontAlgn="base">
              <a:buFont typeface="Arial" charset="0"/>
              <a:buNone/>
            </a:pPr>
            <a:endParaRPr lang="en-GB" sz="2000" b="1" dirty="0"/>
          </a:p>
          <a:p>
            <a:pPr marL="0" indent="0" fontAlgn="base">
              <a:buFont typeface="Arial" charset="0"/>
              <a:buNone/>
            </a:pPr>
            <a:r>
              <a:rPr lang="en-GB" sz="2000" b="1" dirty="0"/>
              <a:t>Why does cheese melt and turn brown in an oven or under the grill?</a:t>
            </a:r>
          </a:p>
          <a:p>
            <a:pPr marL="0" indent="0" fontAlgn="base">
              <a:buNone/>
            </a:pPr>
            <a:r>
              <a:rPr lang="en-GB" sz="2000" dirty="0"/>
              <a:t>Fats in the cheese soften and the water turns to steam, causing the cheese to melt and become gooey. It browns because of heat-triggered reactions between proteins and sugars in the cheese (known as the Maillard reaction).</a:t>
            </a:r>
          </a:p>
          <a:p>
            <a:pPr marL="0" indent="0" fontAlgn="base">
              <a:buFont typeface="Arial" charset="0"/>
              <a:buNone/>
            </a:pPr>
            <a:endParaRPr lang="en-GB" b="1" dirty="0"/>
          </a:p>
          <a:p>
            <a:pPr marL="0" indent="0" fontAlgn="base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933C2-42D4-1D20-D200-78AF168B3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B68CA-8205-DA02-5A5C-7C9E45B6F697}"/>
              </a:ext>
            </a:extLst>
          </p:cNvPr>
          <p:cNvSpPr txBox="1"/>
          <p:nvPr/>
        </p:nvSpPr>
        <p:spPr>
          <a:xfrm>
            <a:off x="693253" y="1202783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</a:p>
        </p:txBody>
      </p:sp>
      <p:sp>
        <p:nvSpPr>
          <p:cNvPr id="3" name="Google Shape;1494;p130">
            <a:extLst>
              <a:ext uri="{FF2B5EF4-FFF2-40B4-BE49-F238E27FC236}">
                <a16:creationId xmlns:a16="http://schemas.microsoft.com/office/drawing/2014/main" id="{EBA46DFB-45B8-4CE9-AC58-E934AB05F246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  <p:graphicFrame>
        <p:nvGraphicFramePr>
          <p:cNvPr id="5" name="Google Shape;1496;p130">
            <a:extLst>
              <a:ext uri="{FF2B5EF4-FFF2-40B4-BE49-F238E27FC236}">
                <a16:creationId xmlns:a16="http://schemas.microsoft.com/office/drawing/2014/main" id="{A7BB8837-43AB-D802-6CF3-624DFDDC3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058537"/>
              </p:ext>
            </p:extLst>
          </p:nvPr>
        </p:nvGraphicFramePr>
        <p:xfrm>
          <a:off x="832050" y="2567338"/>
          <a:ext cx="10512225" cy="3376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5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2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Area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 need help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I can help others </a:t>
                      </a:r>
                      <a:endParaRPr sz="200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Lexend"/>
                          <a:cs typeface="Arial" panose="020B0604020202020204" pitchFamily="34" charset="0"/>
                          <a:sym typeface="Lexend"/>
                        </a:rPr>
                        <a:t>Comments</a:t>
                      </a:r>
                      <a:endParaRPr sz="2000" dirty="0">
                        <a:latin typeface="Arial" panose="020B0604020202020204" pitchFamily="34" charset="0"/>
                        <a:ea typeface="Lexend"/>
                        <a:cs typeface="Arial" panose="020B0604020202020204" pitchFamily="34" charset="0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32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☆       ☆       ☆       ☆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Google Shape;1497;p130">
            <a:extLst>
              <a:ext uri="{FF2B5EF4-FFF2-40B4-BE49-F238E27FC236}">
                <a16:creationId xmlns:a16="http://schemas.microsoft.com/office/drawing/2014/main" id="{9824F7FD-BFB2-8ACD-6AA3-0E1AD51FA243}"/>
              </a:ext>
            </a:extLst>
          </p:cNvPr>
          <p:cNvCxnSpPr/>
          <p:nvPr/>
        </p:nvCxnSpPr>
        <p:spPr>
          <a:xfrm rot="10800000" flipH="1">
            <a:off x="4295125" y="2867467"/>
            <a:ext cx="26684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491796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0714-E982-05C2-EDCE-D83B78C2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396303-59A8-6B75-24F3-53272BD2AD40}"/>
              </a:ext>
            </a:extLst>
          </p:cNvPr>
          <p:cNvSpPr txBox="1"/>
          <p:nvPr/>
        </p:nvSpPr>
        <p:spPr>
          <a:xfrm>
            <a:off x="703462" y="1078810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2" name="Google Shape;1505;p131">
            <a:extLst>
              <a:ext uri="{FF2B5EF4-FFF2-40B4-BE49-F238E27FC236}">
                <a16:creationId xmlns:a16="http://schemas.microsoft.com/office/drawing/2014/main" id="{2C092ECC-99AE-38C7-1B5C-9E374B326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102539"/>
              </p:ext>
            </p:extLst>
          </p:nvPr>
        </p:nvGraphicFramePr>
        <p:xfrm>
          <a:off x="1006351" y="2592790"/>
          <a:ext cx="8642334" cy="318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Area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Lexend"/>
                          <a:ea typeface="Lexend"/>
                          <a:cs typeface="Lexend"/>
                          <a:sym typeface="Lexend"/>
                        </a:rPr>
                        <a:t>I need help</a:t>
                      </a: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I can help others 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32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       ☆         ☆         ☆         ☆         ☆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24000" marR="24000" marT="24000" marB="24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Google Shape;1508;p131">
            <a:extLst>
              <a:ext uri="{FF2B5EF4-FFF2-40B4-BE49-F238E27FC236}">
                <a16:creationId xmlns:a16="http://schemas.microsoft.com/office/drawing/2014/main" id="{1968D23F-2FC7-F024-685C-C6D015275C9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49747" y="3232562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8" name="Google Shape;1509;p131">
            <a:extLst>
              <a:ext uri="{FF2B5EF4-FFF2-40B4-BE49-F238E27FC236}">
                <a16:creationId xmlns:a16="http://schemas.microsoft.com/office/drawing/2014/main" id="{7F1CF510-3D1B-539C-A3AF-E4492CEAB4C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49747" y="3747285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9" name="Google Shape;1510;p131">
            <a:extLst>
              <a:ext uri="{FF2B5EF4-FFF2-40B4-BE49-F238E27FC236}">
                <a16:creationId xmlns:a16="http://schemas.microsoft.com/office/drawing/2014/main" id="{E76779C0-70AF-08CA-3BA7-F37CE92243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39451" y="4354553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0" name="Google Shape;1511;p131">
            <a:extLst>
              <a:ext uri="{FF2B5EF4-FFF2-40B4-BE49-F238E27FC236}">
                <a16:creationId xmlns:a16="http://schemas.microsoft.com/office/drawing/2014/main" id="{273F2FF8-B065-7229-1137-F6D5C7FE41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7594" y="4793958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pic>
        <p:nvPicPr>
          <p:cNvPr id="11" name="Google Shape;1512;p131">
            <a:extLst>
              <a:ext uri="{FF2B5EF4-FFF2-40B4-BE49-F238E27FC236}">
                <a16:creationId xmlns:a16="http://schemas.microsoft.com/office/drawing/2014/main" id="{5AB549C7-246B-A40E-D637-08C6E8BEEB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4740" y="5424853"/>
            <a:ext cx="261667" cy="276933"/>
          </a:xfrm>
          <a:prstGeom prst="rect">
            <a:avLst/>
          </a:prstGeom>
          <a:solidFill>
            <a:srgbClr val="DAE6C2"/>
          </a:solidFill>
          <a:ln>
            <a:noFill/>
          </a:ln>
        </p:spPr>
      </p:pic>
      <p:sp>
        <p:nvSpPr>
          <p:cNvPr id="12" name="Google Shape;1494;p130">
            <a:extLst>
              <a:ext uri="{FF2B5EF4-FFF2-40B4-BE49-F238E27FC236}">
                <a16:creationId xmlns:a16="http://schemas.microsoft.com/office/drawing/2014/main" id="{622C2216-4345-E5CF-3F3D-CD6A1AF01E72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</p:spTree>
    <p:extLst>
      <p:ext uri="{BB962C8B-B14F-4D97-AF65-F5344CB8AC3E}">
        <p14:creationId xmlns:p14="http://schemas.microsoft.com/office/powerpoint/2010/main" val="130588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ABAF5-A66C-AD10-64E5-D768283B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2FB60-DADB-C3EA-4827-C99B524EEDD3}"/>
              </a:ext>
            </a:extLst>
          </p:cNvPr>
          <p:cNvSpPr txBox="1"/>
          <p:nvPr/>
        </p:nvSpPr>
        <p:spPr>
          <a:xfrm>
            <a:off x="703462" y="1078810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responses </a:t>
            </a:r>
          </a:p>
        </p:txBody>
      </p:sp>
      <p:graphicFrame>
        <p:nvGraphicFramePr>
          <p:cNvPr id="5" name="Google Shape;1520;p132">
            <a:extLst>
              <a:ext uri="{FF2B5EF4-FFF2-40B4-BE49-F238E27FC236}">
                <a16:creationId xmlns:a16="http://schemas.microsoft.com/office/drawing/2014/main" id="{964C2118-8565-76F2-8ADD-F10F7F5BF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478202"/>
              </p:ext>
            </p:extLst>
          </p:nvPr>
        </p:nvGraphicFramePr>
        <p:xfrm>
          <a:off x="832050" y="2317390"/>
          <a:ext cx="10640813" cy="3127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Area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>
                          <a:latin typeface="Lexend"/>
                          <a:ea typeface="Lexend"/>
                          <a:cs typeface="Lexend"/>
                          <a:sym typeface="Lexend"/>
                        </a:rPr>
                        <a:t>Comments</a:t>
                      </a:r>
                      <a:endParaRPr sz="2100" dirty="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48000" marR="24000" marT="24000" marB="24000">
                    <a:solidFill>
                      <a:srgbClr val="DA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Rubbing-in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used my previous skills of rubbing-in to help my accuracy.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Grating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used the grater safely and correctly. 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Slicing 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need to practice my claw grip as some of my slices were uneven.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Forming a dough</a:t>
                      </a:r>
                      <a:endParaRPr sz="2000" b="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I did not add enough liquid and it was dry. I added more liquid.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Spreading</a:t>
                      </a:r>
                      <a:endParaRPr sz="2000" dirty="0"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48000" marR="24000" marT="24000" marB="24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1" dirty="0">
                          <a:solidFill>
                            <a:srgbClr val="79AA41"/>
                          </a:solidFill>
                          <a:latin typeface="Arial" panose="020B0604020202020204" pitchFamily="34" charset="0"/>
                          <a:ea typeface="Kalam"/>
                          <a:cs typeface="Arial" panose="020B0604020202020204" pitchFamily="34" charset="0"/>
                          <a:sym typeface="Kalam"/>
                        </a:rPr>
                        <a:t>Most of my sauce and toppings were spread evenly. I need to take a little more care.</a:t>
                      </a:r>
                      <a:endParaRPr sz="2000" b="1" i="1" dirty="0">
                        <a:solidFill>
                          <a:srgbClr val="79AA41"/>
                        </a:solidFill>
                        <a:latin typeface="Arial" panose="020B0604020202020204" pitchFamily="34" charset="0"/>
                        <a:ea typeface="Kalam"/>
                        <a:cs typeface="Arial" panose="020B0604020202020204" pitchFamily="34" charset="0"/>
                        <a:sym typeface="Kalam"/>
                      </a:endParaRPr>
                    </a:p>
                  </a:txBody>
                  <a:tcPr marL="24000" marR="24000" marT="24000" marB="24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Google Shape;1494;p130">
            <a:extLst>
              <a:ext uri="{FF2B5EF4-FFF2-40B4-BE49-F238E27FC236}">
                <a16:creationId xmlns:a16="http://schemas.microsoft.com/office/drawing/2014/main" id="{2CFD5702-4180-A914-097F-417F216A6968}"/>
              </a:ext>
            </a:extLst>
          </p:cNvPr>
          <p:cNvSpPr txBox="1">
            <a:spLocks/>
          </p:cNvSpPr>
          <p:nvPr/>
        </p:nvSpPr>
        <p:spPr>
          <a:xfrm>
            <a:off x="832050" y="1694363"/>
            <a:ext cx="9912149" cy="436017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ts val="1800"/>
              <a:buNone/>
            </a:pPr>
            <a:r>
              <a:rPr lang="en-GB" sz="2000" dirty="0"/>
              <a:t>Evaluate five food skills and ways in which you worked.</a:t>
            </a:r>
          </a:p>
        </p:txBody>
      </p:sp>
    </p:spTree>
    <p:extLst>
      <p:ext uri="{BB962C8B-B14F-4D97-AF65-F5344CB8AC3E}">
        <p14:creationId xmlns:p14="http://schemas.microsoft.com/office/powerpoint/2010/main" val="267014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444E-E89D-8324-EAC5-E0BE351D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02B9-C56B-4ADE-964B-1A242BCDD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Looking for more…  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B4259-7C19-D3B1-964E-0FEA3F62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6314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cs typeface="Arial"/>
              </a:rPr>
              <a:t>Challenge your pupils to modify the recipe for the scone-based pizza using our </a:t>
            </a:r>
            <a:r>
              <a:rPr lang="en-GB" sz="2000" dirty="0">
                <a:cs typeface="Arial"/>
                <a:hlinkClick r:id="rId2"/>
              </a:rPr>
              <a:t>recipe adaptation worksheet</a:t>
            </a:r>
            <a:r>
              <a:rPr lang="en-GB" sz="2000" dirty="0">
                <a:cs typeface="Arial"/>
                <a:hlinkClick r:id="rId3"/>
              </a:rPr>
              <a:t>. </a:t>
            </a: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cs typeface="Arial"/>
              </a:rPr>
              <a:t>If you would like to challenge your pupils to make a more complex pizza recipe, why not use this </a:t>
            </a:r>
            <a:r>
              <a:rPr lang="en-GB" sz="2000" dirty="0">
                <a:cs typeface="Arial"/>
                <a:hlinkClick r:id="rId4"/>
              </a:rPr>
              <a:t>lesson</a:t>
            </a:r>
            <a:r>
              <a:rPr lang="en-GB" sz="2000" dirty="0">
                <a:cs typeface="Arial"/>
              </a:rPr>
              <a:t> to make yeast dough pizza wheels from the </a:t>
            </a:r>
            <a:r>
              <a:rPr lang="en-GB" sz="2000" i="1" dirty="0">
                <a:cs typeface="Arial"/>
                <a:hlinkClick r:id="rId5"/>
              </a:rPr>
              <a:t>Food – a fact of life </a:t>
            </a:r>
            <a:r>
              <a:rPr lang="en-GB" sz="2000" dirty="0">
                <a:cs typeface="Arial"/>
              </a:rPr>
              <a:t>Schemes of Work? 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D87176-8949-E6AF-8A2B-3D6F79834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0" y="2571092"/>
            <a:ext cx="38290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FAC70-8263-E2AB-26E6-803126AB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524F-8820-D3BD-7500-A29D8E180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3" y="1105826"/>
            <a:ext cx="9720000" cy="720000"/>
          </a:xfrm>
        </p:spPr>
        <p:txBody>
          <a:bodyPr/>
          <a:lstStyle/>
          <a:p>
            <a:r>
              <a:rPr lang="en-GB" sz="4400" dirty="0">
                <a:latin typeface="Arial"/>
                <a:cs typeface="Arial"/>
              </a:rPr>
              <a:t>Scone based pizza   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9E695-CC19-7755-6FEB-F30ED91C9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46" y="5000999"/>
            <a:ext cx="5921907" cy="117359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  <a:p>
            <a:pPr marL="0" indent="0">
              <a:buNone/>
            </a:pPr>
            <a:endParaRPr lang="en-GB" sz="2000" dirty="0"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7AF27E-4D77-18BD-6419-362D18DF3F2E}"/>
              </a:ext>
            </a:extLst>
          </p:cNvPr>
          <p:cNvSpPr txBox="1"/>
          <p:nvPr/>
        </p:nvSpPr>
        <p:spPr>
          <a:xfrm>
            <a:off x="119743" y="64574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B9127ADE-CF0D-CE22-6F55-C1A3F18961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 bwMode="auto">
          <a:xfrm>
            <a:off x="4310743" y="1792914"/>
            <a:ext cx="3298372" cy="3208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6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9D02FA-F5AB-5842-4743-D1E280C2C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Nutritional analysis</a:t>
            </a:r>
            <a:endParaRPr lang="en-GB" dirty="0"/>
          </a:p>
        </p:txBody>
      </p:sp>
      <p:pic>
        <p:nvPicPr>
          <p:cNvPr id="7" name="Picture 6" descr="A pizza and a bowl of salad&#10;&#10;AI-generated content may be incorrect.">
            <a:extLst>
              <a:ext uri="{FF2B5EF4-FFF2-40B4-BE49-F238E27FC236}">
                <a16:creationId xmlns:a16="http://schemas.microsoft.com/office/drawing/2014/main" id="{D8B76887-14BB-D413-7C7C-91D4F6BC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/>
          <a:stretch>
            <a:fillRect/>
          </a:stretch>
        </p:blipFill>
        <p:spPr bwMode="auto">
          <a:xfrm>
            <a:off x="7051949" y="2176272"/>
            <a:ext cx="3729466" cy="3501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E2EB8-AB86-FFCE-8FA1-BEE518099D61}"/>
              </a:ext>
            </a:extLst>
          </p:cNvPr>
          <p:cNvSpPr txBox="1"/>
          <p:nvPr/>
        </p:nvSpPr>
        <p:spPr>
          <a:xfrm>
            <a:off x="8412480" y="5794667"/>
            <a:ext cx="124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Serves 2</a:t>
            </a:r>
          </a:p>
        </p:txBody>
      </p:sp>
      <p:pic>
        <p:nvPicPr>
          <p:cNvPr id="5" name="Picture 4" descr="A close-up of a label&#10;&#10;AI-generated content may be incorrect.">
            <a:extLst>
              <a:ext uri="{FF2B5EF4-FFF2-40B4-BE49-F238E27FC236}">
                <a16:creationId xmlns:a16="http://schemas.microsoft.com/office/drawing/2014/main" id="{AE2C926A-CDF4-75A0-4C40-B894B5B30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74" y="2427518"/>
            <a:ext cx="5486400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2213-7B63-B24D-8D2F-78021A4CA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Starter activity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4703-82AF-B09B-403E-6FB03AE4BD36}"/>
              </a:ext>
            </a:extLst>
          </p:cNvPr>
          <p:cNvSpPr txBox="1"/>
          <p:nvPr/>
        </p:nvSpPr>
        <p:spPr>
          <a:xfrm>
            <a:off x="1286540" y="2283798"/>
            <a:ext cx="8612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recipes that use the rubbing-in method.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toppings which could be used on a scone-based pizza.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how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content of the scone-based pizza could be improved.</a:t>
            </a:r>
          </a:p>
        </p:txBody>
      </p:sp>
    </p:spTree>
    <p:extLst>
      <p:ext uri="{BB962C8B-B14F-4D97-AF65-F5344CB8AC3E}">
        <p14:creationId xmlns:p14="http://schemas.microsoft.com/office/powerpoint/2010/main" val="4151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81445-1C62-1B29-70EE-EFF6125C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7BD8-E0DB-807E-C123-3C1BACDC6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Example responses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B9B54-424D-C4C2-47CC-B9BF935C272B}"/>
              </a:ext>
            </a:extLst>
          </p:cNvPr>
          <p:cNvSpPr txBox="1"/>
          <p:nvPr/>
        </p:nvSpPr>
        <p:spPr>
          <a:xfrm>
            <a:off x="1286540" y="2283798"/>
            <a:ext cx="8612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Name three products that use the rubbing-in method.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Crumble, scones, </a:t>
            </a:r>
            <a:r>
              <a:rPr lang="en-US" sz="2000" b="1" i="1" dirty="0" err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shortcrust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pastry, cheese straws.</a:t>
            </a:r>
          </a:p>
          <a:p>
            <a:pPr marL="3600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Name three toppings which could be used on a scone-based pizza.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Peppers, reduced-fat cheese, tuna, sweetcorn, olives.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26352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Explain how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content of the scone-based pizza could be improved</a:t>
            </a:r>
          </a:p>
          <a:p>
            <a:pPr marL="360000"/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000" b="1" i="1" dirty="0" err="1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wholemeal</a:t>
            </a:r>
            <a:r>
              <a:rPr lang="en-US" sz="2000" b="1" i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flour, use more vegetables with skins on e.g. peppers, mushrooms.</a:t>
            </a:r>
          </a:p>
          <a:p>
            <a:pPr marL="342900" indent="-3429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25407" y="2283798"/>
            <a:ext cx="7264835" cy="3915947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(serves 2)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4277193" y="2449484"/>
            <a:ext cx="3765504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50g reduced-fat cheese, e.g. mozzarella or cheddar</a:t>
            </a:r>
            <a:endParaRPr lang="en-GB" sz="2000" b="1" dirty="0"/>
          </a:p>
          <a:p>
            <a:r>
              <a:rPr lang="en-US" sz="2000" dirty="0"/>
              <a:t>2 mushrooms</a:t>
            </a:r>
            <a:endParaRPr lang="en-GB" sz="2000" b="1" dirty="0"/>
          </a:p>
          <a:p>
            <a:r>
              <a:rPr lang="en-US" sz="2000" dirty="0"/>
              <a:t>1 tomato</a:t>
            </a:r>
            <a:endParaRPr lang="en-GB" sz="2000" b="1" dirty="0"/>
          </a:p>
          <a:p>
            <a:r>
              <a:rPr lang="en-US" sz="2000" dirty="0"/>
              <a:t>½ pepper</a:t>
            </a:r>
            <a:endParaRPr lang="en-GB" sz="2000" b="1" dirty="0"/>
          </a:p>
          <a:p>
            <a:r>
              <a:rPr lang="en-US" sz="2000" dirty="0"/>
              <a:t>75g self-raising white flour</a:t>
            </a:r>
            <a:endParaRPr lang="en-GB" sz="2000" b="1" dirty="0"/>
          </a:p>
          <a:p>
            <a:r>
              <a:rPr lang="en-US" sz="2000" dirty="0"/>
              <a:t>75g self-raising </a:t>
            </a:r>
            <a:r>
              <a:rPr lang="en-US" sz="2000" dirty="0" err="1"/>
              <a:t>wholemeal</a:t>
            </a:r>
            <a:r>
              <a:rPr lang="en-US" sz="2000" dirty="0"/>
              <a:t> flour</a:t>
            </a:r>
            <a:endParaRPr lang="en-GB" sz="2000" b="1" dirty="0"/>
          </a:p>
          <a:p>
            <a:r>
              <a:rPr lang="en-US" sz="2000" dirty="0"/>
              <a:t>25g baking fat/block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sign with text and symbols&#10;&#10;AI-generated content may be incorrect.">
            <a:extLst>
              <a:ext uri="{FF2B5EF4-FFF2-40B4-BE49-F238E27FC236}">
                <a16:creationId xmlns:a16="http://schemas.microsoft.com/office/drawing/2014/main" id="{EB96E4F8-1400-F548-954A-DBFF68D8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8" y="4926003"/>
            <a:ext cx="2540403" cy="126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85B16-E401-1D2E-DBAD-3A74C9CB360A}"/>
              </a:ext>
            </a:extLst>
          </p:cNvPr>
          <p:cNvSpPr txBox="1"/>
          <p:nvPr/>
        </p:nvSpPr>
        <p:spPr>
          <a:xfrm>
            <a:off x="6527755" y="5252997"/>
            <a:ext cx="2676518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Check for any food allergy, intolerance, special dietary requirement or religious/cultural reasons for not handling or eating the ingredients in this recipe.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7A4263-F08D-20DA-0B54-71EBA847A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B8AF462-4CD9-80F2-17BC-CE80A07B2666}"/>
              </a:ext>
            </a:extLst>
          </p:cNvPr>
          <p:cNvSpPr txBox="1">
            <a:spLocks/>
          </p:cNvSpPr>
          <p:nvPr/>
        </p:nvSpPr>
        <p:spPr>
          <a:xfrm>
            <a:off x="8138476" y="2461569"/>
            <a:ext cx="3255155" cy="333970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100ml semi-skimmed milk </a:t>
            </a:r>
            <a:endParaRPr lang="en-GB" sz="2000" b="1" dirty="0"/>
          </a:p>
          <a:p>
            <a:r>
              <a:rPr lang="en-US" sz="2000" dirty="0"/>
              <a:t>2 x 15ml spoons of passata or tomato purée </a:t>
            </a:r>
            <a:endParaRPr lang="en-GB" sz="2000" b="1" dirty="0"/>
          </a:p>
          <a:p>
            <a:r>
              <a:rPr lang="en-US" sz="2000" dirty="0"/>
              <a:t>25g sweetcorn</a:t>
            </a:r>
            <a:endParaRPr lang="en-GB" sz="2000" b="1" dirty="0"/>
          </a:p>
          <a:p>
            <a:r>
              <a:rPr lang="en-US" sz="2000" dirty="0"/>
              <a:t>½ x 5ml spoon mixed herbs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tray with ingredients on it&#10;&#10;AI-generated content may be incorrect.">
            <a:extLst>
              <a:ext uri="{FF2B5EF4-FFF2-40B4-BE49-F238E27FC236}">
                <a16:creationId xmlns:a16="http://schemas.microsoft.com/office/drawing/2014/main" id="{C32B253D-80DA-9559-8884-33EE4953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44" y="2283798"/>
            <a:ext cx="3099020" cy="39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257" y="2283798"/>
            <a:ext cx="6049100" cy="388729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5411774" y="2474356"/>
            <a:ext cx="4320000" cy="3410810"/>
          </a:xfrm>
        </p:spPr>
        <p:txBody>
          <a:bodyPr>
            <a:noAutofit/>
          </a:bodyPr>
          <a:lstStyle/>
          <a:p>
            <a:r>
              <a:rPr lang="en-US" sz="2000" dirty="0"/>
              <a:t>Baking tray </a:t>
            </a:r>
            <a:endParaRPr lang="en-GB" sz="2000" b="1" dirty="0"/>
          </a:p>
          <a:p>
            <a:r>
              <a:rPr lang="en-US" sz="2000" dirty="0"/>
              <a:t>Weighing scales </a:t>
            </a:r>
            <a:endParaRPr lang="en-GB" sz="2000" b="1" dirty="0"/>
          </a:p>
          <a:p>
            <a:r>
              <a:rPr lang="en-US" sz="2000" dirty="0"/>
              <a:t>Chopping board </a:t>
            </a:r>
            <a:endParaRPr lang="en-GB" sz="2000" b="1" dirty="0"/>
          </a:p>
          <a:p>
            <a:r>
              <a:rPr lang="en-US" sz="2000" dirty="0"/>
              <a:t>Grater</a:t>
            </a:r>
            <a:endParaRPr lang="en-GB" sz="2000" b="1" dirty="0"/>
          </a:p>
          <a:p>
            <a:r>
              <a:rPr lang="en-US" sz="2000" dirty="0"/>
              <a:t>Sharp knife </a:t>
            </a:r>
            <a:endParaRPr lang="en-GB" sz="2000" b="1" dirty="0"/>
          </a:p>
          <a:p>
            <a:r>
              <a:rPr lang="en-US" sz="2000" dirty="0"/>
              <a:t>Sieve </a:t>
            </a:r>
            <a:endParaRPr lang="en-GB" sz="2000" b="1" dirty="0"/>
          </a:p>
          <a:p>
            <a:r>
              <a:rPr lang="en-US" sz="2000" dirty="0"/>
              <a:t>Mixing bowl </a:t>
            </a:r>
            <a:endParaRPr lang="en-GB" sz="2000" b="1" dirty="0"/>
          </a:p>
          <a:p>
            <a:r>
              <a:rPr lang="en-US" sz="2000" dirty="0"/>
              <a:t>Measuring jug </a:t>
            </a:r>
            <a:endParaRPr lang="en-GB" sz="2000" b="1" dirty="0"/>
          </a:p>
          <a:p>
            <a:r>
              <a:rPr lang="en-US" sz="2000" dirty="0"/>
              <a:t>Palette knife 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649FFFB-C9FE-4BF2-0267-D9FBAAC8DD24}"/>
              </a:ext>
            </a:extLst>
          </p:cNvPr>
          <p:cNvSpPr txBox="1">
            <a:spLocks/>
          </p:cNvSpPr>
          <p:nvPr/>
        </p:nvSpPr>
        <p:spPr>
          <a:xfrm>
            <a:off x="8690339" y="2519478"/>
            <a:ext cx="4320000" cy="341081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Flour dredger </a:t>
            </a:r>
            <a:endParaRPr lang="en-GB" sz="2000" b="1" dirty="0"/>
          </a:p>
          <a:p>
            <a:r>
              <a:rPr lang="en-US" sz="2000" dirty="0"/>
              <a:t>Metal spoon </a:t>
            </a:r>
            <a:endParaRPr lang="en-GB" sz="2000" b="1" dirty="0"/>
          </a:p>
          <a:p>
            <a:r>
              <a:rPr lang="en-US" sz="2000" dirty="0"/>
              <a:t>Measuring spoons </a:t>
            </a:r>
            <a:endParaRPr lang="en-GB" sz="2000" b="1" dirty="0"/>
          </a:p>
          <a:p>
            <a:r>
              <a:rPr lang="en-US" sz="2000" dirty="0"/>
              <a:t>Rolling pin (optional)</a:t>
            </a:r>
            <a:endParaRPr lang="en-GB" sz="20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 descr="A measuring cup and measuring spoon on a scale&#10;&#10;AI-generated content may be incorrect.">
            <a:extLst>
              <a:ext uri="{FF2B5EF4-FFF2-40B4-BE49-F238E27FC236}">
                <a16:creationId xmlns:a16="http://schemas.microsoft.com/office/drawing/2014/main" id="{929577F9-E0B2-540E-CF0E-5A68E511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39" y="2221641"/>
            <a:ext cx="3296593" cy="38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3365" y="1717588"/>
            <a:ext cx="5469132" cy="4551811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5829" y="1362771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855829" y="1895229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Weigh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Measure</a:t>
            </a:r>
            <a:endParaRPr lang="en-US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Grate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Cut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Chop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Slice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Dice and trim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Sift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Rub-in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Mix</a:t>
            </a:r>
          </a:p>
          <a:p>
            <a:pPr marL="0" indent="0">
              <a:buNone/>
            </a:pP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8" name="Picture 7" descr="A black video camera with a play button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B7727599-E54B-3623-380E-63E09B1F4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8" y="1773756"/>
            <a:ext cx="871452" cy="1018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1EE0-3814-ADB6-27F8-7114F0D590D4}"/>
              </a:ext>
            </a:extLst>
          </p:cNvPr>
          <p:cNvSpPr txBox="1"/>
          <p:nvPr/>
        </p:nvSpPr>
        <p:spPr>
          <a:xfrm>
            <a:off x="797907" y="2082771"/>
            <a:ext cx="413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rub-in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55F6FE-AD69-53EC-535B-BB2851DF309E}"/>
              </a:ext>
            </a:extLst>
          </p:cNvPr>
          <p:cNvSpPr txBox="1">
            <a:spLocks/>
          </p:cNvSpPr>
          <p:nvPr/>
        </p:nvSpPr>
        <p:spPr>
          <a:xfrm>
            <a:off x="8307931" y="1895229"/>
            <a:ext cx="276559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Knead</a:t>
            </a: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Form and shape</a:t>
            </a: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Bake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lvl="0"/>
            <a:endParaRPr lang="en-GB" sz="2400" dirty="0"/>
          </a:p>
        </p:txBody>
      </p:sp>
      <p:pic>
        <p:nvPicPr>
          <p:cNvPr id="13" name="Picture 12" descr="A black video camera with a play butt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B6F0FC99-E793-71CE-929C-C21D8EF9D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1661"/>
            <a:ext cx="978860" cy="978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7FF5E-28FC-3ED6-0C73-1FB1414D8575}"/>
              </a:ext>
            </a:extLst>
          </p:cNvPr>
          <p:cNvSpPr txBox="1"/>
          <p:nvPr/>
        </p:nvSpPr>
        <p:spPr>
          <a:xfrm>
            <a:off x="797907" y="4292635"/>
            <a:ext cx="400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Click below to watch how to form a dough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CD8F505-2D19-1C88-E5FB-C08D0148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27" y="3429000"/>
            <a:ext cx="1946340" cy="12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SC01520">
            <a:extLst>
              <a:ext uri="{FF2B5EF4-FFF2-40B4-BE49-F238E27FC236}">
                <a16:creationId xmlns:a16="http://schemas.microsoft.com/office/drawing/2014/main" id="{3002C6C5-6846-A5C4-E928-FDE03BFC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29" y="4811385"/>
            <a:ext cx="1939038" cy="13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line Media 9" title="Rubbing In">
            <a:hlinkClick r:id="" action="ppaction://media"/>
            <a:extLst>
              <a:ext uri="{FF2B5EF4-FFF2-40B4-BE49-F238E27FC236}">
                <a16:creationId xmlns:a16="http://schemas.microsoft.com/office/drawing/2014/main" id="{1B53AB9D-A686-8073-E888-C7BDBF275E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02314" y="2517798"/>
            <a:ext cx="2843112" cy="1606359"/>
          </a:xfrm>
          <a:prstGeom prst="rect">
            <a:avLst/>
          </a:prstGeom>
        </p:spPr>
      </p:pic>
      <p:pic>
        <p:nvPicPr>
          <p:cNvPr id="11" name="Online Media 10" title="Forming a Dough">
            <a:hlinkClick r:id="" action="ppaction://media"/>
            <a:extLst>
              <a:ext uri="{FF2B5EF4-FFF2-40B4-BE49-F238E27FC236}">
                <a16:creationId xmlns:a16="http://schemas.microsoft.com/office/drawing/2014/main" id="{352EED3A-5B1D-D377-C8BF-F8E151A3CB6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957160" y="5000521"/>
            <a:ext cx="2804268" cy="17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2690-5B02-89CB-91D1-7E97318A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A8069-8F40-AE7E-FCD4-15C2F93B0CE3}"/>
              </a:ext>
            </a:extLst>
          </p:cNvPr>
          <p:cNvSpPr txBox="1"/>
          <p:nvPr/>
        </p:nvSpPr>
        <p:spPr>
          <a:xfrm>
            <a:off x="842340" y="91533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D08E6-6DF1-1204-0A1E-B892E6C30218}"/>
              </a:ext>
            </a:extLst>
          </p:cNvPr>
          <p:cNvSpPr txBox="1"/>
          <p:nvPr/>
        </p:nvSpPr>
        <p:spPr>
          <a:xfrm>
            <a:off x="685494" y="1723771"/>
            <a:ext cx="6956278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 Preheat oven to 200°C or gas mark 6.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 Line a baking tray.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 Prepare the pizza toppings;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grate the cheese;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mushrooms;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slice the tomato;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deseed and dice the pepper.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 Sieve the flour into the bowl.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5. Using your fingertips, rub-in the fat into the flour until it resembles breadcrumbs.</a:t>
            </a:r>
          </a:p>
          <a:p>
            <a:pPr marL="263525" indent="-263525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6. Make a well in the centre of the mixture. Gradually add the milk to the flour and mix to form a soft dough.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5" name="Picture 4" descr="A pizza on a cutting board next to a bowl of salad&#10;&#10;AI-generated content may be incorrect.">
            <a:extLst>
              <a:ext uri="{FF2B5EF4-FFF2-40B4-BE49-F238E27FC236}">
                <a16:creationId xmlns:a16="http://schemas.microsoft.com/office/drawing/2014/main" id="{6E40AF41-72E2-1686-CB9D-FBD52AA7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3" y="2110718"/>
            <a:ext cx="3893201" cy="30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3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60CD4-11C0-DD1D-63CE-3525312F9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9A3B7-959B-389F-851C-14BCA42D9233}"/>
              </a:ext>
            </a:extLst>
          </p:cNvPr>
          <p:cNvSpPr txBox="1"/>
          <p:nvPr/>
        </p:nvSpPr>
        <p:spPr>
          <a:xfrm>
            <a:off x="842340" y="915337"/>
            <a:ext cx="609765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79AA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76D12-56E8-48D9-E15C-A50BDA454D5C}"/>
              </a:ext>
            </a:extLst>
          </p:cNvPr>
          <p:cNvSpPr txBox="1"/>
          <p:nvPr/>
        </p:nvSpPr>
        <p:spPr>
          <a:xfrm>
            <a:off x="685494" y="1723771"/>
            <a:ext cx="7076020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7. Transfer the dough onto a floured surface. Knead lightly and roll into a circular shape, approximately 1.5cm deep.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8. Place the dough onto the baking tray.</a:t>
            </a:r>
          </a:p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9. Spread the passata sauce or tomato purée over the dough  using the back of a spoon.</a:t>
            </a:r>
          </a:p>
          <a:p>
            <a:pPr marL="354013" indent="-354013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10. Arrange the mushrooms, tomato, pepper and sweetcorn over the base.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11. Sprinkle the cheese and herbs over the top of the pizza.</a:t>
            </a:r>
          </a:p>
          <a:p>
            <a:pPr marL="446088" indent="-446088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12. Place the pizza in the oven and bake for 10 – 15 minutes, until golden brown.</a:t>
            </a:r>
          </a:p>
          <a:p>
            <a:endParaRPr lang="en-GB" sz="2000" dirty="0">
              <a:latin typeface="Arial"/>
              <a:ea typeface="MS Mincho"/>
              <a:cs typeface="Arial"/>
            </a:endParaRPr>
          </a:p>
        </p:txBody>
      </p:sp>
      <p:pic>
        <p:nvPicPr>
          <p:cNvPr id="2" name="Picture 1" descr="A pizza on a cutting board next to a bowl of salad&#10;&#10;AI-generated content may be incorrect.">
            <a:extLst>
              <a:ext uri="{FF2B5EF4-FFF2-40B4-BE49-F238E27FC236}">
                <a16:creationId xmlns:a16="http://schemas.microsoft.com/office/drawing/2014/main" id="{2CE2B96B-F8BB-5AC1-47F5-AAF1CD52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55" y="2198914"/>
            <a:ext cx="3389615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ce0553dddd25d99b22cfbc3590afeb1a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c216a21d9ec43ded0ea9f5496cf36e2c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Props1.xml><?xml version="1.0" encoding="utf-8"?>
<ds:datastoreItem xmlns:ds="http://schemas.openxmlformats.org/officeDocument/2006/customXml" ds:itemID="{82CEAEC7-DBC2-43FE-BEAE-E0BE6686740D}"/>
</file>

<file path=customXml/itemProps2.xml><?xml version="1.0" encoding="utf-8"?>
<ds:datastoreItem xmlns:ds="http://schemas.openxmlformats.org/officeDocument/2006/customXml" ds:itemID="{9974745D-7C89-4FB1-A7AF-996290F78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3F12C-5A70-43DB-AEFA-7D1E81371614}">
  <ds:schemaRefs>
    <ds:schemaRef ds:uri="4c7d02dd-d8f6-4ac9-bd74-b11e6dbbf829"/>
    <ds:schemaRef ds:uri="e23bd75c-2c0f-42ec-881a-8c8145746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925</Words>
  <Application>Microsoft Office PowerPoint</Application>
  <PresentationFormat>Widescreen</PresentationFormat>
  <Paragraphs>151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Lexend</vt:lpstr>
      <vt:lpstr>Office Theme</vt:lpstr>
      <vt:lpstr>1_Custom Design</vt:lpstr>
      <vt:lpstr>3_Custom Design</vt:lpstr>
      <vt:lpstr>2_Custom Design</vt:lpstr>
      <vt:lpstr>Scone-based pizza</vt:lpstr>
      <vt:lpstr>Nutritional analysis</vt:lpstr>
      <vt:lpstr>Starter activity</vt:lpstr>
      <vt:lpstr>Example responses</vt:lpstr>
      <vt:lpstr>Ingredients (serves 2)</vt:lpstr>
      <vt:lpstr>Equipment</vt:lpstr>
      <vt:lpstr>PowerPoint Presentation</vt:lpstr>
      <vt:lpstr>PowerPoint Presentation</vt:lpstr>
      <vt:lpstr>PowerPoint Presentation</vt:lpstr>
      <vt:lpstr>Top tips</vt:lpstr>
      <vt:lpstr>Food science  </vt:lpstr>
      <vt:lpstr>PowerPoint Presentation</vt:lpstr>
      <vt:lpstr>PowerPoint Presentation</vt:lpstr>
      <vt:lpstr>PowerPoint Presentation</vt:lpstr>
      <vt:lpstr>Looking for more…  </vt:lpstr>
      <vt:lpstr>Scone based pizza 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Carter</dc:creator>
  <cp:lastModifiedBy>Orla Condon</cp:lastModifiedBy>
  <cp:revision>10</cp:revision>
  <dcterms:created xsi:type="dcterms:W3CDTF">2018-10-10T09:22:08Z</dcterms:created>
  <dcterms:modified xsi:type="dcterms:W3CDTF">2026-06-09T13:36:40Z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  <property fmtid="{D5CDD505-2E9C-101B-9397-08002B2CF9AE}" pid="3" name="Order">
    <vt:r8>22600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